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7556500" cy="10693400"/>
  <p:notesSz cx="75565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2597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4954"/>
            <a:ext cx="642302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88304"/>
            <a:ext cx="528955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825" y="427736"/>
            <a:ext cx="6800850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825" y="2459482"/>
            <a:ext cx="680085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9944862"/>
            <a:ext cx="2418080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9944862"/>
            <a:ext cx="173799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674871" y="10046349"/>
            <a:ext cx="215900" cy="208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7887" y="759968"/>
            <a:ext cx="4346575" cy="9220200"/>
          </a:xfrm>
          <a:custGeom>
            <a:avLst/>
            <a:gdLst/>
            <a:ahLst/>
            <a:cxnLst/>
            <a:rect l="l" t="t" r="r" b="b"/>
            <a:pathLst>
              <a:path w="4346575" h="9220200">
                <a:moveTo>
                  <a:pt x="0" y="9220200"/>
                </a:moveTo>
                <a:lnTo>
                  <a:pt x="4346448" y="9220200"/>
                </a:lnTo>
                <a:lnTo>
                  <a:pt x="4346448" y="0"/>
                </a:lnTo>
                <a:lnTo>
                  <a:pt x="0" y="0"/>
                </a:lnTo>
                <a:lnTo>
                  <a:pt x="0" y="9220200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51687" y="735076"/>
            <a:ext cx="4496435" cy="1098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6200" algn="just">
              <a:lnSpc>
                <a:spcPts val="152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3.1- </a:t>
            </a:r>
            <a:r>
              <a:rPr sz="1300" b="1" i="1" spc="-10" dirty="0">
                <a:latin typeface="Times New Roman"/>
                <a:cs typeface="Times New Roman"/>
              </a:rPr>
              <a:t>Steady </a:t>
            </a:r>
            <a:r>
              <a:rPr sz="1300" b="1" i="1" spc="-5" dirty="0">
                <a:latin typeface="Times New Roman"/>
                <a:cs typeface="Times New Roman"/>
              </a:rPr>
              <a:t>Heat Conduction in Plane</a:t>
            </a:r>
            <a:r>
              <a:rPr sz="1300" b="1" i="1" spc="85" dirty="0">
                <a:latin typeface="Times New Roman"/>
                <a:cs typeface="Times New Roman"/>
              </a:rPr>
              <a:t> </a:t>
            </a:r>
            <a:r>
              <a:rPr sz="1300" b="1" i="1" spc="-10" dirty="0">
                <a:latin typeface="Times New Roman"/>
                <a:cs typeface="Times New Roman"/>
              </a:rPr>
              <a:t>Walls</a:t>
            </a:r>
            <a:endParaRPr sz="1300">
              <a:latin typeface="Times New Roman"/>
              <a:cs typeface="Times New Roman"/>
            </a:endParaRPr>
          </a:p>
          <a:p>
            <a:pPr marL="76200" marR="61594" indent="158115" algn="just">
              <a:lnSpc>
                <a:spcPct val="95800"/>
              </a:lnSpc>
              <a:spcBef>
                <a:spcPts val="25"/>
              </a:spcBef>
            </a:pP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plane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i="1" spc="-5" dirty="0">
                <a:latin typeface="Times New Roman"/>
                <a:cs typeface="Times New Roman"/>
              </a:rPr>
              <a:t>L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average thermal  conductivity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i="1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constant  temperatures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1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5" dirty="0">
                <a:latin typeface="Times New Roman"/>
                <a:cs typeface="Times New Roman"/>
              </a:rPr>
              <a:t>T</a:t>
            </a:r>
            <a:r>
              <a:rPr sz="1200" b="1" i="1" spc="7" baseline="-10416" dirty="0">
                <a:latin typeface="Times New Roman"/>
                <a:cs typeface="Times New Roman"/>
              </a:rPr>
              <a:t>2</a:t>
            </a:r>
            <a:r>
              <a:rPr sz="1200" spc="5" dirty="0">
                <a:latin typeface="Times New Roman"/>
                <a:cs typeface="Times New Roman"/>
              </a:rPr>
              <a:t>.  </a:t>
            </a: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i="1" spc="-5" dirty="0">
                <a:latin typeface="Times New Roman"/>
                <a:cs typeface="Times New Roman"/>
              </a:rPr>
              <a:t>one-dimensional steady heat  conduction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wall,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15" dirty="0">
                <a:latin typeface="Times New Roman"/>
                <a:cs typeface="Times New Roman"/>
              </a:rPr>
              <a:t>have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b="1" i="1" dirty="0">
                <a:latin typeface="Times New Roman"/>
                <a:cs typeface="Times New Roman"/>
              </a:rPr>
              <a:t>T=T(x) </a:t>
            </a:r>
            <a:r>
              <a:rPr sz="1200" spc="-25" dirty="0">
                <a:latin typeface="Times New Roman"/>
                <a:cs typeface="Times New Roman"/>
              </a:rPr>
              <a:t>only. </a:t>
            </a:r>
            <a:r>
              <a:rPr sz="1200" spc="-10" dirty="0">
                <a:latin typeface="Times New Roman"/>
                <a:cs typeface="Times New Roman"/>
              </a:rPr>
              <a:t>Then  </a:t>
            </a:r>
            <a:r>
              <a:rPr sz="1200" i="1" spc="-5" dirty="0">
                <a:latin typeface="Times New Roman"/>
                <a:cs typeface="Times New Roman"/>
              </a:rPr>
              <a:t>Fourier’s law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conduction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8324" y="1865490"/>
            <a:ext cx="18224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025" i="1" spc="-450" baseline="-16460" dirty="0">
                <a:latin typeface="Times New Roman"/>
                <a:cs typeface="Times New Roman"/>
              </a:rPr>
              <a:t>Q</a:t>
            </a:r>
            <a:r>
              <a:rPr sz="1350" spc="-300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12596" y="2028214"/>
            <a:ext cx="44069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25" dirty="0">
                <a:latin typeface="Times New Roman"/>
                <a:cs typeface="Times New Roman"/>
              </a:rPr>
              <a:t>cond</a:t>
            </a:r>
            <a:r>
              <a:rPr sz="750" spc="25" dirty="0">
                <a:latin typeface="Times New Roman"/>
                <a:cs typeface="Times New Roman"/>
              </a:rPr>
              <a:t>,</a:t>
            </a:r>
            <a:r>
              <a:rPr sz="750" spc="-110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wall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27632" y="1914258"/>
            <a:ext cx="2210435" cy="365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6200">
              <a:lnSpc>
                <a:spcPts val="1340"/>
              </a:lnSpc>
              <a:spcBef>
                <a:spcPts val="95"/>
              </a:spcBef>
              <a:tabLst>
                <a:tab pos="929005" algn="l"/>
                <a:tab pos="1691005" algn="l"/>
              </a:tabLst>
            </a:pP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spc="10" dirty="0">
                <a:latin typeface="Symbol"/>
                <a:cs typeface="Symbol"/>
              </a:rPr>
              <a:t></a:t>
            </a:r>
            <a:r>
              <a:rPr sz="1350" i="1" spc="10" dirty="0">
                <a:latin typeface="Times New Roman"/>
                <a:cs typeface="Times New Roman"/>
              </a:rPr>
              <a:t>k</a:t>
            </a:r>
            <a:r>
              <a:rPr sz="1350" i="1" spc="-4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A</a:t>
            </a:r>
            <a:r>
              <a:rPr sz="1350" i="1" spc="-105" dirty="0">
                <a:latin typeface="Times New Roman"/>
                <a:cs typeface="Times New Roman"/>
              </a:rPr>
              <a:t> </a:t>
            </a:r>
            <a:r>
              <a:rPr sz="2025" i="1" u="sng" spc="-7" baseline="3497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dT</a:t>
            </a:r>
            <a:r>
              <a:rPr sz="2025" i="1" spc="-7" baseline="34979" dirty="0">
                <a:latin typeface="Times New Roman"/>
                <a:cs typeface="Times New Roman"/>
              </a:rPr>
              <a:t>	</a:t>
            </a:r>
            <a:r>
              <a:rPr sz="1350" spc="-50" dirty="0">
                <a:latin typeface="Times New Roman"/>
                <a:cs typeface="Times New Roman"/>
              </a:rPr>
              <a:t>(</a:t>
            </a:r>
            <a:r>
              <a:rPr sz="1350" i="1" spc="-50" dirty="0">
                <a:latin typeface="Times New Roman"/>
                <a:cs typeface="Times New Roman"/>
              </a:rPr>
              <a:t>W</a:t>
            </a:r>
            <a:r>
              <a:rPr sz="1350" i="1" spc="-16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)	</a:t>
            </a:r>
            <a:r>
              <a:rPr sz="1350" spc="-30" dirty="0">
                <a:latin typeface="MT Extra"/>
                <a:cs typeface="MT Extra"/>
              </a:rPr>
              <a:t></a:t>
            </a:r>
            <a:r>
              <a:rPr sz="1350" spc="-30" dirty="0">
                <a:latin typeface="Times New Roman"/>
                <a:cs typeface="Times New Roman"/>
              </a:rPr>
              <a:t>(3.1)</a:t>
            </a:r>
            <a:endParaRPr sz="1350">
              <a:latin typeface="Times New Roman"/>
              <a:cs typeface="Times New Roman"/>
            </a:endParaRPr>
          </a:p>
          <a:p>
            <a:pPr marL="575945">
              <a:lnSpc>
                <a:spcPts val="1340"/>
              </a:lnSpc>
            </a:pPr>
            <a:r>
              <a:rPr sz="1350" i="1" spc="-5" dirty="0">
                <a:latin typeface="Times New Roman"/>
                <a:cs typeface="Times New Roman"/>
              </a:rPr>
              <a:t>dx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8987" y="2240857"/>
            <a:ext cx="4522470" cy="102552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88900" algn="just">
              <a:lnSpc>
                <a:spcPct val="100000"/>
              </a:lnSpc>
              <a:spcBef>
                <a:spcPts val="475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5" dirty="0">
                <a:latin typeface="Times New Roman"/>
                <a:cs typeface="Times New Roman"/>
              </a:rPr>
              <a:t>conduction </a:t>
            </a:r>
            <a:r>
              <a:rPr sz="1200" spc="-10" dirty="0">
                <a:latin typeface="Times New Roman"/>
                <a:cs typeface="Times New Roman"/>
              </a:rPr>
              <a:t>heat transfer  </a:t>
            </a:r>
            <a:r>
              <a:rPr sz="2025" b="1" i="1" spc="-142" baseline="4115" dirty="0">
                <a:latin typeface="Times New Roman"/>
                <a:cs typeface="Times New Roman"/>
              </a:rPr>
              <a:t>Q</a:t>
            </a:r>
            <a:r>
              <a:rPr sz="2025" spc="-142" baseline="20576" dirty="0">
                <a:latin typeface="MT Extra"/>
                <a:cs typeface="MT Extra"/>
              </a:rPr>
              <a:t></a:t>
            </a:r>
            <a:r>
              <a:rPr sz="1200" b="1" i="1" spc="-142" baseline="-17361" dirty="0">
                <a:latin typeface="Times New Roman"/>
                <a:cs typeface="Times New Roman"/>
              </a:rPr>
              <a:t>cond</a:t>
            </a:r>
            <a:r>
              <a:rPr sz="1200" spc="-142" baseline="-17361" dirty="0">
                <a:latin typeface="Times New Roman"/>
                <a:cs typeface="Times New Roman"/>
              </a:rPr>
              <a:t>, </a:t>
            </a:r>
            <a:r>
              <a:rPr sz="1200" b="1" i="1" baseline="-17361" dirty="0">
                <a:latin typeface="Times New Roman"/>
                <a:cs typeface="Times New Roman"/>
              </a:rPr>
              <a:t>wall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5" dirty="0">
                <a:latin typeface="Times New Roman"/>
                <a:cs typeface="Times New Roman"/>
              </a:rPr>
              <a:t>area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88900" marR="78105" algn="just">
              <a:lnSpc>
                <a:spcPct val="95600"/>
              </a:lnSpc>
              <a:spcBef>
                <a:spcPts val="370"/>
              </a:spcBef>
            </a:pPr>
            <a:r>
              <a:rPr sz="1200" spc="-5" dirty="0">
                <a:latin typeface="Times New Roman"/>
                <a:cs typeface="Times New Roman"/>
              </a:rPr>
              <a:t>are constant. Thus we </a:t>
            </a:r>
            <a:r>
              <a:rPr sz="1200" spc="-15" dirty="0">
                <a:latin typeface="Times New Roman"/>
                <a:cs typeface="Times New Roman"/>
              </a:rPr>
              <a:t>have </a:t>
            </a:r>
            <a:r>
              <a:rPr sz="1200" b="1" i="1" spc="-5" dirty="0">
                <a:latin typeface="Times New Roman"/>
                <a:cs typeface="Times New Roman"/>
              </a:rPr>
              <a:t>dT/dx=constant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20" dirty="0">
                <a:latin typeface="Times New Roman"/>
                <a:cs typeface="Times New Roman"/>
              </a:rPr>
              <a:t>which means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i="1" spc="-5" dirty="0">
                <a:latin typeface="Times New Roman"/>
                <a:cs typeface="Times New Roman"/>
              </a:rPr>
              <a:t>the  temperature through the </a:t>
            </a:r>
            <a:r>
              <a:rPr sz="1200" i="1" spc="-20" dirty="0">
                <a:latin typeface="Times New Roman"/>
                <a:cs typeface="Times New Roman"/>
              </a:rPr>
              <a:t>wall</a:t>
            </a:r>
            <a:r>
              <a:rPr sz="1200" i="1" spc="26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varies linearly </a:t>
            </a:r>
            <a:r>
              <a:rPr sz="1200" i="1" spc="-20" dirty="0">
                <a:latin typeface="Times New Roman"/>
                <a:cs typeface="Times New Roman"/>
              </a:rPr>
              <a:t>with 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spc="-5" dirty="0">
                <a:latin typeface="Times New Roman"/>
                <a:cs typeface="Times New Roman"/>
              </a:rPr>
              <a:t>, as shown </a:t>
            </a:r>
            <a:r>
              <a:rPr sz="1200" spc="-25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Fig.(3.1). </a:t>
            </a:r>
            <a:r>
              <a:rPr sz="1200" spc="-10" dirty="0">
                <a:latin typeface="Times New Roman"/>
                <a:cs typeface="Times New Roman"/>
              </a:rPr>
              <a:t>By Separating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variables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above </a:t>
            </a:r>
            <a:r>
              <a:rPr sz="1200" spc="-5" dirty="0">
                <a:latin typeface="Times New Roman"/>
                <a:cs typeface="Times New Roman"/>
              </a:rPr>
              <a:t>equation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10" dirty="0">
                <a:latin typeface="Times New Roman"/>
                <a:cs typeface="Times New Roman"/>
              </a:rPr>
              <a:t>integrating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b="1" i="1" spc="-5" dirty="0">
                <a:latin typeface="Times New Roman"/>
                <a:cs typeface="Times New Roman"/>
              </a:rPr>
              <a:t>x=0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dirty="0">
                <a:latin typeface="Times New Roman"/>
                <a:cs typeface="Times New Roman"/>
              </a:rPr>
              <a:t>T(0)= </a:t>
            </a:r>
            <a:r>
              <a:rPr sz="1200" b="1" i="1" spc="5" dirty="0">
                <a:latin typeface="Times New Roman"/>
                <a:cs typeface="Times New Roman"/>
              </a:rPr>
              <a:t>T</a:t>
            </a:r>
            <a:r>
              <a:rPr sz="1200" b="1" i="1" spc="7" baseline="-10416" dirty="0">
                <a:latin typeface="Times New Roman"/>
                <a:cs typeface="Times New Roman"/>
              </a:rPr>
              <a:t>1</a:t>
            </a:r>
            <a:r>
              <a:rPr sz="1200" spc="5" dirty="0">
                <a:latin typeface="Times New Roman"/>
                <a:cs typeface="Times New Roman"/>
              </a:rPr>
              <a:t>,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x=L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dirty="0">
                <a:latin typeface="Times New Roman"/>
                <a:cs typeface="Times New Roman"/>
              </a:rPr>
              <a:t>T(L)=T</a:t>
            </a:r>
            <a:r>
              <a:rPr sz="1200" b="1" i="1" baseline="-10416" dirty="0">
                <a:latin typeface="Times New Roman"/>
                <a:cs typeface="Times New Roman"/>
              </a:rPr>
              <a:t>2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we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get;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37892" y="3296703"/>
            <a:ext cx="8255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90" dirty="0">
                <a:latin typeface="Symbol"/>
                <a:cs typeface="Symbol"/>
              </a:rPr>
              <a:t>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02867" y="3296703"/>
            <a:ext cx="9525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Symbol"/>
                <a:cs typeface="Symbol"/>
              </a:rPr>
              <a:t>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62860" y="3316078"/>
            <a:ext cx="60960" cy="1104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50" dirty="0">
                <a:latin typeface="Times New Roman"/>
                <a:cs typeface="Times New Roman"/>
              </a:rPr>
              <a:t>2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58211" y="3482847"/>
            <a:ext cx="28892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750" i="1" spc="15" dirty="0">
                <a:latin typeface="Times New Roman"/>
                <a:cs typeface="Times New Roman"/>
              </a:rPr>
              <a:t>T</a:t>
            </a:r>
            <a:r>
              <a:rPr sz="750" i="1" spc="-60" dirty="0">
                <a:latin typeface="Times New Roman"/>
                <a:cs typeface="Times New Roman"/>
              </a:rPr>
              <a:t> </a:t>
            </a:r>
            <a:r>
              <a:rPr sz="750" spc="-15" dirty="0">
                <a:latin typeface="Symbol"/>
                <a:cs typeface="Symbol"/>
              </a:rPr>
              <a:t></a:t>
            </a:r>
            <a:r>
              <a:rPr sz="750" i="1" spc="-15" dirty="0">
                <a:latin typeface="Times New Roman"/>
                <a:cs typeface="Times New Roman"/>
              </a:rPr>
              <a:t>T</a:t>
            </a:r>
            <a:r>
              <a:rPr sz="825" spc="-22" baseline="-20202" dirty="0">
                <a:latin typeface="Times New Roman"/>
                <a:cs typeface="Times New Roman"/>
              </a:rPr>
              <a:t>1</a:t>
            </a:r>
            <a:endParaRPr sz="825" baseline="-20202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85163" y="3263392"/>
            <a:ext cx="140652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337945" algn="l"/>
              </a:tabLst>
            </a:pPr>
            <a:r>
              <a:rPr sz="750" i="1" spc="15" dirty="0">
                <a:latin typeface="Times New Roman"/>
                <a:cs typeface="Times New Roman"/>
              </a:rPr>
              <a:t>L	T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60780" y="3482847"/>
            <a:ext cx="18478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70" dirty="0">
                <a:latin typeface="Times New Roman"/>
                <a:cs typeface="Times New Roman"/>
              </a:rPr>
              <a:t>x</a:t>
            </a:r>
            <a:r>
              <a:rPr sz="750" spc="40" dirty="0">
                <a:latin typeface="Symbol"/>
                <a:cs typeface="Symbol"/>
              </a:rPr>
              <a:t></a:t>
            </a:r>
            <a:r>
              <a:rPr sz="750" spc="10" dirty="0">
                <a:latin typeface="Times New Roman"/>
                <a:cs typeface="Times New Roman"/>
              </a:rPr>
              <a:t>0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74724" y="3434080"/>
            <a:ext cx="45275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20" dirty="0">
                <a:latin typeface="Times New Roman"/>
                <a:cs typeface="Times New Roman"/>
              </a:rPr>
              <a:t>cond</a:t>
            </a:r>
            <a:r>
              <a:rPr sz="750" i="1" spc="-8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,</a:t>
            </a:r>
            <a:r>
              <a:rPr sz="750" spc="-100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wall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68500" y="3320651"/>
            <a:ext cx="123571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774065" algn="l"/>
              </a:tabLst>
            </a:pPr>
            <a:r>
              <a:rPr sz="1300" i="1" spc="15" dirty="0">
                <a:latin typeface="Times New Roman"/>
                <a:cs typeface="Times New Roman"/>
              </a:rPr>
              <a:t>dx</a:t>
            </a:r>
            <a:r>
              <a:rPr sz="1300" i="1" spc="135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Symbol"/>
                <a:cs typeface="Symbol"/>
              </a:rPr>
              <a:t></a:t>
            </a:r>
            <a:r>
              <a:rPr sz="1300" spc="65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Symbol"/>
                <a:cs typeface="Symbol"/>
              </a:rPr>
              <a:t></a:t>
            </a:r>
            <a:r>
              <a:rPr sz="1300" spc="20" dirty="0">
                <a:latin typeface="Times New Roman"/>
                <a:cs typeface="Times New Roman"/>
              </a:rPr>
              <a:t>	</a:t>
            </a:r>
            <a:r>
              <a:rPr sz="1300" i="1" spc="15" dirty="0">
                <a:latin typeface="Times New Roman"/>
                <a:cs typeface="Times New Roman"/>
              </a:rPr>
              <a:t>k </a:t>
            </a:r>
            <a:r>
              <a:rPr sz="1300" i="1" spc="20" dirty="0">
                <a:latin typeface="Times New Roman"/>
                <a:cs typeface="Times New Roman"/>
              </a:rPr>
              <a:t>A</a:t>
            </a:r>
            <a:r>
              <a:rPr sz="1300" i="1" spc="-40" dirty="0">
                <a:latin typeface="Times New Roman"/>
                <a:cs typeface="Times New Roman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dT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21308" y="3271883"/>
            <a:ext cx="18796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950" i="1" spc="-375" baseline="-17094" dirty="0">
                <a:latin typeface="Times New Roman"/>
                <a:cs typeface="Times New Roman"/>
              </a:rPr>
              <a:t>Q</a:t>
            </a:r>
            <a:r>
              <a:rPr sz="1300" spc="-250" dirty="0">
                <a:latin typeface="MT Extra"/>
                <a:cs typeface="MT Extra"/>
              </a:rPr>
              <a:t></a:t>
            </a:r>
            <a:endParaRPr sz="1300">
              <a:latin typeface="MT Extra"/>
              <a:cs typeface="MT Extr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15187" y="3630676"/>
            <a:ext cx="3487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performing above integrations and rearranging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gives;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730500" y="3921021"/>
            <a:ext cx="1310640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789305" algn="l"/>
              </a:tabLst>
            </a:pPr>
            <a:r>
              <a:rPr sz="1300" spc="-80" dirty="0">
                <a:latin typeface="Times New Roman"/>
                <a:cs typeface="Times New Roman"/>
              </a:rPr>
              <a:t>(</a:t>
            </a:r>
            <a:r>
              <a:rPr sz="1300" i="1" spc="30" dirty="0">
                <a:latin typeface="Times New Roman"/>
                <a:cs typeface="Times New Roman"/>
              </a:rPr>
              <a:t>W</a:t>
            </a:r>
            <a:r>
              <a:rPr sz="1300" i="1" spc="-12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spc="135" dirty="0">
                <a:latin typeface="MT Extra"/>
                <a:cs typeface="MT Extra"/>
              </a:rPr>
              <a:t></a:t>
            </a:r>
            <a:r>
              <a:rPr sz="1300" spc="-5" dirty="0">
                <a:latin typeface="Times New Roman"/>
                <a:cs typeface="Times New Roman"/>
              </a:rPr>
              <a:t>(</a:t>
            </a:r>
            <a:r>
              <a:rPr sz="1300" spc="10" dirty="0">
                <a:latin typeface="Times New Roman"/>
                <a:cs typeface="Times New Roman"/>
              </a:rPr>
              <a:t>3.2)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82444" y="4055133"/>
            <a:ext cx="120014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i="1" spc="20" dirty="0">
                <a:latin typeface="Times New Roman"/>
                <a:cs typeface="Times New Roman"/>
              </a:rPr>
              <a:t>L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68324" y="3875302"/>
            <a:ext cx="181610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950" i="1" spc="-412" baseline="-14957" dirty="0">
                <a:latin typeface="Times New Roman"/>
                <a:cs typeface="Times New Roman"/>
              </a:rPr>
              <a:t>Q</a:t>
            </a:r>
            <a:r>
              <a:rPr sz="1300" spc="-275" dirty="0">
                <a:latin typeface="MT Extra"/>
                <a:cs typeface="MT Extra"/>
              </a:rPr>
              <a:t></a:t>
            </a:r>
            <a:endParaRPr sz="1300">
              <a:latin typeface="MT Extra"/>
              <a:cs typeface="MT Extr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12596" y="4034486"/>
            <a:ext cx="44323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20" dirty="0">
                <a:latin typeface="Times New Roman"/>
                <a:cs typeface="Times New Roman"/>
              </a:rPr>
              <a:t>cond</a:t>
            </a:r>
            <a:r>
              <a:rPr sz="750" i="1" spc="-14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,</a:t>
            </a:r>
            <a:r>
              <a:rPr sz="750" spc="-105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wall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74876" y="3814341"/>
            <a:ext cx="906144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950" spc="30" baseline="-36324" dirty="0">
                <a:latin typeface="Symbol"/>
                <a:cs typeface="Symbol"/>
              </a:rPr>
              <a:t></a:t>
            </a:r>
            <a:r>
              <a:rPr sz="1950" spc="30" baseline="-36324" dirty="0">
                <a:latin typeface="Times New Roman"/>
                <a:cs typeface="Times New Roman"/>
              </a:rPr>
              <a:t> </a:t>
            </a:r>
            <a:r>
              <a:rPr sz="1950" i="1" spc="22" baseline="-36324" dirty="0">
                <a:latin typeface="Times New Roman"/>
                <a:cs typeface="Times New Roman"/>
              </a:rPr>
              <a:t>k </a:t>
            </a:r>
            <a:r>
              <a:rPr sz="1950" i="1" spc="30" baseline="-36324" dirty="0">
                <a:latin typeface="Times New Roman"/>
                <a:cs typeface="Times New Roman"/>
              </a:rPr>
              <a:t>A</a:t>
            </a:r>
            <a:r>
              <a:rPr sz="1950" i="1" u="sng" spc="30" baseline="-1495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i="1" spc="-45" dirty="0">
                <a:latin typeface="Times New Roman"/>
                <a:cs typeface="Times New Roman"/>
              </a:rPr>
              <a:t>T</a:t>
            </a:r>
            <a:r>
              <a:rPr sz="1125" u="sng" spc="-67" baseline="-259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 </a:t>
            </a:r>
            <a:r>
              <a:rPr sz="1300" spc="20" dirty="0">
                <a:latin typeface="Symbol"/>
                <a:cs typeface="Symbol"/>
              </a:rPr>
              <a:t></a:t>
            </a:r>
            <a:r>
              <a:rPr sz="1300" spc="-170" dirty="0">
                <a:latin typeface="Times New Roman"/>
                <a:cs typeface="Times New Roman"/>
              </a:rPr>
              <a:t> 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u="sng" spc="-15" baseline="-259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1687" y="4246371"/>
            <a:ext cx="4497070" cy="19761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76200" marR="68580" algn="just">
              <a:lnSpc>
                <a:spcPct val="956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As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10" dirty="0">
                <a:latin typeface="Times New Roman"/>
                <a:cs typeface="Times New Roman"/>
              </a:rPr>
              <a:t>say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b="1" i="1" spc="-5" dirty="0">
                <a:latin typeface="Times New Roman"/>
                <a:cs typeface="Times New Roman"/>
              </a:rPr>
              <a:t>chapter1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25" dirty="0">
                <a:latin typeface="Times New Roman"/>
                <a:cs typeface="Times New Roman"/>
              </a:rPr>
              <a:t>it is </a:t>
            </a:r>
            <a:r>
              <a:rPr sz="1200" spc="-15" dirty="0">
                <a:latin typeface="Times New Roman"/>
                <a:cs typeface="Times New Roman"/>
              </a:rPr>
              <a:t>clear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spc="-10" dirty="0">
                <a:latin typeface="Times New Roman"/>
                <a:cs typeface="Times New Roman"/>
              </a:rPr>
              <a:t>above equation,  </a:t>
            </a:r>
            <a:r>
              <a:rPr sz="1200" i="1" spc="-5" dirty="0">
                <a:latin typeface="Times New Roman"/>
                <a:cs typeface="Times New Roman"/>
              </a:rPr>
              <a:t>the rate of heat conduction through a plane </a:t>
            </a:r>
            <a:r>
              <a:rPr sz="1200" i="1" spc="-20" dirty="0">
                <a:latin typeface="Times New Roman"/>
                <a:cs typeface="Times New Roman"/>
              </a:rPr>
              <a:t>wall </a:t>
            </a:r>
            <a:r>
              <a:rPr sz="1200" i="1" spc="-5" dirty="0">
                <a:latin typeface="Times New Roman"/>
                <a:cs typeface="Times New Roman"/>
              </a:rPr>
              <a:t>is proportional to the  average thermal conductivity, the </a:t>
            </a:r>
            <a:r>
              <a:rPr sz="1200" i="1" spc="-20" dirty="0">
                <a:latin typeface="Times New Roman"/>
                <a:cs typeface="Times New Roman"/>
              </a:rPr>
              <a:t>wall</a:t>
            </a:r>
            <a:r>
              <a:rPr sz="1200" i="1" spc="26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area, and the temperature  </a:t>
            </a:r>
            <a:r>
              <a:rPr sz="1200" i="1" dirty="0">
                <a:latin typeface="Times New Roman"/>
                <a:cs typeface="Times New Roman"/>
              </a:rPr>
              <a:t>difference, </a:t>
            </a:r>
            <a:r>
              <a:rPr sz="1200" i="1" spc="-5" dirty="0">
                <a:latin typeface="Times New Roman"/>
                <a:cs typeface="Times New Roman"/>
              </a:rPr>
              <a:t>but is inversely proportional to the </a:t>
            </a:r>
            <a:r>
              <a:rPr sz="1200" i="1" spc="-20" dirty="0">
                <a:latin typeface="Times New Roman"/>
                <a:cs typeface="Times New Roman"/>
              </a:rPr>
              <a:t>wall</a:t>
            </a:r>
            <a:r>
              <a:rPr sz="1200" i="1" spc="9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thickness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76200" marR="119380">
              <a:lnSpc>
                <a:spcPct val="95800"/>
              </a:lnSpc>
              <a:spcBef>
                <a:spcPts val="1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rate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heat conduction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available,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b="1" i="1" dirty="0">
                <a:latin typeface="Times New Roman"/>
                <a:cs typeface="Times New Roman"/>
              </a:rPr>
              <a:t>T(x)  </a:t>
            </a:r>
            <a:r>
              <a:rPr sz="1200" spc="-5" dirty="0">
                <a:latin typeface="Times New Roman"/>
                <a:cs typeface="Times New Roman"/>
              </a:rPr>
              <a:t>at any location </a:t>
            </a:r>
            <a:r>
              <a:rPr sz="1200" b="1" i="1" spc="-5" dirty="0">
                <a:latin typeface="Times New Roman"/>
                <a:cs typeface="Times New Roman"/>
              </a:rPr>
              <a:t>x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determined by replacing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2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Eq.(3.2) </a:t>
            </a:r>
            <a:r>
              <a:rPr sz="1200" spc="-5" dirty="0">
                <a:latin typeface="Times New Roman"/>
                <a:cs typeface="Times New Roman"/>
              </a:rPr>
              <a:t>by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i="1" dirty="0">
                <a:latin typeface="Times New Roman"/>
                <a:cs typeface="Times New Roman"/>
              </a:rPr>
              <a:t>,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L </a:t>
            </a:r>
            <a:r>
              <a:rPr sz="1200" spc="-5" dirty="0">
                <a:latin typeface="Times New Roman"/>
                <a:cs typeface="Times New Roman"/>
              </a:rPr>
              <a:t>by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i="1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Times New Roman"/>
              <a:cs typeface="Times New Roman"/>
            </a:endParaRPr>
          </a:p>
          <a:p>
            <a:pPr marL="76200">
              <a:lnSpc>
                <a:spcPts val="1515"/>
              </a:lnSpc>
            </a:pPr>
            <a:r>
              <a:rPr sz="1300" b="1" i="1" dirty="0">
                <a:latin typeface="Times New Roman"/>
                <a:cs typeface="Times New Roman"/>
              </a:rPr>
              <a:t>3.1.1- </a:t>
            </a:r>
            <a:r>
              <a:rPr sz="1300" b="1" i="1" spc="-5" dirty="0">
                <a:latin typeface="Times New Roman"/>
                <a:cs typeface="Times New Roman"/>
              </a:rPr>
              <a:t>The Thermal Resistance</a:t>
            </a:r>
            <a:r>
              <a:rPr sz="1300" b="1" i="1" spc="4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Concept</a:t>
            </a:r>
            <a:endParaRPr sz="1300">
              <a:latin typeface="Times New Roman"/>
              <a:cs typeface="Times New Roman"/>
            </a:endParaRPr>
          </a:p>
          <a:p>
            <a:pPr marL="76200" marR="61594" indent="158115">
              <a:lnSpc>
                <a:spcPts val="1390"/>
              </a:lnSpc>
              <a:spcBef>
                <a:spcPts val="45"/>
              </a:spcBef>
            </a:pPr>
            <a:r>
              <a:rPr sz="1200" i="1" spc="-5" dirty="0">
                <a:latin typeface="Times New Roman"/>
                <a:cs typeface="Times New Roman"/>
              </a:rPr>
              <a:t>Fourier’s law </a:t>
            </a:r>
            <a:r>
              <a:rPr sz="1200" dirty="0">
                <a:latin typeface="Times New Roman"/>
                <a:cs typeface="Times New Roman"/>
              </a:rPr>
              <a:t>[Eq.(3.2)] </a:t>
            </a:r>
            <a:r>
              <a:rPr sz="1200" spc="-10" dirty="0">
                <a:latin typeface="Times New Roman"/>
                <a:cs typeface="Times New Roman"/>
              </a:rPr>
              <a:t>for heat </a:t>
            </a:r>
            <a:r>
              <a:rPr sz="1200" spc="-5" dirty="0">
                <a:latin typeface="Times New Roman"/>
                <a:cs typeface="Times New Roman"/>
              </a:rPr>
              <a:t>conduction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plane </a:t>
            </a:r>
            <a:r>
              <a:rPr sz="1200" spc="-15" dirty="0">
                <a:latin typeface="Times New Roman"/>
                <a:cs typeface="Times New Roman"/>
              </a:rPr>
              <a:t>wall 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rearranged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854326" y="6442964"/>
            <a:ext cx="569595" cy="0"/>
          </a:xfrm>
          <a:custGeom>
            <a:avLst/>
            <a:gdLst/>
            <a:ahLst/>
            <a:cxnLst/>
            <a:rect l="l" t="t" r="r" b="b"/>
            <a:pathLst>
              <a:path w="569594">
                <a:moveTo>
                  <a:pt x="0" y="0"/>
                </a:moveTo>
                <a:lnTo>
                  <a:pt x="569595" y="0"/>
                </a:lnTo>
              </a:path>
            </a:pathLst>
          </a:custGeom>
          <a:ln w="71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858772" y="6435183"/>
            <a:ext cx="129539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i="1" spc="-10" dirty="0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959355" y="6548831"/>
            <a:ext cx="44386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35" dirty="0">
                <a:latin typeface="Times New Roman"/>
                <a:cs typeface="Times New Roman"/>
              </a:rPr>
              <a:t>cond</a:t>
            </a:r>
            <a:r>
              <a:rPr sz="750" spc="35" dirty="0">
                <a:latin typeface="Times New Roman"/>
                <a:cs typeface="Times New Roman"/>
              </a:rPr>
              <a:t>,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wall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12596" y="6414719"/>
            <a:ext cx="44386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35" dirty="0">
                <a:latin typeface="Times New Roman"/>
                <a:cs typeface="Times New Roman"/>
              </a:rPr>
              <a:t>cond</a:t>
            </a:r>
            <a:r>
              <a:rPr sz="750" spc="35" dirty="0">
                <a:latin typeface="Times New Roman"/>
                <a:cs typeface="Times New Roman"/>
              </a:rPr>
              <a:t>,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wall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584195" y="6304119"/>
            <a:ext cx="144208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789305" algn="l"/>
              </a:tabLst>
            </a:pPr>
            <a:r>
              <a:rPr sz="1350" spc="-55" dirty="0">
                <a:latin typeface="Times New Roman"/>
                <a:cs typeface="Times New Roman"/>
              </a:rPr>
              <a:t>(</a:t>
            </a:r>
            <a:r>
              <a:rPr sz="1350" i="1" spc="-55" dirty="0">
                <a:latin typeface="Times New Roman"/>
                <a:cs typeface="Times New Roman"/>
              </a:rPr>
              <a:t>W</a:t>
            </a:r>
            <a:r>
              <a:rPr sz="1350" i="1" spc="-13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)	</a:t>
            </a:r>
            <a:r>
              <a:rPr sz="1350" spc="5" dirty="0">
                <a:latin typeface="MT Extra"/>
                <a:cs typeface="MT Extra"/>
              </a:rPr>
              <a:t></a:t>
            </a:r>
            <a:r>
              <a:rPr sz="1350" spc="5" dirty="0">
                <a:latin typeface="Times New Roman"/>
                <a:cs typeface="Times New Roman"/>
              </a:rPr>
              <a:t>(3.3.</a:t>
            </a:r>
            <a:r>
              <a:rPr sz="1350" i="1" spc="5" dirty="0">
                <a:latin typeface="Times New Roman"/>
                <a:cs typeface="Times New Roman"/>
              </a:rPr>
              <a:t>a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68324" y="6255351"/>
            <a:ext cx="18224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2025" i="1" spc="-450" baseline="-16460" dirty="0">
                <a:latin typeface="Times New Roman"/>
                <a:cs typeface="Times New Roman"/>
              </a:rPr>
              <a:t>Q</a:t>
            </a:r>
            <a:r>
              <a:rPr sz="1350" spc="-300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74876" y="6194392"/>
            <a:ext cx="70548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2025" spc="-7" baseline="-34979" dirty="0">
                <a:latin typeface="Symbol"/>
                <a:cs typeface="Symbol"/>
              </a:rPr>
              <a:t></a:t>
            </a:r>
            <a:r>
              <a:rPr sz="2025" spc="-7" baseline="-34979" dirty="0">
                <a:latin typeface="Times New Roman"/>
                <a:cs typeface="Times New Roman"/>
              </a:rPr>
              <a:t> </a:t>
            </a:r>
            <a:r>
              <a:rPr sz="1350" i="1" spc="-60" dirty="0">
                <a:latin typeface="Times New Roman"/>
                <a:cs typeface="Times New Roman"/>
              </a:rPr>
              <a:t>T</a:t>
            </a:r>
            <a:r>
              <a:rPr sz="1125" spc="-89" baseline="-25925" dirty="0">
                <a:latin typeface="Times New Roman"/>
                <a:cs typeface="Times New Roman"/>
              </a:rPr>
              <a:t>1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90" dirty="0">
                <a:latin typeface="Times New Roman"/>
                <a:cs typeface="Times New Roman"/>
              </a:rPr>
              <a:t> </a:t>
            </a:r>
            <a:r>
              <a:rPr sz="1350" i="1" spc="-20" dirty="0">
                <a:latin typeface="Times New Roman"/>
                <a:cs typeface="Times New Roman"/>
              </a:rPr>
              <a:t>T</a:t>
            </a:r>
            <a:r>
              <a:rPr sz="1125" spc="-30" baseline="-25925" dirty="0">
                <a:latin typeface="Times New Roman"/>
                <a:cs typeface="Times New Roman"/>
              </a:rPr>
              <a:t>2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5187" y="6684771"/>
            <a:ext cx="437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895348" y="7105038"/>
            <a:ext cx="26098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i="1" spc="-5" dirty="0">
                <a:latin typeface="Times New Roman"/>
                <a:cs typeface="Times New Roman"/>
              </a:rPr>
              <a:t>k</a:t>
            </a:r>
            <a:r>
              <a:rPr sz="1350" i="1" spc="1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05916" y="6973974"/>
            <a:ext cx="13017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i="1" spc="-5" dirty="0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09547" y="7087914"/>
            <a:ext cx="47434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20" dirty="0">
                <a:latin typeface="Times New Roman"/>
                <a:cs typeface="Times New Roman"/>
              </a:rPr>
              <a:t>cond</a:t>
            </a:r>
            <a:r>
              <a:rPr sz="750" i="1" spc="-105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,</a:t>
            </a:r>
            <a:r>
              <a:rPr sz="750" spc="-120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walll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274823" y="6973974"/>
            <a:ext cx="1834514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1153795" algn="l"/>
              </a:tabLst>
            </a:pP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i="1" dirty="0">
                <a:latin typeface="Times New Roman"/>
                <a:cs typeface="Times New Roman"/>
              </a:rPr>
              <a:t>C</a:t>
            </a:r>
            <a:r>
              <a:rPr sz="1350" i="1" spc="-180" dirty="0">
                <a:latin typeface="Times New Roman"/>
                <a:cs typeface="Times New Roman"/>
              </a:rPr>
              <a:t> </a:t>
            </a:r>
            <a:r>
              <a:rPr sz="1125" spc="15" baseline="44444" dirty="0">
                <a:latin typeface="MT Extra"/>
                <a:cs typeface="MT Extra"/>
              </a:rPr>
              <a:t></a:t>
            </a:r>
            <a:r>
              <a:rPr sz="1125" spc="15" baseline="44444" dirty="0">
                <a:latin typeface="Times New Roman"/>
                <a:cs typeface="Times New Roman"/>
              </a:rPr>
              <a:t> </a:t>
            </a:r>
            <a:r>
              <a:rPr sz="1125" spc="30" baseline="44444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/</a:t>
            </a:r>
            <a:r>
              <a:rPr sz="1350" spc="-18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W</a:t>
            </a:r>
            <a:r>
              <a:rPr sz="1350" i="1" spc="-12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)	</a:t>
            </a:r>
            <a:r>
              <a:rPr sz="1350" spc="10" dirty="0">
                <a:latin typeface="MT Extra"/>
                <a:cs typeface="MT Extra"/>
              </a:rPr>
              <a:t></a:t>
            </a:r>
            <a:r>
              <a:rPr sz="1350" spc="10" dirty="0">
                <a:latin typeface="Times New Roman"/>
                <a:cs typeface="Times New Roman"/>
              </a:rPr>
              <a:t>(3.3.</a:t>
            </a:r>
            <a:r>
              <a:rPr sz="1350" i="1" spc="10" dirty="0">
                <a:latin typeface="Times New Roman"/>
                <a:cs typeface="Times New Roman"/>
              </a:rPr>
              <a:t>b</a:t>
            </a:r>
            <a:r>
              <a:rPr sz="1350" spc="1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711451" y="6867294"/>
            <a:ext cx="40005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025" spc="-7" baseline="-34979" dirty="0">
                <a:latin typeface="Symbol"/>
                <a:cs typeface="Symbol"/>
              </a:rPr>
              <a:t></a:t>
            </a:r>
            <a:r>
              <a:rPr sz="1350" u="sng" spc="3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i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15187" y="7343140"/>
            <a:ext cx="4370705" cy="12598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1390"/>
              </a:lnSpc>
              <a:spcBef>
                <a:spcPts val="185"/>
              </a:spcBef>
            </a:pP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thermal resistance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against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conduction </a:t>
            </a:r>
            <a:r>
              <a:rPr sz="1200" spc="5" dirty="0">
                <a:latin typeface="Times New Roman"/>
                <a:cs typeface="Times New Roman"/>
              </a:rPr>
              <a:t>or  </a:t>
            </a:r>
            <a:r>
              <a:rPr sz="1200" spc="-25" dirty="0">
                <a:latin typeface="Times New Roman"/>
                <a:cs typeface="Times New Roman"/>
              </a:rPr>
              <a:t>simply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conduction </a:t>
            </a:r>
            <a:r>
              <a:rPr sz="1200" b="1" spc="-10" dirty="0">
                <a:latin typeface="Times New Roman"/>
                <a:cs typeface="Times New Roman"/>
              </a:rPr>
              <a:t>resistance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wall.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ts val="131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thermal resistance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-10" dirty="0">
                <a:latin typeface="Times New Roman"/>
                <a:cs typeface="Times New Roman"/>
              </a:rPr>
              <a:t>depends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23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geometry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ts val="1380"/>
              </a:lnSpc>
            </a:pP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thermal properties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that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medium.</a:t>
            </a:r>
            <a:endParaRPr sz="1200">
              <a:latin typeface="Times New Roman"/>
              <a:cs typeface="Times New Roman"/>
            </a:endParaRPr>
          </a:p>
          <a:p>
            <a:pPr marL="12700" marR="5715" algn="just">
              <a:lnSpc>
                <a:spcPct val="95800"/>
              </a:lnSpc>
              <a:spcBef>
                <a:spcPts val="2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equation </a:t>
            </a:r>
            <a:r>
              <a:rPr sz="1200" spc="-10" dirty="0">
                <a:latin typeface="Times New Roman"/>
                <a:cs typeface="Times New Roman"/>
              </a:rPr>
              <a:t>above for </a:t>
            </a:r>
            <a:r>
              <a:rPr sz="1200" i="1" spc="-5" dirty="0">
                <a:latin typeface="Times New Roman"/>
                <a:cs typeface="Times New Roman"/>
              </a:rPr>
              <a:t>conduction heat </a:t>
            </a:r>
            <a:r>
              <a:rPr sz="1200" i="1" spc="5" dirty="0">
                <a:latin typeface="Times New Roman"/>
                <a:cs typeface="Times New Roman"/>
              </a:rPr>
              <a:t>flow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analogous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relation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spc="-5" dirty="0">
                <a:latin typeface="Times New Roman"/>
                <a:cs typeface="Times New Roman"/>
              </a:rPr>
              <a:t>Ohm's </a:t>
            </a:r>
            <a:r>
              <a:rPr sz="1200" b="1" spc="-10" dirty="0">
                <a:latin typeface="Times New Roman"/>
                <a:cs typeface="Times New Roman"/>
              </a:rPr>
              <a:t>law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i="1" spc="-5" dirty="0">
                <a:latin typeface="Times New Roman"/>
                <a:cs typeface="Times New Roman"/>
              </a:rPr>
              <a:t>electric current </a:t>
            </a:r>
            <a:r>
              <a:rPr sz="1200" i="1" dirty="0">
                <a:latin typeface="Times New Roman"/>
                <a:cs typeface="Times New Roman"/>
              </a:rPr>
              <a:t>flow </a:t>
            </a:r>
            <a:r>
              <a:rPr sz="1200" b="1" i="1" spc="-10" dirty="0">
                <a:latin typeface="Times New Roman"/>
                <a:cs typeface="Times New Roman"/>
              </a:rPr>
              <a:t>I</a:t>
            </a:r>
            <a:r>
              <a:rPr sz="1200" spc="-10" dirty="0">
                <a:latin typeface="Times New Roman"/>
                <a:cs typeface="Times New Roman"/>
              </a:rPr>
              <a:t>,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10" dirty="0">
                <a:latin typeface="Times New Roman"/>
                <a:cs typeface="Times New Roman"/>
              </a:rPr>
              <a:t>expressed  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382267" y="8824404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156" y="0"/>
                </a:lnTo>
              </a:path>
            </a:pathLst>
          </a:custGeom>
          <a:ln w="71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2032507" y="8683901"/>
            <a:ext cx="151193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81710" algn="l"/>
              </a:tabLst>
            </a:pPr>
            <a:r>
              <a:rPr sz="1350" spc="-5" dirty="0">
                <a:latin typeface="Times New Roman"/>
                <a:cs typeface="Times New Roman"/>
              </a:rPr>
              <a:t>(</a:t>
            </a:r>
            <a:r>
              <a:rPr sz="1350" spc="-210" dirty="0">
                <a:latin typeface="Times New Roman"/>
                <a:cs typeface="Times New Roman"/>
              </a:rPr>
              <a:t> </a:t>
            </a:r>
            <a:r>
              <a:rPr sz="1350" i="1" spc="-15" dirty="0">
                <a:latin typeface="Times New Roman"/>
                <a:cs typeface="Times New Roman"/>
              </a:rPr>
              <a:t>A</a:t>
            </a:r>
            <a:r>
              <a:rPr sz="1350" i="1" spc="-20" dirty="0">
                <a:latin typeface="Times New Roman"/>
                <a:cs typeface="Times New Roman"/>
              </a:rPr>
              <a:t>m</a:t>
            </a:r>
            <a:r>
              <a:rPr sz="1350" i="1" spc="85" dirty="0">
                <a:latin typeface="Times New Roman"/>
                <a:cs typeface="Times New Roman"/>
              </a:rPr>
              <a:t>p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spc="110" dirty="0">
                <a:latin typeface="MT Extra"/>
                <a:cs typeface="MT Extra"/>
              </a:rPr>
              <a:t></a:t>
            </a: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spc="-10" dirty="0">
                <a:latin typeface="Times New Roman"/>
                <a:cs typeface="Times New Roman"/>
              </a:rPr>
              <a:t>3</a:t>
            </a:r>
            <a:r>
              <a:rPr sz="1350" spc="15" dirty="0">
                <a:latin typeface="Times New Roman"/>
                <a:cs typeface="Times New Roman"/>
              </a:rPr>
              <a:t>.</a:t>
            </a:r>
            <a:r>
              <a:rPr sz="1350" spc="-10" dirty="0">
                <a:latin typeface="Times New Roman"/>
                <a:cs typeface="Times New Roman"/>
              </a:rPr>
              <a:t>4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507236" y="8814965"/>
            <a:ext cx="224154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350" i="1" dirty="0">
                <a:latin typeface="Times New Roman"/>
                <a:cs typeface="Times New Roman"/>
              </a:rPr>
              <a:t>R</a:t>
            </a:r>
            <a:r>
              <a:rPr sz="1125" i="1" baseline="-25925" dirty="0">
                <a:latin typeface="Times New Roman"/>
                <a:cs typeface="Times New Roman"/>
              </a:rPr>
              <a:t>e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77467" y="8577222"/>
            <a:ext cx="80010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025" i="1" spc="-7" baseline="-34979" dirty="0">
                <a:latin typeface="Times New Roman"/>
                <a:cs typeface="Times New Roman"/>
              </a:rPr>
              <a:t>I </a:t>
            </a:r>
            <a:r>
              <a:rPr sz="2025" spc="-7" baseline="-34979" dirty="0">
                <a:latin typeface="Symbol"/>
                <a:cs typeface="Symbol"/>
              </a:rPr>
              <a:t></a:t>
            </a:r>
            <a:r>
              <a:rPr sz="2025" spc="-7" baseline="-34979" dirty="0">
                <a:latin typeface="Times New Roman"/>
                <a:cs typeface="Times New Roman"/>
              </a:rPr>
              <a:t> </a:t>
            </a:r>
            <a:r>
              <a:rPr sz="1350" i="1" spc="-35" dirty="0">
                <a:latin typeface="Times New Roman"/>
                <a:cs typeface="Times New Roman"/>
              </a:rPr>
              <a:t>V</a:t>
            </a:r>
            <a:r>
              <a:rPr sz="1125" spc="-52" baseline="-25925" dirty="0">
                <a:latin typeface="Times New Roman"/>
                <a:cs typeface="Times New Roman"/>
              </a:rPr>
              <a:t>1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28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V</a:t>
            </a:r>
            <a:r>
              <a:rPr sz="1125" baseline="-25925" dirty="0">
                <a:latin typeface="Times New Roman"/>
                <a:cs typeface="Times New Roman"/>
              </a:rPr>
              <a:t>2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89787" y="9053067"/>
            <a:ext cx="4421505" cy="90931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b="1" i="1" spc="-15" baseline="-10416" dirty="0">
                <a:latin typeface="Times New Roman"/>
                <a:cs typeface="Times New Roman"/>
              </a:rPr>
              <a:t>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electric resistance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10" dirty="0">
                <a:latin typeface="Times New Roman"/>
                <a:cs typeface="Times New Roman"/>
              </a:rPr>
              <a:t>V</a:t>
            </a:r>
            <a:r>
              <a:rPr sz="1200" b="1" i="1" spc="-15" baseline="-10416" dirty="0">
                <a:latin typeface="Times New Roman"/>
                <a:cs typeface="Times New Roman"/>
              </a:rPr>
              <a:t>1 </a:t>
            </a:r>
            <a:r>
              <a:rPr sz="1200" b="1" i="1" spc="-5" dirty="0">
                <a:latin typeface="Times New Roman"/>
                <a:cs typeface="Times New Roman"/>
              </a:rPr>
              <a:t>- </a:t>
            </a:r>
            <a:r>
              <a:rPr sz="1200" b="1" i="1" spc="-10" dirty="0">
                <a:latin typeface="Times New Roman"/>
                <a:cs typeface="Times New Roman"/>
              </a:rPr>
              <a:t>V</a:t>
            </a:r>
            <a:r>
              <a:rPr sz="1200" b="1" i="1" spc="-15" baseline="-10416" dirty="0">
                <a:latin typeface="Times New Roman"/>
                <a:cs typeface="Times New Roman"/>
              </a:rPr>
              <a:t>2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voltage </a:t>
            </a:r>
            <a:r>
              <a:rPr sz="1200" i="1" dirty="0">
                <a:latin typeface="Times New Roman"/>
                <a:cs typeface="Times New Roman"/>
              </a:rPr>
              <a:t>difference  </a:t>
            </a:r>
            <a:r>
              <a:rPr sz="1200" dirty="0">
                <a:latin typeface="Times New Roman"/>
                <a:cs typeface="Times New Roman"/>
              </a:rPr>
              <a:t>across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resistance. Thus,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rate of heat 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layer  </a:t>
            </a:r>
            <a:r>
              <a:rPr sz="1200" dirty="0">
                <a:latin typeface="Times New Roman"/>
                <a:cs typeface="Times New Roman"/>
              </a:rPr>
              <a:t>corresponds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electric current,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thermal resistance </a:t>
            </a:r>
            <a:r>
              <a:rPr sz="1200" dirty="0">
                <a:latin typeface="Times New Roman"/>
                <a:cs typeface="Times New Roman"/>
              </a:rPr>
              <a:t>corresponds 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i="1" spc="-5" dirty="0">
                <a:latin typeface="Times New Roman"/>
                <a:cs typeface="Times New Roman"/>
              </a:rPr>
              <a:t>electrical resistance,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temperature </a:t>
            </a:r>
            <a:r>
              <a:rPr sz="1200" i="1" dirty="0">
                <a:latin typeface="Times New Roman"/>
                <a:cs typeface="Times New Roman"/>
              </a:rPr>
              <a:t>difference </a:t>
            </a:r>
            <a:r>
              <a:rPr sz="1200" dirty="0">
                <a:latin typeface="Times New Roman"/>
                <a:cs typeface="Times New Roman"/>
              </a:rPr>
              <a:t>corresponds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i="1" spc="-5" dirty="0">
                <a:latin typeface="Times New Roman"/>
                <a:cs typeface="Times New Roman"/>
              </a:rPr>
              <a:t>voltage </a:t>
            </a:r>
            <a:r>
              <a:rPr sz="1200" i="1" dirty="0">
                <a:latin typeface="Times New Roman"/>
                <a:cs typeface="Times New Roman"/>
              </a:rPr>
              <a:t>difference </a:t>
            </a:r>
            <a:r>
              <a:rPr sz="1200" dirty="0">
                <a:latin typeface="Times New Roman"/>
                <a:cs typeface="Times New Roman"/>
              </a:rPr>
              <a:t>across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layer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Fig.(3.2).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056123" y="9601707"/>
            <a:ext cx="1850389" cy="3289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48895" marR="5080" indent="-36830">
              <a:lnSpc>
                <a:spcPts val="1180"/>
              </a:lnSpc>
              <a:spcBef>
                <a:spcPts val="165"/>
              </a:spcBef>
            </a:pPr>
            <a:r>
              <a:rPr sz="1000" b="1" i="1" dirty="0">
                <a:latin typeface="Times New Roman"/>
                <a:cs typeface="Times New Roman"/>
              </a:rPr>
              <a:t>Fig.(3.2) </a:t>
            </a:r>
            <a:r>
              <a:rPr sz="1000" b="1" i="1" spc="-5" dirty="0">
                <a:latin typeface="Times New Roman"/>
                <a:cs typeface="Times New Roman"/>
              </a:rPr>
              <a:t>Analogy between thermal  </a:t>
            </a: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-5" dirty="0">
                <a:latin typeface="Times New Roman"/>
                <a:cs typeface="Times New Roman"/>
              </a:rPr>
              <a:t>electrical resistance</a:t>
            </a:r>
            <a:r>
              <a:rPr sz="1000" b="1" i="1" spc="-1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concepts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095747" y="3624579"/>
            <a:ext cx="1813560" cy="47498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algn="ctr">
              <a:lnSpc>
                <a:spcPct val="97000"/>
              </a:lnSpc>
              <a:spcBef>
                <a:spcPts val="145"/>
              </a:spcBef>
            </a:pPr>
            <a:r>
              <a:rPr sz="1000" b="1" i="1" dirty="0">
                <a:latin typeface="Times New Roman"/>
                <a:cs typeface="Times New Roman"/>
              </a:rPr>
              <a:t>Fig.(3.1) </a:t>
            </a:r>
            <a:r>
              <a:rPr sz="1000" b="1" i="1" spc="-5" dirty="0">
                <a:latin typeface="Times New Roman"/>
                <a:cs typeface="Times New Roman"/>
              </a:rPr>
              <a:t>Under steady</a:t>
            </a:r>
            <a:r>
              <a:rPr sz="1000" b="1" i="1" spc="-7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conditions,  the </a:t>
            </a:r>
            <a:r>
              <a:rPr sz="1000" b="1" i="1" spc="-5" dirty="0">
                <a:latin typeface="Times New Roman"/>
                <a:cs typeface="Times New Roman"/>
              </a:rPr>
              <a:t>temperature distribution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a  plane </a:t>
            </a:r>
            <a:r>
              <a:rPr sz="1000" b="1" i="1" spc="-5" dirty="0">
                <a:latin typeface="Times New Roman"/>
                <a:cs typeface="Times New Roman"/>
              </a:rPr>
              <a:t>wall </a:t>
            </a:r>
            <a:r>
              <a:rPr sz="1000" b="1" i="1" spc="5" dirty="0">
                <a:latin typeface="Times New Roman"/>
                <a:cs typeface="Times New Roman"/>
              </a:rPr>
              <a:t>is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straight</a:t>
            </a:r>
            <a:r>
              <a:rPr sz="1000" b="1" i="1" spc="-4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line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026152" y="854455"/>
            <a:ext cx="1938527" cy="27340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971288" y="7809992"/>
            <a:ext cx="1944623" cy="1712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41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0936" y="781304"/>
            <a:ext cx="4343400" cy="4855845"/>
          </a:xfrm>
          <a:custGeom>
            <a:avLst/>
            <a:gdLst/>
            <a:ahLst/>
            <a:cxnLst/>
            <a:rect l="l" t="t" r="r" b="b"/>
            <a:pathLst>
              <a:path w="4343400" h="4855845">
                <a:moveTo>
                  <a:pt x="0" y="4855464"/>
                </a:moveTo>
                <a:lnTo>
                  <a:pt x="4343400" y="4855464"/>
                </a:lnTo>
                <a:lnTo>
                  <a:pt x="4343400" y="0"/>
                </a:lnTo>
                <a:lnTo>
                  <a:pt x="0" y="0"/>
                </a:lnTo>
                <a:lnTo>
                  <a:pt x="0" y="485546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29336" y="753364"/>
            <a:ext cx="4551045" cy="12598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01600" marR="90805" algn="just">
              <a:lnSpc>
                <a:spcPct val="958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15" dirty="0">
                <a:latin typeface="Times New Roman"/>
                <a:cs typeface="Times New Roman"/>
              </a:rPr>
              <a:t>have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15" dirty="0">
                <a:latin typeface="Times New Roman"/>
                <a:cs typeface="Times New Roman"/>
              </a:rPr>
              <a:t>one-dimensional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20" dirty="0">
                <a:latin typeface="Times New Roman"/>
                <a:cs typeface="Times New Roman"/>
              </a:rPr>
              <a:t>flow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i="1" spc="-5" dirty="0">
                <a:latin typeface="Times New Roman"/>
                <a:cs typeface="Times New Roman"/>
              </a:rPr>
              <a:t>a  cylindrical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i="1" spc="-5" dirty="0">
                <a:latin typeface="Times New Roman"/>
                <a:cs typeface="Times New Roman"/>
              </a:rPr>
              <a:t>spherical layer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exposed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both  </a:t>
            </a:r>
            <a:r>
              <a:rPr sz="1200" spc="-15" dirty="0">
                <a:latin typeface="Times New Roman"/>
                <a:cs typeface="Times New Roman"/>
              </a:rPr>
              <a:t>sides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25" dirty="0">
                <a:latin typeface="Times New Roman"/>
                <a:cs typeface="Times New Roman"/>
              </a:rPr>
              <a:t>fluids </a:t>
            </a:r>
            <a:r>
              <a:rPr sz="1200" spc="-5" dirty="0">
                <a:latin typeface="Times New Roman"/>
                <a:cs typeface="Times New Roman"/>
              </a:rPr>
              <a:t>at temperatures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∞1 </a:t>
            </a:r>
            <a:r>
              <a:rPr sz="1200" spc="-5" dirty="0">
                <a:latin typeface="Times New Roman"/>
                <a:cs typeface="Times New Roman"/>
              </a:rPr>
              <a:t>&amp;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∞2 </a:t>
            </a:r>
            <a:r>
              <a:rPr sz="1200" spc="-10" dirty="0">
                <a:latin typeface="Times New Roman"/>
                <a:cs typeface="Times New Roman"/>
              </a:rPr>
              <a:t>with heat transfer </a:t>
            </a:r>
            <a:r>
              <a:rPr sz="1200" spc="-15" dirty="0">
                <a:latin typeface="Times New Roman"/>
                <a:cs typeface="Times New Roman"/>
              </a:rPr>
              <a:t>coefficients 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1 </a:t>
            </a:r>
            <a:r>
              <a:rPr sz="1200" spc="-5" dirty="0">
                <a:latin typeface="Times New Roman"/>
                <a:cs typeface="Times New Roman"/>
              </a:rPr>
              <a:t>&amp; </a:t>
            </a:r>
            <a:r>
              <a:rPr sz="1200" b="1" i="1" dirty="0">
                <a:latin typeface="Times New Roman"/>
                <a:cs typeface="Times New Roman"/>
              </a:rPr>
              <a:t>h</a:t>
            </a:r>
            <a:r>
              <a:rPr sz="1200" b="1" i="1" baseline="-10416" dirty="0">
                <a:latin typeface="Times New Roman"/>
                <a:cs typeface="Times New Roman"/>
              </a:rPr>
              <a:t>2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respectively,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Fig.(3.15). </a:t>
            </a:r>
            <a:r>
              <a:rPr sz="1200" spc="-10" dirty="0">
                <a:latin typeface="Times New Roman"/>
                <a:cs typeface="Times New Roman"/>
              </a:rPr>
              <a:t>The thermal resistance  </a:t>
            </a:r>
            <a:r>
              <a:rPr sz="1200" dirty="0">
                <a:latin typeface="Times New Roman"/>
                <a:cs typeface="Times New Roman"/>
              </a:rPr>
              <a:t>network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case consists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i="1" spc="-5" dirty="0">
                <a:latin typeface="Times New Roman"/>
                <a:cs typeface="Times New Roman"/>
              </a:rPr>
              <a:t>one conduction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-25" dirty="0">
                <a:latin typeface="Times New Roman"/>
                <a:cs typeface="Times New Roman"/>
              </a:rPr>
              <a:t>two </a:t>
            </a:r>
            <a:r>
              <a:rPr sz="1200" i="1" spc="-5" dirty="0">
                <a:latin typeface="Times New Roman"/>
                <a:cs typeface="Times New Roman"/>
              </a:rPr>
              <a:t>convection  resistances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i="1" spc="-10" dirty="0">
                <a:latin typeface="Times New Roman"/>
                <a:cs typeface="Times New Roman"/>
              </a:rPr>
              <a:t>series</a:t>
            </a:r>
            <a:r>
              <a:rPr sz="1200" spc="-1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just </a:t>
            </a:r>
            <a:r>
              <a:rPr sz="1200" spc="-25" dirty="0">
                <a:latin typeface="Times New Roman"/>
                <a:cs typeface="Times New Roman"/>
              </a:rPr>
              <a:t>like </a:t>
            </a:r>
            <a:r>
              <a:rPr sz="1200" spc="-5" dirty="0">
                <a:latin typeface="Times New Roman"/>
                <a:cs typeface="Times New Roman"/>
              </a:rPr>
              <a:t>the one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plane </a:t>
            </a:r>
            <a:r>
              <a:rPr sz="1200" spc="-25" dirty="0">
                <a:latin typeface="Times New Roman"/>
                <a:cs typeface="Times New Roman"/>
              </a:rPr>
              <a:t>wall,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 transfer under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10" dirty="0">
                <a:latin typeface="Times New Roman"/>
                <a:cs typeface="Times New Roman"/>
              </a:rPr>
              <a:t>conditions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30655" y="2241867"/>
            <a:ext cx="639445" cy="0"/>
          </a:xfrm>
          <a:custGeom>
            <a:avLst/>
            <a:gdLst/>
            <a:ahLst/>
            <a:cxnLst/>
            <a:rect l="l" t="t" r="r" b="b"/>
            <a:pathLst>
              <a:path w="639444">
                <a:moveTo>
                  <a:pt x="0" y="0"/>
                </a:moveTo>
                <a:lnTo>
                  <a:pt x="638937" y="0"/>
                </a:lnTo>
              </a:path>
            </a:pathLst>
          </a:custGeom>
          <a:ln w="73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33676" y="2097890"/>
            <a:ext cx="157480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817244" algn="l"/>
              </a:tabLst>
            </a:pPr>
            <a:r>
              <a:rPr sz="1350" spc="-20" dirty="0">
                <a:latin typeface="Times New Roman"/>
                <a:cs typeface="Times New Roman"/>
              </a:rPr>
              <a:t>(</a:t>
            </a:r>
            <a:r>
              <a:rPr sz="1350" i="1" spc="-20" dirty="0">
                <a:latin typeface="Times New Roman"/>
                <a:cs typeface="Times New Roman"/>
              </a:rPr>
              <a:t>W</a:t>
            </a:r>
            <a:r>
              <a:rPr sz="1350" i="1" spc="-130" dirty="0">
                <a:latin typeface="Times New Roman"/>
                <a:cs typeface="Times New Roman"/>
              </a:rPr>
              <a:t> </a:t>
            </a:r>
            <a:r>
              <a:rPr sz="1350" spc="10" dirty="0">
                <a:latin typeface="Times New Roman"/>
                <a:cs typeface="Times New Roman"/>
              </a:rPr>
              <a:t>)	</a:t>
            </a:r>
            <a:r>
              <a:rPr sz="1350" spc="20" dirty="0">
                <a:latin typeface="MT Extra"/>
                <a:cs typeface="MT Extra"/>
              </a:rPr>
              <a:t></a:t>
            </a:r>
            <a:r>
              <a:rPr sz="1350" spc="20" dirty="0">
                <a:latin typeface="Times New Roman"/>
                <a:cs typeface="Times New Roman"/>
              </a:rPr>
              <a:t>(3.19.</a:t>
            </a:r>
            <a:r>
              <a:rPr sz="1350" i="1" spc="20" dirty="0">
                <a:latin typeface="Times New Roman"/>
                <a:cs typeface="Times New Roman"/>
              </a:rPr>
              <a:t>a</a:t>
            </a:r>
            <a:r>
              <a:rPr sz="1350" spc="2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1372" y="2030833"/>
            <a:ext cx="100901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sz="2025" i="1" spc="-419" baseline="-22633" dirty="0">
                <a:latin typeface="Times New Roman"/>
                <a:cs typeface="Times New Roman"/>
              </a:rPr>
              <a:t>Q</a:t>
            </a:r>
            <a:r>
              <a:rPr sz="2025" spc="-419" baseline="-4115" dirty="0">
                <a:latin typeface="MT Extra"/>
                <a:cs typeface="MT Extra"/>
              </a:rPr>
              <a:t></a:t>
            </a:r>
            <a:r>
              <a:rPr sz="2025" spc="-419" baseline="-4115" dirty="0">
                <a:latin typeface="Times New Roman"/>
                <a:cs typeface="Times New Roman"/>
              </a:rPr>
              <a:t> </a:t>
            </a:r>
            <a:r>
              <a:rPr sz="2025" spc="30" baseline="-22633" dirty="0">
                <a:latin typeface="Symbol"/>
                <a:cs typeface="Symbol"/>
              </a:rPr>
              <a:t></a:t>
            </a:r>
            <a:r>
              <a:rPr sz="2025" spc="30" baseline="-22633" dirty="0">
                <a:latin typeface="Times New Roman"/>
                <a:cs typeface="Times New Roman"/>
              </a:rPr>
              <a:t> </a:t>
            </a:r>
            <a:r>
              <a:rPr sz="2025" i="1" spc="-30" baseline="14403" dirty="0">
                <a:latin typeface="Times New Roman"/>
                <a:cs typeface="Times New Roman"/>
              </a:rPr>
              <a:t>T</a:t>
            </a:r>
            <a:r>
              <a:rPr sz="800" spc="-20" dirty="0">
                <a:latin typeface="Symbol"/>
                <a:cs typeface="Symbol"/>
              </a:rPr>
              <a:t></a:t>
            </a:r>
            <a:r>
              <a:rPr sz="800" spc="-20" dirty="0">
                <a:latin typeface="Times New Roman"/>
                <a:cs typeface="Times New Roman"/>
              </a:rPr>
              <a:t>1 </a:t>
            </a:r>
            <a:r>
              <a:rPr sz="2025" spc="30" baseline="14403" dirty="0">
                <a:latin typeface="Symbol"/>
                <a:cs typeface="Symbol"/>
              </a:rPr>
              <a:t></a:t>
            </a:r>
            <a:r>
              <a:rPr sz="2025" spc="-232" baseline="14403" dirty="0">
                <a:latin typeface="Times New Roman"/>
                <a:cs typeface="Times New Roman"/>
              </a:rPr>
              <a:t> </a:t>
            </a:r>
            <a:r>
              <a:rPr sz="2025" i="1" spc="22" baseline="14403" dirty="0">
                <a:latin typeface="Times New Roman"/>
                <a:cs typeface="Times New Roman"/>
              </a:rPr>
              <a:t>T</a:t>
            </a:r>
            <a:r>
              <a:rPr sz="800" spc="15" dirty="0">
                <a:latin typeface="Symbol"/>
                <a:cs typeface="Symbol"/>
              </a:rPr>
              <a:t></a:t>
            </a:r>
            <a:r>
              <a:rPr sz="800" spc="15" dirty="0">
                <a:latin typeface="Times New Roman"/>
                <a:cs typeface="Times New Roman"/>
              </a:rPr>
              <a:t>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514600" y="3207321"/>
            <a:ext cx="611505" cy="0"/>
          </a:xfrm>
          <a:custGeom>
            <a:avLst/>
            <a:gdLst/>
            <a:ahLst/>
            <a:cxnLst/>
            <a:rect l="l" t="t" r="r" b="b"/>
            <a:pathLst>
              <a:path w="611505">
                <a:moveTo>
                  <a:pt x="0" y="0"/>
                </a:moveTo>
                <a:lnTo>
                  <a:pt x="611124" y="0"/>
                </a:lnTo>
              </a:path>
            </a:pathLst>
          </a:custGeom>
          <a:ln w="72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211828" y="3063408"/>
            <a:ext cx="744855" cy="2343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spc="85" dirty="0">
                <a:latin typeface="MT Extra"/>
                <a:cs typeface="MT Extra"/>
              </a:rPr>
              <a:t></a:t>
            </a: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spc="-5" dirty="0">
                <a:latin typeface="Times New Roman"/>
                <a:cs typeface="Times New Roman"/>
              </a:rPr>
              <a:t>3.</a:t>
            </a:r>
            <a:r>
              <a:rPr sz="1350" spc="15" dirty="0">
                <a:latin typeface="Times New Roman"/>
                <a:cs typeface="Times New Roman"/>
              </a:rPr>
              <a:t>1</a:t>
            </a:r>
            <a:r>
              <a:rPr sz="1350" spc="-30" dirty="0">
                <a:latin typeface="Times New Roman"/>
                <a:cs typeface="Times New Roman"/>
              </a:rPr>
              <a:t>9</a:t>
            </a:r>
            <a:r>
              <a:rPr sz="1350" spc="-75" dirty="0">
                <a:latin typeface="Times New Roman"/>
                <a:cs typeface="Times New Roman"/>
              </a:rPr>
              <a:t>.</a:t>
            </a:r>
            <a:r>
              <a:rPr sz="1350" i="1" spc="20" dirty="0">
                <a:latin typeface="Times New Roman"/>
                <a:cs typeface="Times New Roman"/>
              </a:rPr>
              <a:t>b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75076" y="3194427"/>
            <a:ext cx="800735" cy="2419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1350" spc="-229" dirty="0">
                <a:latin typeface="Times New Roman"/>
                <a:cs typeface="Times New Roman"/>
              </a:rPr>
              <a:t>(2</a:t>
            </a:r>
            <a:r>
              <a:rPr sz="1400" i="1" spc="-229" dirty="0">
                <a:latin typeface="Verdana"/>
                <a:cs typeface="Verdana"/>
              </a:rPr>
              <a:t> </a:t>
            </a:r>
            <a:r>
              <a:rPr sz="1350" i="1" spc="-50" dirty="0">
                <a:latin typeface="Times New Roman"/>
                <a:cs typeface="Times New Roman"/>
              </a:rPr>
              <a:t>r</a:t>
            </a:r>
            <a:r>
              <a:rPr sz="1200" spc="-75" baseline="-24305" dirty="0">
                <a:latin typeface="Times New Roman"/>
                <a:cs typeface="Times New Roman"/>
              </a:rPr>
              <a:t>2 </a:t>
            </a:r>
            <a:r>
              <a:rPr sz="1350" i="1" spc="10" dirty="0">
                <a:latin typeface="Times New Roman"/>
                <a:cs typeface="Times New Roman"/>
              </a:rPr>
              <a:t>L</a:t>
            </a:r>
            <a:r>
              <a:rPr sz="1350" spc="10" dirty="0">
                <a:latin typeface="Times New Roman"/>
                <a:cs typeface="Times New Roman"/>
              </a:rPr>
              <a:t>)</a:t>
            </a:r>
            <a:r>
              <a:rPr sz="1350" spc="-75" dirty="0">
                <a:latin typeface="Times New Roman"/>
                <a:cs typeface="Times New Roman"/>
              </a:rPr>
              <a:t> </a:t>
            </a:r>
            <a:r>
              <a:rPr sz="1350" i="1" spc="-15" dirty="0">
                <a:latin typeface="Times New Roman"/>
                <a:cs typeface="Times New Roman"/>
              </a:rPr>
              <a:t>h</a:t>
            </a:r>
            <a:r>
              <a:rPr sz="1200" spc="-22" baseline="-24305" dirty="0">
                <a:latin typeface="Times New Roman"/>
                <a:cs typeface="Times New Roman"/>
              </a:rPr>
              <a:t>2</a:t>
            </a:r>
            <a:endParaRPr sz="1200" baseline="-24305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34083" y="2956729"/>
            <a:ext cx="2667635" cy="2343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  <a:tabLst>
                <a:tab pos="497840" algn="l"/>
                <a:tab pos="901700" algn="l"/>
                <a:tab pos="2204720" algn="l"/>
                <a:tab pos="2628900" algn="l"/>
              </a:tabLst>
            </a:pPr>
            <a:r>
              <a:rPr sz="2025" spc="15" baseline="-34979" dirty="0">
                <a:latin typeface="Symbol"/>
                <a:cs typeface="Symbol"/>
              </a:rPr>
              <a:t></a:t>
            </a:r>
            <a:r>
              <a:rPr sz="1350" u="sng" spc="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</a:t>
            </a:r>
            <a:r>
              <a:rPr sz="135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	</a:t>
            </a:r>
            <a:r>
              <a:rPr sz="2025" spc="15" baseline="-34979" dirty="0">
                <a:latin typeface="Symbol"/>
                <a:cs typeface="Symbol"/>
              </a:rPr>
              <a:t></a:t>
            </a:r>
            <a:r>
              <a:rPr sz="2025" spc="15" baseline="-34979" dirty="0">
                <a:latin typeface="Times New Roman"/>
                <a:cs typeface="Times New Roman"/>
              </a:rPr>
              <a:t> </a:t>
            </a:r>
            <a:r>
              <a:rPr sz="1350" spc="-15" dirty="0">
                <a:latin typeface="Times New Roman"/>
                <a:cs typeface="Times New Roman"/>
              </a:rPr>
              <a:t>ln(</a:t>
            </a:r>
            <a:r>
              <a:rPr sz="1350" i="1" spc="-15" dirty="0">
                <a:latin typeface="Times New Roman"/>
                <a:cs typeface="Times New Roman"/>
              </a:rPr>
              <a:t>r</a:t>
            </a:r>
            <a:r>
              <a:rPr sz="1200" spc="-22" baseline="-24305" dirty="0">
                <a:latin typeface="Times New Roman"/>
                <a:cs typeface="Times New Roman"/>
              </a:rPr>
              <a:t>2  </a:t>
            </a:r>
            <a:r>
              <a:rPr sz="1350" spc="5" dirty="0">
                <a:latin typeface="Times New Roman"/>
                <a:cs typeface="Times New Roman"/>
              </a:rPr>
              <a:t>/ </a:t>
            </a:r>
            <a:r>
              <a:rPr sz="1350" i="1" spc="-100" dirty="0">
                <a:latin typeface="Times New Roman"/>
                <a:cs typeface="Times New Roman"/>
              </a:rPr>
              <a:t>r</a:t>
            </a:r>
            <a:r>
              <a:rPr sz="1200" spc="-150" baseline="-24305" dirty="0">
                <a:latin typeface="Times New Roman"/>
                <a:cs typeface="Times New Roman"/>
              </a:rPr>
              <a:t>1</a:t>
            </a:r>
            <a:r>
              <a:rPr sz="1200" spc="-195" baseline="-2430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r>
              <a:rPr sz="1350" spc="50" dirty="0">
                <a:latin typeface="Times New Roman"/>
                <a:cs typeface="Times New Roman"/>
              </a:rPr>
              <a:t> </a:t>
            </a:r>
            <a:r>
              <a:rPr sz="2025" spc="15" baseline="-34979" dirty="0">
                <a:latin typeface="Symbol"/>
                <a:cs typeface="Symbol"/>
              </a:rPr>
              <a:t></a:t>
            </a:r>
            <a:r>
              <a:rPr sz="1350" u="sng" spc="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</a:t>
            </a:r>
            <a:r>
              <a:rPr sz="135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	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0136" y="2277722"/>
            <a:ext cx="2472055" cy="6667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R="142240" algn="ctr">
              <a:lnSpc>
                <a:spcPts val="1580"/>
              </a:lnSpc>
              <a:spcBef>
                <a:spcPts val="140"/>
              </a:spcBef>
            </a:pPr>
            <a:r>
              <a:rPr sz="2025" i="1" spc="-15" baseline="14403" dirty="0">
                <a:latin typeface="Times New Roman"/>
                <a:cs typeface="Times New Roman"/>
              </a:rPr>
              <a:t>R</a:t>
            </a:r>
            <a:r>
              <a:rPr sz="800" i="1" spc="-10" dirty="0">
                <a:latin typeface="Times New Roman"/>
                <a:cs typeface="Times New Roman"/>
              </a:rPr>
              <a:t>total</a:t>
            </a:r>
            <a:endParaRPr sz="800">
              <a:latin typeface="Times New Roman"/>
              <a:cs typeface="Times New Roman"/>
            </a:endParaRPr>
          </a:p>
          <a:p>
            <a:pPr marL="50800">
              <a:lnSpc>
                <a:spcPts val="1400"/>
              </a:lnSpc>
            </a:pPr>
            <a:r>
              <a:rPr sz="1200" spc="-10" dirty="0">
                <a:latin typeface="Times New Roman"/>
                <a:cs typeface="Times New Roman"/>
              </a:rPr>
              <a:t>where 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i="1" spc="-5" dirty="0">
                <a:latin typeface="Times New Roman"/>
                <a:cs typeface="Times New Roman"/>
              </a:rPr>
              <a:t>cylindrical</a:t>
            </a:r>
            <a:r>
              <a:rPr sz="1200" i="1" spc="5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layer;</a:t>
            </a:r>
            <a:endParaRPr sz="1200">
              <a:latin typeface="Times New Roman"/>
              <a:cs typeface="Times New Roman"/>
            </a:endParaRPr>
          </a:p>
          <a:p>
            <a:pPr marL="538480">
              <a:lnSpc>
                <a:spcPct val="100000"/>
              </a:lnSpc>
              <a:spcBef>
                <a:spcPts val="400"/>
              </a:spcBef>
            </a:pPr>
            <a:r>
              <a:rPr sz="2025" i="1" spc="-15" baseline="14403" dirty="0">
                <a:latin typeface="Times New Roman"/>
                <a:cs typeface="Times New Roman"/>
              </a:rPr>
              <a:t>R</a:t>
            </a:r>
            <a:r>
              <a:rPr sz="800" i="1" spc="-10" dirty="0">
                <a:latin typeface="Times New Roman"/>
                <a:cs typeface="Times New Roman"/>
              </a:rPr>
              <a:t>total</a:t>
            </a:r>
            <a:r>
              <a:rPr sz="800" i="1" spc="180" dirty="0">
                <a:latin typeface="Times New Roman"/>
                <a:cs typeface="Times New Roman"/>
              </a:rPr>
              <a:t> </a:t>
            </a:r>
            <a:r>
              <a:rPr sz="2025" spc="15" baseline="14403" dirty="0">
                <a:latin typeface="Symbol"/>
                <a:cs typeface="Symbol"/>
              </a:rPr>
              <a:t></a:t>
            </a:r>
            <a:r>
              <a:rPr sz="2025" spc="15" baseline="14403" dirty="0">
                <a:latin typeface="Times New Roman"/>
                <a:cs typeface="Times New Roman"/>
              </a:rPr>
              <a:t> </a:t>
            </a:r>
            <a:r>
              <a:rPr sz="2025" i="1" spc="-7" baseline="14403" dirty="0">
                <a:latin typeface="Times New Roman"/>
                <a:cs typeface="Times New Roman"/>
              </a:rPr>
              <a:t>R</a:t>
            </a:r>
            <a:r>
              <a:rPr sz="800" i="1" spc="-5" dirty="0">
                <a:latin typeface="Times New Roman"/>
                <a:cs typeface="Times New Roman"/>
              </a:rPr>
              <a:t>conv</a:t>
            </a:r>
            <a:r>
              <a:rPr sz="800" spc="-5" dirty="0">
                <a:latin typeface="Times New Roman"/>
                <a:cs typeface="Times New Roman"/>
              </a:rPr>
              <a:t>,1 </a:t>
            </a:r>
            <a:r>
              <a:rPr sz="2025" spc="15" baseline="14403" dirty="0">
                <a:latin typeface="Symbol"/>
                <a:cs typeface="Symbol"/>
              </a:rPr>
              <a:t></a:t>
            </a:r>
            <a:r>
              <a:rPr sz="2025" spc="15" baseline="14403" dirty="0">
                <a:latin typeface="Times New Roman"/>
                <a:cs typeface="Times New Roman"/>
              </a:rPr>
              <a:t> </a:t>
            </a:r>
            <a:r>
              <a:rPr sz="2025" i="1" spc="44" baseline="14403" dirty="0">
                <a:latin typeface="Times New Roman"/>
                <a:cs typeface="Times New Roman"/>
              </a:rPr>
              <a:t>R</a:t>
            </a:r>
            <a:r>
              <a:rPr sz="800" i="1" spc="30" dirty="0">
                <a:latin typeface="Times New Roman"/>
                <a:cs typeface="Times New Roman"/>
              </a:rPr>
              <a:t>cyl </a:t>
            </a:r>
            <a:r>
              <a:rPr sz="2025" spc="15" baseline="14403" dirty="0">
                <a:latin typeface="Symbol"/>
                <a:cs typeface="Symbol"/>
              </a:rPr>
              <a:t></a:t>
            </a:r>
            <a:r>
              <a:rPr sz="2025" spc="15" baseline="14403" dirty="0">
                <a:latin typeface="Times New Roman"/>
                <a:cs typeface="Times New Roman"/>
              </a:rPr>
              <a:t> </a:t>
            </a:r>
            <a:r>
              <a:rPr sz="2025" i="1" spc="-7" baseline="14403" dirty="0">
                <a:latin typeface="Times New Roman"/>
                <a:cs typeface="Times New Roman"/>
              </a:rPr>
              <a:t>R</a:t>
            </a:r>
            <a:r>
              <a:rPr sz="800" i="1" spc="-5" dirty="0">
                <a:latin typeface="Times New Roman"/>
                <a:cs typeface="Times New Roman"/>
              </a:rPr>
              <a:t>conv</a:t>
            </a:r>
            <a:r>
              <a:rPr sz="800" spc="-5" dirty="0">
                <a:latin typeface="Times New Roman"/>
                <a:cs typeface="Times New Roman"/>
              </a:rPr>
              <a:t>,</a:t>
            </a:r>
            <a:r>
              <a:rPr sz="800" spc="-17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90977" y="4167822"/>
            <a:ext cx="668020" cy="0"/>
          </a:xfrm>
          <a:custGeom>
            <a:avLst/>
            <a:gdLst/>
            <a:ahLst/>
            <a:cxnLst/>
            <a:rect l="l" t="t" r="r" b="b"/>
            <a:pathLst>
              <a:path w="668019">
                <a:moveTo>
                  <a:pt x="0" y="0"/>
                </a:moveTo>
                <a:lnTo>
                  <a:pt x="667702" y="0"/>
                </a:lnTo>
              </a:path>
            </a:pathLst>
          </a:custGeom>
          <a:ln w="72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199635" y="4023528"/>
            <a:ext cx="754380" cy="2343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spc="15" dirty="0">
                <a:latin typeface="MT Extra"/>
                <a:cs typeface="MT Extra"/>
              </a:rPr>
              <a:t></a:t>
            </a:r>
            <a:r>
              <a:rPr sz="1350" spc="15" dirty="0">
                <a:latin typeface="Times New Roman"/>
                <a:cs typeface="Times New Roman"/>
              </a:rPr>
              <a:t>(3.19.</a:t>
            </a:r>
            <a:r>
              <a:rPr sz="1350" i="1" spc="15" dirty="0">
                <a:latin typeface="Times New Roman"/>
                <a:cs typeface="Times New Roman"/>
              </a:rPr>
              <a:t>c</a:t>
            </a:r>
            <a:r>
              <a:rPr sz="1350" spc="1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32636" y="4157596"/>
            <a:ext cx="2543810" cy="2686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88900">
              <a:lnSpc>
                <a:spcPts val="1310"/>
              </a:lnSpc>
              <a:spcBef>
                <a:spcPts val="120"/>
              </a:spcBef>
              <a:tabLst>
                <a:tab pos="969644" algn="l"/>
                <a:tab pos="1813560" algn="l"/>
              </a:tabLst>
            </a:pPr>
            <a:r>
              <a:rPr sz="1350" spc="-220" dirty="0">
                <a:latin typeface="Times New Roman"/>
                <a:cs typeface="Times New Roman"/>
              </a:rPr>
              <a:t>(4</a:t>
            </a:r>
            <a:r>
              <a:rPr sz="1400" i="1" spc="-220" dirty="0">
                <a:latin typeface="Verdana"/>
                <a:cs typeface="Verdana"/>
              </a:rPr>
              <a:t> </a:t>
            </a:r>
            <a:r>
              <a:rPr sz="1350" i="1" spc="5" dirty="0">
                <a:latin typeface="Times New Roman"/>
                <a:cs typeface="Times New Roman"/>
              </a:rPr>
              <a:t>r </a:t>
            </a:r>
            <a:r>
              <a:rPr sz="1200" spc="-7" baseline="41666" dirty="0">
                <a:latin typeface="Times New Roman"/>
                <a:cs typeface="Times New Roman"/>
              </a:rPr>
              <a:t>2</a:t>
            </a:r>
            <a:r>
              <a:rPr sz="1200" spc="-44" baseline="41666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r>
              <a:rPr sz="1350" spc="-14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h	</a:t>
            </a:r>
            <a:r>
              <a:rPr sz="1350" spc="-355" dirty="0">
                <a:latin typeface="Times New Roman"/>
                <a:cs typeface="Times New Roman"/>
              </a:rPr>
              <a:t>4</a:t>
            </a:r>
            <a:r>
              <a:rPr sz="1400" i="1" spc="-355" dirty="0">
                <a:latin typeface="Verdana"/>
                <a:cs typeface="Verdana"/>
              </a:rPr>
              <a:t>   </a:t>
            </a:r>
            <a:r>
              <a:rPr sz="1350" i="1" spc="5" dirty="0">
                <a:latin typeface="Times New Roman"/>
                <a:cs typeface="Times New Roman"/>
              </a:rPr>
              <a:t>r</a:t>
            </a:r>
            <a:r>
              <a:rPr sz="1350" i="1" spc="220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r </a:t>
            </a:r>
            <a:r>
              <a:rPr sz="1350" i="1" spc="3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k	</a:t>
            </a:r>
            <a:r>
              <a:rPr sz="1350" spc="-220" dirty="0">
                <a:latin typeface="Times New Roman"/>
                <a:cs typeface="Times New Roman"/>
              </a:rPr>
              <a:t>(4</a:t>
            </a:r>
            <a:r>
              <a:rPr sz="1400" i="1" spc="-220" dirty="0">
                <a:latin typeface="Verdana"/>
                <a:cs typeface="Verdana"/>
              </a:rPr>
              <a:t> </a:t>
            </a:r>
            <a:r>
              <a:rPr sz="1350" i="1" spc="5" dirty="0">
                <a:latin typeface="Times New Roman"/>
                <a:cs typeface="Times New Roman"/>
              </a:rPr>
              <a:t>r </a:t>
            </a:r>
            <a:r>
              <a:rPr sz="1200" spc="-7" baseline="41666" dirty="0">
                <a:latin typeface="Times New Roman"/>
                <a:cs typeface="Times New Roman"/>
              </a:rPr>
              <a:t>2 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r>
              <a:rPr sz="1350" spc="-220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  <a:p>
            <a:pPr marL="426720">
              <a:lnSpc>
                <a:spcPts val="590"/>
              </a:lnSpc>
              <a:tabLst>
                <a:tab pos="704215" algn="l"/>
                <a:tab pos="1243965" algn="l"/>
                <a:tab pos="2160905" algn="l"/>
                <a:tab pos="2441575" algn="l"/>
              </a:tabLst>
            </a:pPr>
            <a:r>
              <a:rPr sz="800" spc="-5" dirty="0">
                <a:latin typeface="Times New Roman"/>
                <a:cs typeface="Times New Roman"/>
              </a:rPr>
              <a:t>1	1	1    2	2	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15288" y="3913801"/>
            <a:ext cx="2692400" cy="2343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20"/>
              </a:spcBef>
              <a:tabLst>
                <a:tab pos="501650" algn="l"/>
                <a:tab pos="896619" algn="l"/>
                <a:tab pos="1202690" algn="l"/>
                <a:tab pos="1784985" algn="l"/>
                <a:tab pos="2235835" algn="l"/>
                <a:tab pos="2640965" algn="l"/>
              </a:tabLst>
            </a:pPr>
            <a:r>
              <a:rPr sz="2025" spc="15" baseline="-34979" dirty="0">
                <a:latin typeface="Symbol"/>
                <a:cs typeface="Symbol"/>
              </a:rPr>
              <a:t></a:t>
            </a:r>
            <a:r>
              <a:rPr sz="1350" u="sng" spc="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</a:t>
            </a:r>
            <a:r>
              <a:rPr sz="135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	</a:t>
            </a:r>
            <a:r>
              <a:rPr sz="2025" spc="15" baseline="-34979" dirty="0">
                <a:latin typeface="Symbol"/>
                <a:cs typeface="Symbol"/>
              </a:rPr>
              <a:t></a:t>
            </a:r>
            <a:r>
              <a:rPr sz="2025" spc="15" baseline="-34979" dirty="0">
                <a:latin typeface="Times New Roman"/>
                <a:cs typeface="Times New Roman"/>
              </a:rPr>
              <a:t>	</a:t>
            </a:r>
            <a:r>
              <a:rPr sz="1350" i="1" spc="-25" dirty="0">
                <a:latin typeface="Times New Roman"/>
                <a:cs typeface="Times New Roman"/>
              </a:rPr>
              <a:t>r</a:t>
            </a:r>
            <a:r>
              <a:rPr sz="1200" spc="-37" baseline="-20833" dirty="0">
                <a:latin typeface="Times New Roman"/>
                <a:cs typeface="Times New Roman"/>
              </a:rPr>
              <a:t>2 </a:t>
            </a:r>
            <a:r>
              <a:rPr sz="1200" spc="127" baseline="-20833" dirty="0">
                <a:latin typeface="Times New Roman"/>
                <a:cs typeface="Times New Roman"/>
              </a:rPr>
              <a:t> </a:t>
            </a:r>
            <a:r>
              <a:rPr sz="1350" spc="10" dirty="0">
                <a:latin typeface="Symbol"/>
                <a:cs typeface="Symbol"/>
              </a:rPr>
              <a:t></a:t>
            </a:r>
            <a:r>
              <a:rPr sz="1350" spc="-60" dirty="0">
                <a:latin typeface="Times New Roman"/>
                <a:cs typeface="Times New Roman"/>
              </a:rPr>
              <a:t> </a:t>
            </a:r>
            <a:r>
              <a:rPr sz="1350" i="1" spc="-75" dirty="0">
                <a:latin typeface="Times New Roman"/>
                <a:cs typeface="Times New Roman"/>
              </a:rPr>
              <a:t>r</a:t>
            </a:r>
            <a:r>
              <a:rPr sz="1200" spc="-112" baseline="-20833" dirty="0">
                <a:latin typeface="Times New Roman"/>
                <a:cs typeface="Times New Roman"/>
              </a:rPr>
              <a:t>1	</a:t>
            </a:r>
            <a:r>
              <a:rPr sz="2025" spc="15" baseline="-34979" dirty="0">
                <a:latin typeface="Symbol"/>
                <a:cs typeface="Symbol"/>
              </a:rPr>
              <a:t></a:t>
            </a:r>
            <a:r>
              <a:rPr sz="1350" u="sng" spc="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</a:t>
            </a:r>
            <a:r>
              <a:rPr sz="135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	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2836" y="3161358"/>
            <a:ext cx="2541270" cy="74041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031240">
              <a:lnSpc>
                <a:spcPct val="100000"/>
              </a:lnSpc>
              <a:spcBef>
                <a:spcPts val="380"/>
              </a:spcBef>
              <a:tabLst>
                <a:tab pos="2018664" algn="l"/>
              </a:tabLst>
            </a:pPr>
            <a:r>
              <a:rPr sz="1350" spc="-229" dirty="0">
                <a:latin typeface="Times New Roman"/>
                <a:cs typeface="Times New Roman"/>
              </a:rPr>
              <a:t>(2</a:t>
            </a:r>
            <a:r>
              <a:rPr sz="1400" i="1" spc="-229" dirty="0">
                <a:latin typeface="Verdana"/>
                <a:cs typeface="Verdana"/>
              </a:rPr>
              <a:t></a:t>
            </a:r>
            <a:r>
              <a:rPr sz="1400" i="1" spc="-90" dirty="0">
                <a:latin typeface="Verdana"/>
                <a:cs typeface="Verdana"/>
              </a:rPr>
              <a:t> </a:t>
            </a:r>
            <a:r>
              <a:rPr sz="1350" i="1" spc="-25" dirty="0">
                <a:latin typeface="Times New Roman"/>
                <a:cs typeface="Times New Roman"/>
              </a:rPr>
              <a:t>r</a:t>
            </a:r>
            <a:r>
              <a:rPr sz="1200" spc="-37" baseline="-24305" dirty="0">
                <a:latin typeface="Times New Roman"/>
                <a:cs typeface="Times New Roman"/>
              </a:rPr>
              <a:t>1</a:t>
            </a:r>
            <a:r>
              <a:rPr sz="1350" i="1" spc="-25" dirty="0">
                <a:latin typeface="Times New Roman"/>
                <a:cs typeface="Times New Roman"/>
              </a:rPr>
              <a:t>L</a:t>
            </a:r>
            <a:r>
              <a:rPr sz="1350" spc="-25" dirty="0">
                <a:latin typeface="Times New Roman"/>
                <a:cs typeface="Times New Roman"/>
              </a:rPr>
              <a:t>)</a:t>
            </a:r>
            <a:r>
              <a:rPr sz="1350" spc="-150" dirty="0">
                <a:latin typeface="Times New Roman"/>
                <a:cs typeface="Times New Roman"/>
              </a:rPr>
              <a:t> </a:t>
            </a:r>
            <a:r>
              <a:rPr sz="1350" i="1" spc="-50" dirty="0">
                <a:latin typeface="Times New Roman"/>
                <a:cs typeface="Times New Roman"/>
              </a:rPr>
              <a:t>h</a:t>
            </a:r>
            <a:r>
              <a:rPr sz="1200" spc="-75" baseline="-24305" dirty="0">
                <a:latin typeface="Times New Roman"/>
                <a:cs typeface="Times New Roman"/>
              </a:rPr>
              <a:t>1	</a:t>
            </a:r>
            <a:r>
              <a:rPr sz="1350" spc="-245" dirty="0">
                <a:latin typeface="Times New Roman"/>
                <a:cs typeface="Times New Roman"/>
              </a:rPr>
              <a:t>2</a:t>
            </a:r>
            <a:r>
              <a:rPr sz="1400" i="1" spc="-245" dirty="0">
                <a:latin typeface="Verdana"/>
                <a:cs typeface="Verdana"/>
              </a:rPr>
              <a:t></a:t>
            </a:r>
            <a:r>
              <a:rPr sz="1350" i="1" spc="-245" dirty="0">
                <a:latin typeface="Times New Roman"/>
                <a:cs typeface="Times New Roman"/>
              </a:rPr>
              <a:t>L</a:t>
            </a:r>
            <a:r>
              <a:rPr sz="1350" i="1" spc="-22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k</a:t>
            </a:r>
            <a:endParaRPr sz="135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220"/>
              </a:spcBef>
            </a:pP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i="1" spc="-5" dirty="0">
                <a:latin typeface="Times New Roman"/>
                <a:cs typeface="Times New Roman"/>
              </a:rPr>
              <a:t>spherical</a:t>
            </a:r>
            <a:r>
              <a:rPr sz="1200" i="1" spc="6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layer;</a:t>
            </a:r>
            <a:endParaRPr sz="1200">
              <a:latin typeface="Times New Roman"/>
              <a:cs typeface="Times New Roman"/>
            </a:endParaRPr>
          </a:p>
          <a:p>
            <a:pPr marL="528320">
              <a:lnSpc>
                <a:spcPct val="100000"/>
              </a:lnSpc>
              <a:spcBef>
                <a:spcPts val="380"/>
              </a:spcBef>
            </a:pPr>
            <a:r>
              <a:rPr sz="2025" i="1" baseline="14403" dirty="0">
                <a:latin typeface="Times New Roman"/>
                <a:cs typeface="Times New Roman"/>
              </a:rPr>
              <a:t>R</a:t>
            </a:r>
            <a:r>
              <a:rPr sz="800" i="1" dirty="0">
                <a:latin typeface="Times New Roman"/>
                <a:cs typeface="Times New Roman"/>
              </a:rPr>
              <a:t>total </a:t>
            </a:r>
            <a:r>
              <a:rPr sz="2025" spc="15" baseline="14403" dirty="0">
                <a:latin typeface="Symbol"/>
                <a:cs typeface="Symbol"/>
              </a:rPr>
              <a:t></a:t>
            </a:r>
            <a:r>
              <a:rPr sz="2025" spc="15" baseline="14403" dirty="0">
                <a:latin typeface="Times New Roman"/>
                <a:cs typeface="Times New Roman"/>
              </a:rPr>
              <a:t> </a:t>
            </a:r>
            <a:r>
              <a:rPr sz="2025" i="1" spc="22" baseline="14403" dirty="0">
                <a:latin typeface="Times New Roman"/>
                <a:cs typeface="Times New Roman"/>
              </a:rPr>
              <a:t>R</a:t>
            </a:r>
            <a:r>
              <a:rPr sz="800" i="1" spc="15" dirty="0">
                <a:latin typeface="Times New Roman"/>
                <a:cs typeface="Times New Roman"/>
              </a:rPr>
              <a:t>conv</a:t>
            </a:r>
            <a:r>
              <a:rPr sz="800" spc="15" dirty="0">
                <a:latin typeface="Times New Roman"/>
                <a:cs typeface="Times New Roman"/>
              </a:rPr>
              <a:t>,1 </a:t>
            </a:r>
            <a:r>
              <a:rPr sz="2025" spc="15" baseline="14403" dirty="0">
                <a:latin typeface="Symbol"/>
                <a:cs typeface="Symbol"/>
              </a:rPr>
              <a:t></a:t>
            </a:r>
            <a:r>
              <a:rPr sz="2025" spc="15" baseline="14403" dirty="0">
                <a:latin typeface="Times New Roman"/>
                <a:cs typeface="Times New Roman"/>
              </a:rPr>
              <a:t> </a:t>
            </a:r>
            <a:r>
              <a:rPr sz="2025" i="1" spc="15" baseline="14403" dirty="0">
                <a:latin typeface="Times New Roman"/>
                <a:cs typeface="Times New Roman"/>
              </a:rPr>
              <a:t>R </a:t>
            </a:r>
            <a:r>
              <a:rPr sz="800" i="1" dirty="0">
                <a:latin typeface="Times New Roman"/>
                <a:cs typeface="Times New Roman"/>
              </a:rPr>
              <a:t>sph </a:t>
            </a:r>
            <a:r>
              <a:rPr sz="2025" spc="15" baseline="14403" dirty="0">
                <a:latin typeface="Symbol"/>
                <a:cs typeface="Symbol"/>
              </a:rPr>
              <a:t></a:t>
            </a:r>
            <a:r>
              <a:rPr sz="2025" spc="15" baseline="14403" dirty="0">
                <a:latin typeface="Times New Roman"/>
                <a:cs typeface="Times New Roman"/>
              </a:rPr>
              <a:t> </a:t>
            </a:r>
            <a:r>
              <a:rPr sz="2025" i="1" spc="15" baseline="14403" dirty="0">
                <a:latin typeface="Times New Roman"/>
                <a:cs typeface="Times New Roman"/>
              </a:rPr>
              <a:t>R</a:t>
            </a:r>
            <a:r>
              <a:rPr sz="800" i="1" spc="10" dirty="0">
                <a:latin typeface="Times New Roman"/>
                <a:cs typeface="Times New Roman"/>
              </a:rPr>
              <a:t>conv</a:t>
            </a:r>
            <a:r>
              <a:rPr sz="800" spc="10" dirty="0">
                <a:latin typeface="Times New Roman"/>
                <a:cs typeface="Times New Roman"/>
              </a:rPr>
              <a:t>,</a:t>
            </a:r>
            <a:r>
              <a:rPr sz="800" spc="-16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481072" y="7185152"/>
            <a:ext cx="4434839" cy="2755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432304" y="7176007"/>
            <a:ext cx="4493260" cy="2788920"/>
          </a:xfrm>
          <a:custGeom>
            <a:avLst/>
            <a:gdLst/>
            <a:ahLst/>
            <a:cxnLst/>
            <a:rect l="l" t="t" r="r" b="b"/>
            <a:pathLst>
              <a:path w="4493259" h="2788920">
                <a:moveTo>
                  <a:pt x="0" y="0"/>
                </a:moveTo>
                <a:lnTo>
                  <a:pt x="4492752" y="0"/>
                </a:lnTo>
                <a:lnTo>
                  <a:pt x="4492752" y="2788920"/>
                </a:lnTo>
                <a:lnTo>
                  <a:pt x="0" y="2788920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0936" y="5627623"/>
            <a:ext cx="6285230" cy="1496695"/>
          </a:xfrm>
          <a:custGeom>
            <a:avLst/>
            <a:gdLst/>
            <a:ahLst/>
            <a:cxnLst/>
            <a:rect l="l" t="t" r="r" b="b"/>
            <a:pathLst>
              <a:path w="6285230" h="1496695">
                <a:moveTo>
                  <a:pt x="0" y="1496567"/>
                </a:moveTo>
                <a:lnTo>
                  <a:pt x="6284975" y="1496567"/>
                </a:lnTo>
                <a:lnTo>
                  <a:pt x="6284975" y="0"/>
                </a:lnTo>
                <a:lnTo>
                  <a:pt x="0" y="0"/>
                </a:lnTo>
                <a:lnTo>
                  <a:pt x="0" y="1496567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65836" y="4554220"/>
            <a:ext cx="6525259" cy="205549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65100" marR="1997710" algn="just">
              <a:lnSpc>
                <a:spcPct val="95700"/>
              </a:lnSpc>
              <a:spcBef>
                <a:spcPts val="160"/>
              </a:spcBef>
            </a:pPr>
            <a:r>
              <a:rPr sz="1200" spc="5" dirty="0">
                <a:latin typeface="Times New Roman"/>
                <a:cs typeface="Times New Roman"/>
              </a:rPr>
              <a:t>Note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b="1" i="1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convection </a:t>
            </a:r>
            <a:r>
              <a:rPr sz="1200" spc="-10" dirty="0">
                <a:latin typeface="Times New Roman"/>
                <a:cs typeface="Times New Roman"/>
              </a:rPr>
              <a:t>resistance relation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conv </a:t>
            </a:r>
            <a:r>
              <a:rPr sz="1200" b="1" i="1" spc="-5" dirty="0">
                <a:latin typeface="Times New Roman"/>
                <a:cs typeface="Times New Roman"/>
              </a:rPr>
              <a:t>= 1/(hA)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i="1" spc="-5" dirty="0">
                <a:latin typeface="Times New Roman"/>
                <a:cs typeface="Times New Roman"/>
              </a:rPr>
              <a:t>surface area at </a:t>
            </a:r>
            <a:r>
              <a:rPr sz="1200" i="1" spc="-15" dirty="0">
                <a:latin typeface="Times New Roman"/>
                <a:cs typeface="Times New Roman"/>
              </a:rPr>
              <a:t>which </a:t>
            </a:r>
            <a:r>
              <a:rPr sz="1200" i="1" spc="-5" dirty="0">
                <a:latin typeface="Times New Roman"/>
                <a:cs typeface="Times New Roman"/>
              </a:rPr>
              <a:t>convection occurs.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equal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A = </a:t>
            </a:r>
            <a:r>
              <a:rPr sz="1200" b="1" i="1" spc="-10" dirty="0">
                <a:latin typeface="Times New Roman"/>
                <a:cs typeface="Times New Roman"/>
              </a:rPr>
              <a:t>2πrL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i="1" spc="-5" dirty="0">
                <a:latin typeface="Times New Roman"/>
                <a:cs typeface="Times New Roman"/>
              </a:rPr>
              <a:t>cylindrical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A = 4πr </a:t>
            </a:r>
            <a:r>
              <a:rPr sz="1200" b="1" i="1" spc="-7" baseline="38194" dirty="0">
                <a:latin typeface="Times New Roman"/>
                <a:cs typeface="Times New Roman"/>
              </a:rPr>
              <a:t>2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spherical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spc="-10" dirty="0">
                <a:latin typeface="Times New Roman"/>
                <a:cs typeface="Times New Roman"/>
              </a:rPr>
              <a:t>.  </a:t>
            </a:r>
            <a:r>
              <a:rPr sz="1200" spc="-25" dirty="0">
                <a:latin typeface="Times New Roman"/>
                <a:cs typeface="Times New Roman"/>
              </a:rPr>
              <a:t>Also </a:t>
            </a:r>
            <a:r>
              <a:rPr sz="1200" dirty="0">
                <a:latin typeface="Times New Roman"/>
                <a:cs typeface="Times New Roman"/>
              </a:rPr>
              <a:t>note </a:t>
            </a:r>
            <a:r>
              <a:rPr sz="1200" spc="-5" dirty="0">
                <a:latin typeface="Times New Roman"/>
                <a:cs typeface="Times New Roman"/>
              </a:rPr>
              <a:t>that the </a:t>
            </a:r>
            <a:r>
              <a:rPr sz="1200" i="1" spc="-5" dirty="0">
                <a:latin typeface="Times New Roman"/>
                <a:cs typeface="Times New Roman"/>
              </a:rPr>
              <a:t>thermal resistances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i="1" spc="-10" dirty="0">
                <a:latin typeface="Times New Roman"/>
                <a:cs typeface="Times New Roman"/>
              </a:rPr>
              <a:t>series</a:t>
            </a:r>
            <a:r>
              <a:rPr sz="1200" spc="-1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 the </a:t>
            </a:r>
            <a:r>
              <a:rPr sz="1200" spc="10" dirty="0">
                <a:latin typeface="Times New Roman"/>
                <a:cs typeface="Times New Roman"/>
              </a:rPr>
              <a:t>total  </a:t>
            </a:r>
            <a:r>
              <a:rPr sz="1200" spc="-10" dirty="0">
                <a:latin typeface="Times New Roman"/>
                <a:cs typeface="Times New Roman"/>
              </a:rPr>
              <a:t>thermal resistance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determined by </a:t>
            </a:r>
            <a:r>
              <a:rPr sz="1200" spc="-25" dirty="0">
                <a:latin typeface="Times New Roman"/>
                <a:cs typeface="Times New Roman"/>
              </a:rPr>
              <a:t>simply </a:t>
            </a:r>
            <a:r>
              <a:rPr sz="1200" spc="-15" dirty="0">
                <a:latin typeface="Times New Roman"/>
                <a:cs typeface="Times New Roman"/>
              </a:rPr>
              <a:t>adding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individual  </a:t>
            </a:r>
            <a:r>
              <a:rPr sz="1200" spc="-10" dirty="0">
                <a:latin typeface="Times New Roman"/>
                <a:cs typeface="Times New Roman"/>
              </a:rPr>
              <a:t>resistances.</a:t>
            </a:r>
            <a:endParaRPr sz="1200">
              <a:latin typeface="Times New Roman"/>
              <a:cs typeface="Times New Roman"/>
            </a:endParaRPr>
          </a:p>
          <a:p>
            <a:pPr marL="165100" algn="just">
              <a:lnSpc>
                <a:spcPts val="1515"/>
              </a:lnSpc>
              <a:spcBef>
                <a:spcPts val="620"/>
              </a:spcBef>
            </a:pPr>
            <a:r>
              <a:rPr sz="1300" b="1" i="1" dirty="0">
                <a:latin typeface="Times New Roman"/>
                <a:cs typeface="Times New Roman"/>
              </a:rPr>
              <a:t>3.2.2- </a:t>
            </a:r>
            <a:r>
              <a:rPr sz="1300" b="1" i="1" spc="-10" dirty="0">
                <a:latin typeface="Times New Roman"/>
                <a:cs typeface="Times New Roman"/>
              </a:rPr>
              <a:t>Multilayered </a:t>
            </a:r>
            <a:r>
              <a:rPr sz="1300" b="1" i="1" spc="-5" dirty="0">
                <a:latin typeface="Times New Roman"/>
                <a:cs typeface="Times New Roman"/>
              </a:rPr>
              <a:t>Cylinders and</a:t>
            </a:r>
            <a:r>
              <a:rPr sz="1300" b="1" i="1" spc="5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Spheres</a:t>
            </a:r>
            <a:endParaRPr sz="1300">
              <a:latin typeface="Times New Roman"/>
              <a:cs typeface="Times New Roman"/>
            </a:endParaRPr>
          </a:p>
          <a:p>
            <a:pPr marL="165100" marR="55880" indent="158115" algn="just">
              <a:lnSpc>
                <a:spcPct val="95600"/>
              </a:lnSpc>
              <a:spcBef>
                <a:spcPts val="20"/>
              </a:spcBef>
            </a:pP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20" dirty="0">
                <a:latin typeface="Times New Roman"/>
                <a:cs typeface="Times New Roman"/>
              </a:rPr>
              <a:t>multilayered </a:t>
            </a:r>
            <a:r>
              <a:rPr sz="1200" spc="-25" dirty="0">
                <a:latin typeface="Times New Roman"/>
                <a:cs typeface="Times New Roman"/>
              </a:rPr>
              <a:t>cylindrical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15" dirty="0">
                <a:latin typeface="Times New Roman"/>
                <a:cs typeface="Times New Roman"/>
              </a:rPr>
              <a:t>spherical </a:t>
            </a:r>
            <a:r>
              <a:rPr sz="1200" spc="-25" dirty="0">
                <a:latin typeface="Times New Roman"/>
                <a:cs typeface="Times New Roman"/>
              </a:rPr>
              <a:t>shells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20" dirty="0">
                <a:latin typeface="Times New Roman"/>
                <a:cs typeface="Times New Roman"/>
              </a:rPr>
              <a:t>handled </a:t>
            </a:r>
            <a:r>
              <a:rPr sz="1200" spc="-15" dirty="0">
                <a:latin typeface="Times New Roman"/>
                <a:cs typeface="Times New Roman"/>
              </a:rPr>
              <a:t>just </a:t>
            </a:r>
            <a:r>
              <a:rPr sz="1200" spc="-25" dirty="0">
                <a:latin typeface="Times New Roman"/>
                <a:cs typeface="Times New Roman"/>
              </a:rPr>
              <a:t>like  </a:t>
            </a:r>
            <a:r>
              <a:rPr sz="1200" spc="-20" dirty="0">
                <a:latin typeface="Times New Roman"/>
                <a:cs typeface="Times New Roman"/>
              </a:rPr>
              <a:t>multilayered plane </a:t>
            </a:r>
            <a:r>
              <a:rPr sz="1200" spc="-25" dirty="0">
                <a:latin typeface="Times New Roman"/>
                <a:cs typeface="Times New Roman"/>
              </a:rPr>
              <a:t>walls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were </a:t>
            </a:r>
            <a:r>
              <a:rPr sz="1200" spc="-10" dirty="0">
                <a:latin typeface="Times New Roman"/>
                <a:cs typeface="Times New Roman"/>
              </a:rPr>
              <a:t>discussed </a:t>
            </a:r>
            <a:r>
              <a:rPr sz="1200" spc="-15" dirty="0">
                <a:latin typeface="Times New Roman"/>
                <a:cs typeface="Times New Roman"/>
              </a:rPr>
              <a:t>earlier </a:t>
            </a:r>
            <a:r>
              <a:rPr sz="1200" spc="-25" dirty="0">
                <a:latin typeface="Times New Roman"/>
                <a:cs typeface="Times New Roman"/>
              </a:rPr>
              <a:t>simply </a:t>
            </a:r>
            <a:r>
              <a:rPr sz="1200" spc="-15" dirty="0">
                <a:latin typeface="Times New Roman"/>
                <a:cs typeface="Times New Roman"/>
              </a:rPr>
              <a:t>by adding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i="1" spc="-5" dirty="0">
                <a:latin typeface="Times New Roman"/>
                <a:cs typeface="Times New Roman"/>
              </a:rPr>
              <a:t>additional resistance </a:t>
            </a:r>
            <a:r>
              <a:rPr sz="1200" spc="-25" dirty="0">
                <a:latin typeface="Times New Roman"/>
                <a:cs typeface="Times New Roman"/>
              </a:rPr>
              <a:t>in  </a:t>
            </a:r>
            <a:r>
              <a:rPr sz="1200" i="1" spc="-10" dirty="0">
                <a:latin typeface="Times New Roman"/>
                <a:cs typeface="Times New Roman"/>
              </a:rPr>
              <a:t>series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i="1" spc="-5" dirty="0">
                <a:latin typeface="Times New Roman"/>
                <a:cs typeface="Times New Roman"/>
              </a:rPr>
              <a:t>additional layer. </a:t>
            </a: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spc="-20" dirty="0">
                <a:latin typeface="Times New Roman"/>
                <a:cs typeface="Times New Roman"/>
              </a:rPr>
              <a:t>example,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5" dirty="0">
                <a:latin typeface="Times New Roman"/>
                <a:cs typeface="Times New Roman"/>
              </a:rPr>
              <a:t>rate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three-layered  </a:t>
            </a:r>
            <a:r>
              <a:rPr sz="1200" spc="-5" dirty="0">
                <a:latin typeface="Times New Roman"/>
                <a:cs typeface="Times New Roman"/>
              </a:rPr>
              <a:t>composite </a:t>
            </a:r>
            <a:r>
              <a:rPr sz="1200" spc="-25" dirty="0">
                <a:latin typeface="Times New Roman"/>
                <a:cs typeface="Times New Roman"/>
              </a:rPr>
              <a:t>cylinder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b="1" i="1" spc="-5" dirty="0">
                <a:latin typeface="Times New Roman"/>
                <a:cs typeface="Times New Roman"/>
              </a:rPr>
              <a:t>L </a:t>
            </a:r>
            <a:r>
              <a:rPr sz="1200" spc="-5" dirty="0">
                <a:latin typeface="Times New Roman"/>
                <a:cs typeface="Times New Roman"/>
              </a:rPr>
              <a:t>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Fig.(3.16) with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15" dirty="0">
                <a:latin typeface="Times New Roman"/>
                <a:cs typeface="Times New Roman"/>
              </a:rPr>
              <a:t>sides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425321" y="6838251"/>
            <a:ext cx="630555" cy="0"/>
          </a:xfrm>
          <a:custGeom>
            <a:avLst/>
            <a:gdLst/>
            <a:ahLst/>
            <a:cxnLst/>
            <a:rect l="l" t="t" r="r" b="b"/>
            <a:pathLst>
              <a:path w="630555">
                <a:moveTo>
                  <a:pt x="0" y="0"/>
                </a:moveTo>
                <a:lnTo>
                  <a:pt x="630554" y="0"/>
                </a:lnTo>
              </a:path>
            </a:pathLst>
          </a:custGeom>
          <a:ln w="73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549908" y="6874105"/>
            <a:ext cx="36385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sz="2025" i="1" spc="-15" baseline="14403" dirty="0">
                <a:latin typeface="Times New Roman"/>
                <a:cs typeface="Times New Roman"/>
              </a:rPr>
              <a:t>R</a:t>
            </a:r>
            <a:r>
              <a:rPr sz="800" i="1" spc="-10" dirty="0">
                <a:latin typeface="Times New Roman"/>
                <a:cs typeface="Times New Roman"/>
              </a:rPr>
              <a:t>total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221483" y="6694274"/>
            <a:ext cx="156908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814069" algn="l"/>
              </a:tabLst>
            </a:pPr>
            <a:r>
              <a:rPr sz="1350" spc="-95" dirty="0">
                <a:latin typeface="Times New Roman"/>
                <a:cs typeface="Times New Roman"/>
              </a:rPr>
              <a:t>(</a:t>
            </a:r>
            <a:r>
              <a:rPr sz="1350" i="1" spc="30" dirty="0">
                <a:latin typeface="Times New Roman"/>
                <a:cs typeface="Times New Roman"/>
              </a:rPr>
              <a:t>W</a:t>
            </a:r>
            <a:r>
              <a:rPr sz="1350" i="1" spc="-130" dirty="0">
                <a:latin typeface="Times New Roman"/>
                <a:cs typeface="Times New Roman"/>
              </a:rPr>
              <a:t> </a:t>
            </a:r>
            <a:r>
              <a:rPr sz="1350" spc="10" dirty="0">
                <a:latin typeface="Times New Roman"/>
                <a:cs typeface="Times New Roman"/>
              </a:rPr>
              <a:t>)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spc="110" dirty="0">
                <a:latin typeface="MT Extra"/>
                <a:cs typeface="MT Extra"/>
              </a:rPr>
              <a:t></a:t>
            </a: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spc="15" dirty="0">
                <a:latin typeface="Times New Roman"/>
                <a:cs typeface="Times New Roman"/>
              </a:rPr>
              <a:t>3</a:t>
            </a:r>
            <a:r>
              <a:rPr sz="1350" spc="-10" dirty="0">
                <a:latin typeface="Times New Roman"/>
                <a:cs typeface="Times New Roman"/>
              </a:rPr>
              <a:t>.</a:t>
            </a:r>
            <a:r>
              <a:rPr sz="1350" spc="15" dirty="0">
                <a:latin typeface="Times New Roman"/>
                <a:cs typeface="Times New Roman"/>
              </a:rPr>
              <a:t>20</a:t>
            </a:r>
            <a:r>
              <a:rPr sz="1350" spc="-55" dirty="0">
                <a:latin typeface="Times New Roman"/>
                <a:cs typeface="Times New Roman"/>
              </a:rPr>
              <a:t>.</a:t>
            </a:r>
            <a:r>
              <a:rPr sz="1350" i="1" spc="60" dirty="0">
                <a:latin typeface="Times New Roman"/>
                <a:cs typeface="Times New Roman"/>
              </a:rPr>
              <a:t>a</a:t>
            </a:r>
            <a:r>
              <a:rPr sz="1350" spc="1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71372" y="6627217"/>
            <a:ext cx="99695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sz="2025" i="1" spc="-419" baseline="-22633" dirty="0">
                <a:latin typeface="Times New Roman"/>
                <a:cs typeface="Times New Roman"/>
              </a:rPr>
              <a:t>Q</a:t>
            </a:r>
            <a:r>
              <a:rPr sz="2025" spc="-419" baseline="-4115" dirty="0">
                <a:latin typeface="MT Extra"/>
                <a:cs typeface="MT Extra"/>
              </a:rPr>
              <a:t></a:t>
            </a:r>
            <a:r>
              <a:rPr sz="2025" spc="-419" baseline="-4115" dirty="0">
                <a:latin typeface="Times New Roman"/>
                <a:cs typeface="Times New Roman"/>
              </a:rPr>
              <a:t> </a:t>
            </a:r>
            <a:r>
              <a:rPr sz="2025" spc="30" baseline="-22633" dirty="0">
                <a:latin typeface="Symbol"/>
                <a:cs typeface="Symbol"/>
              </a:rPr>
              <a:t></a:t>
            </a:r>
            <a:r>
              <a:rPr sz="2025" spc="30" baseline="-22633" dirty="0">
                <a:latin typeface="Times New Roman"/>
                <a:cs typeface="Times New Roman"/>
              </a:rPr>
              <a:t> </a:t>
            </a:r>
            <a:r>
              <a:rPr sz="2025" i="1" spc="-30" baseline="14403" dirty="0">
                <a:latin typeface="Times New Roman"/>
                <a:cs typeface="Times New Roman"/>
              </a:rPr>
              <a:t>T</a:t>
            </a:r>
            <a:r>
              <a:rPr sz="800" spc="-20" dirty="0">
                <a:latin typeface="Symbol"/>
                <a:cs typeface="Symbol"/>
              </a:rPr>
              <a:t></a:t>
            </a:r>
            <a:r>
              <a:rPr sz="800" spc="-20" dirty="0">
                <a:latin typeface="Times New Roman"/>
                <a:cs typeface="Times New Roman"/>
              </a:rPr>
              <a:t>1 </a:t>
            </a:r>
            <a:r>
              <a:rPr sz="2025" spc="30" baseline="14403" dirty="0">
                <a:latin typeface="Symbol"/>
                <a:cs typeface="Symbol"/>
              </a:rPr>
              <a:t></a:t>
            </a:r>
            <a:r>
              <a:rPr sz="2025" spc="-284" baseline="14403" dirty="0">
                <a:latin typeface="Times New Roman"/>
                <a:cs typeface="Times New Roman"/>
              </a:rPr>
              <a:t> </a:t>
            </a:r>
            <a:r>
              <a:rPr sz="2025" i="1" spc="22" baseline="14403" dirty="0">
                <a:latin typeface="Times New Roman"/>
                <a:cs typeface="Times New Roman"/>
              </a:rPr>
              <a:t>T</a:t>
            </a:r>
            <a:r>
              <a:rPr sz="800" spc="15" dirty="0">
                <a:latin typeface="Symbol"/>
                <a:cs typeface="Symbol"/>
              </a:rPr>
              <a:t></a:t>
            </a:r>
            <a:r>
              <a:rPr sz="800" spc="15" dirty="0">
                <a:latin typeface="Times New Roman"/>
                <a:cs typeface="Times New Roman"/>
              </a:rPr>
              <a:t>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30427" y="9153652"/>
            <a:ext cx="1717675" cy="76771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065" marR="5080" indent="-4445" algn="ctr">
              <a:lnSpc>
                <a:spcPct val="96500"/>
              </a:lnSpc>
              <a:spcBef>
                <a:spcPts val="150"/>
              </a:spcBef>
            </a:pPr>
            <a:r>
              <a:rPr sz="1000" b="1" i="1" dirty="0">
                <a:latin typeface="Times New Roman"/>
                <a:cs typeface="Times New Roman"/>
              </a:rPr>
              <a:t>Fig.(3.16) The </a:t>
            </a:r>
            <a:r>
              <a:rPr sz="1000" b="1" i="1" spc="-5" dirty="0">
                <a:latin typeface="Times New Roman"/>
                <a:cs typeface="Times New Roman"/>
              </a:rPr>
              <a:t>thermal  resistance network </a:t>
            </a:r>
            <a:r>
              <a:rPr sz="1000" b="1" i="1" dirty="0">
                <a:latin typeface="Times New Roman"/>
                <a:cs typeface="Times New Roman"/>
              </a:rPr>
              <a:t>for </a:t>
            </a:r>
            <a:r>
              <a:rPr sz="1000" b="1" i="1" spc="-5" dirty="0">
                <a:latin typeface="Times New Roman"/>
                <a:cs typeface="Times New Roman"/>
              </a:rPr>
              <a:t>heat  </a:t>
            </a:r>
            <a:r>
              <a:rPr sz="1000" b="1" i="1" dirty="0">
                <a:latin typeface="Times New Roman"/>
                <a:cs typeface="Times New Roman"/>
              </a:rPr>
              <a:t>transfer through a</a:t>
            </a:r>
            <a:r>
              <a:rPr sz="1000" b="1" i="1" spc="-7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three-layered  composite cylinder subjected </a:t>
            </a:r>
            <a:r>
              <a:rPr sz="1000" b="1" i="1" spc="-10" dirty="0">
                <a:latin typeface="Times New Roman"/>
                <a:cs typeface="Times New Roman"/>
              </a:rPr>
              <a:t>to  </a:t>
            </a:r>
            <a:r>
              <a:rPr sz="1000" b="1" i="1" dirty="0">
                <a:latin typeface="Times New Roman"/>
                <a:cs typeface="Times New Roman"/>
              </a:rPr>
              <a:t>convection on </a:t>
            </a:r>
            <a:r>
              <a:rPr sz="1000" b="1" i="1" spc="-5" dirty="0">
                <a:latin typeface="Times New Roman"/>
                <a:cs typeface="Times New Roman"/>
              </a:rPr>
              <a:t>both</a:t>
            </a:r>
            <a:r>
              <a:rPr sz="1000" b="1" i="1" spc="-3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sides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983479" y="1140967"/>
            <a:ext cx="2029968" cy="19568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5083555" y="3092760"/>
            <a:ext cx="1779905" cy="76898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ctr">
              <a:lnSpc>
                <a:spcPts val="1150"/>
              </a:lnSpc>
              <a:spcBef>
                <a:spcPts val="220"/>
              </a:spcBef>
            </a:pPr>
            <a:r>
              <a:rPr sz="1000" b="1" i="1" spc="-5" dirty="0">
                <a:latin typeface="Times New Roman"/>
                <a:cs typeface="Times New Roman"/>
              </a:rPr>
              <a:t>Fig.(3.1</a:t>
            </a:r>
            <a:r>
              <a:rPr sz="1050" b="1" i="1" spc="-5" dirty="0">
                <a:latin typeface="Times New Roman"/>
                <a:cs typeface="Times New Roman"/>
              </a:rPr>
              <a:t>5</a:t>
            </a:r>
            <a:r>
              <a:rPr sz="1000" b="1" i="1" spc="-5" dirty="0">
                <a:latin typeface="Times New Roman"/>
                <a:cs typeface="Times New Roman"/>
              </a:rPr>
              <a:t>) </a:t>
            </a:r>
            <a:r>
              <a:rPr sz="1000" b="1" i="1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thermal</a:t>
            </a:r>
            <a:r>
              <a:rPr sz="1000" b="1" i="1" spc="-3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resistance  </a:t>
            </a:r>
            <a:r>
              <a:rPr sz="1000" b="1" i="1" dirty="0">
                <a:latin typeface="Times New Roman"/>
                <a:cs typeface="Times New Roman"/>
              </a:rPr>
              <a:t>network for a</a:t>
            </a:r>
            <a:r>
              <a:rPr sz="1000" b="1" i="1" spc="-5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cylindrical</a:t>
            </a:r>
            <a:endParaRPr sz="1000">
              <a:latin typeface="Times New Roman"/>
              <a:cs typeface="Times New Roman"/>
            </a:endParaRPr>
          </a:p>
          <a:p>
            <a:pPr marL="79375" marR="46355" indent="8890" algn="ctr">
              <a:lnSpc>
                <a:spcPts val="1130"/>
              </a:lnSpc>
              <a:spcBef>
                <a:spcPts val="20"/>
              </a:spcBef>
            </a:pPr>
            <a:r>
              <a:rPr sz="1000" b="1" i="1" dirty="0">
                <a:latin typeface="Times New Roman"/>
                <a:cs typeface="Times New Roman"/>
              </a:rPr>
              <a:t>(or </a:t>
            </a:r>
            <a:r>
              <a:rPr sz="1000" b="1" i="1" spc="-5" dirty="0">
                <a:latin typeface="Times New Roman"/>
                <a:cs typeface="Times New Roman"/>
              </a:rPr>
              <a:t>spherical) shell subjected </a:t>
            </a:r>
            <a:r>
              <a:rPr sz="1000" b="1" i="1" spc="-10" dirty="0">
                <a:latin typeface="Times New Roman"/>
                <a:cs typeface="Times New Roman"/>
              </a:rPr>
              <a:t>to  </a:t>
            </a:r>
            <a:r>
              <a:rPr sz="1000" b="1" i="1" dirty="0">
                <a:latin typeface="Times New Roman"/>
                <a:cs typeface="Times New Roman"/>
              </a:rPr>
              <a:t>convection from </a:t>
            </a:r>
            <a:r>
              <a:rPr sz="1000" b="1" i="1" spc="-5" dirty="0">
                <a:latin typeface="Times New Roman"/>
                <a:cs typeface="Times New Roman"/>
              </a:rPr>
              <a:t>both </a:t>
            </a:r>
            <a:r>
              <a:rPr sz="1000" b="1" i="1" spc="-10" dirty="0">
                <a:latin typeface="Times New Roman"/>
                <a:cs typeface="Times New Roman"/>
              </a:rPr>
              <a:t>the</a:t>
            </a:r>
            <a:r>
              <a:rPr sz="1000" b="1" i="1" spc="-7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inner</a:t>
            </a:r>
            <a:endParaRPr sz="1000">
              <a:latin typeface="Times New Roman"/>
              <a:cs typeface="Times New Roman"/>
            </a:endParaRPr>
          </a:p>
          <a:p>
            <a:pPr marL="1270" algn="ctr">
              <a:lnSpc>
                <a:spcPts val="1150"/>
              </a:lnSpc>
            </a:pP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outer</a:t>
            </a:r>
            <a:r>
              <a:rPr sz="1000" b="1" i="1" spc="3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sides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50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22869" y="1477772"/>
            <a:ext cx="341630" cy="0"/>
          </a:xfrm>
          <a:custGeom>
            <a:avLst/>
            <a:gdLst/>
            <a:ahLst/>
            <a:cxnLst/>
            <a:rect l="l" t="t" r="r" b="b"/>
            <a:pathLst>
              <a:path w="341630">
                <a:moveTo>
                  <a:pt x="0" y="0"/>
                </a:moveTo>
                <a:lnTo>
                  <a:pt x="341566" y="0"/>
                </a:lnTo>
              </a:path>
            </a:pathLst>
          </a:custGeom>
          <a:ln w="7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42172" y="1477772"/>
            <a:ext cx="617855" cy="0"/>
          </a:xfrm>
          <a:custGeom>
            <a:avLst/>
            <a:gdLst/>
            <a:ahLst/>
            <a:cxnLst/>
            <a:rect l="l" t="t" r="r" b="b"/>
            <a:pathLst>
              <a:path w="617855">
                <a:moveTo>
                  <a:pt x="0" y="0"/>
                </a:moveTo>
                <a:lnTo>
                  <a:pt x="617791" y="0"/>
                </a:lnTo>
              </a:path>
            </a:pathLst>
          </a:custGeom>
          <a:ln w="7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37700" y="1477772"/>
            <a:ext cx="630555" cy="0"/>
          </a:xfrm>
          <a:custGeom>
            <a:avLst/>
            <a:gdLst/>
            <a:ahLst/>
            <a:cxnLst/>
            <a:rect l="l" t="t" r="r" b="b"/>
            <a:pathLst>
              <a:path w="630554">
                <a:moveTo>
                  <a:pt x="0" y="0"/>
                </a:moveTo>
                <a:lnTo>
                  <a:pt x="630554" y="0"/>
                </a:lnTo>
              </a:path>
            </a:pathLst>
          </a:custGeom>
          <a:ln w="7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46182" y="1477772"/>
            <a:ext cx="630555" cy="0"/>
          </a:xfrm>
          <a:custGeom>
            <a:avLst/>
            <a:gdLst/>
            <a:ahLst/>
            <a:cxnLst/>
            <a:rect l="l" t="t" r="r" b="b"/>
            <a:pathLst>
              <a:path w="630554">
                <a:moveTo>
                  <a:pt x="0" y="0"/>
                </a:moveTo>
                <a:lnTo>
                  <a:pt x="630554" y="0"/>
                </a:lnTo>
              </a:path>
            </a:pathLst>
          </a:custGeom>
          <a:ln w="7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54473" y="1477772"/>
            <a:ext cx="380365" cy="0"/>
          </a:xfrm>
          <a:custGeom>
            <a:avLst/>
            <a:gdLst/>
            <a:ahLst/>
            <a:cxnLst/>
            <a:rect l="l" t="t" r="r" b="b"/>
            <a:pathLst>
              <a:path w="380364">
                <a:moveTo>
                  <a:pt x="0" y="0"/>
                </a:moveTo>
                <a:lnTo>
                  <a:pt x="380047" y="0"/>
                </a:lnTo>
              </a:path>
            </a:pathLst>
          </a:custGeom>
          <a:ln w="7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630936" y="788924"/>
          <a:ext cx="6361429" cy="3124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5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2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9255">
                <a:tc rowSpan="2"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where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200" b="1" i="1" spc="-7" baseline="-10416" dirty="0">
                          <a:latin typeface="Times New Roman"/>
                          <a:cs typeface="Times New Roman"/>
                        </a:rPr>
                        <a:t>total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total thermal resistance,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expressed</a:t>
                      </a:r>
                      <a:r>
                        <a:rPr sz="12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as;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34988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2025" i="1" spc="-15" baseline="14403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800" i="1" spc="-10" dirty="0">
                          <a:latin typeface="Times New Roman"/>
                          <a:cs typeface="Times New Roman"/>
                        </a:rPr>
                        <a:t>total</a:t>
                      </a:r>
                      <a:r>
                        <a:rPr sz="800" i="1" spc="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spc="15" baseline="14403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2025" spc="15" baseline="14403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i="1" spc="7" baseline="14403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800" i="1" spc="5" dirty="0">
                          <a:latin typeface="Times New Roman"/>
                          <a:cs typeface="Times New Roman"/>
                        </a:rPr>
                        <a:t>conv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,1 </a:t>
                      </a:r>
                      <a:r>
                        <a:rPr sz="2025" spc="15" baseline="14403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025" spc="15" baseline="14403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i="1" spc="44" baseline="14403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800" i="1" spc="30" dirty="0">
                          <a:latin typeface="Times New Roman"/>
                          <a:cs typeface="Times New Roman"/>
                        </a:rPr>
                        <a:t>cyl</a:t>
                      </a:r>
                      <a:r>
                        <a:rPr sz="800" spc="30" dirty="0">
                          <a:latin typeface="Times New Roman"/>
                          <a:cs typeface="Times New Roman"/>
                        </a:rPr>
                        <a:t>,1 </a:t>
                      </a:r>
                      <a:r>
                        <a:rPr sz="2025" spc="15" baseline="14403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025" spc="15" baseline="14403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i="1" spc="44" baseline="14403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800" i="1" spc="30" dirty="0">
                          <a:latin typeface="Times New Roman"/>
                          <a:cs typeface="Times New Roman"/>
                        </a:rPr>
                        <a:t>cyl</a:t>
                      </a:r>
                      <a:r>
                        <a:rPr sz="800" spc="30" dirty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sz="2025" spc="15" baseline="14403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025" spc="15" baseline="14403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i="1" spc="60" baseline="14403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800" i="1" spc="40" dirty="0">
                          <a:latin typeface="Times New Roman"/>
                          <a:cs typeface="Times New Roman"/>
                        </a:rPr>
                        <a:t>cyl</a:t>
                      </a:r>
                      <a:r>
                        <a:rPr sz="800" spc="40" dirty="0">
                          <a:latin typeface="Times New Roman"/>
                          <a:cs typeface="Times New Roman"/>
                        </a:rPr>
                        <a:t>,3 </a:t>
                      </a:r>
                      <a:r>
                        <a:rPr sz="2025" spc="15" baseline="14403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025" spc="15" baseline="14403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i="1" baseline="14403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800" i="1" dirty="0">
                          <a:latin typeface="Times New Roman"/>
                          <a:cs typeface="Times New Roman"/>
                        </a:rPr>
                        <a:t>conv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2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850265">
                        <a:lnSpc>
                          <a:spcPct val="100000"/>
                        </a:lnSpc>
                        <a:spcBef>
                          <a:spcPts val="300"/>
                        </a:spcBef>
                        <a:tabLst>
                          <a:tab pos="1118235" algn="l"/>
                          <a:tab pos="1374140" algn="l"/>
                          <a:tab pos="4068445" algn="l"/>
                        </a:tabLst>
                      </a:pPr>
                      <a:r>
                        <a:rPr sz="2025" spc="15" baseline="-34979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2025" spc="15" baseline="-34979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1	</a:t>
                      </a:r>
                      <a:r>
                        <a:rPr sz="2025" spc="15" baseline="-34979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025" spc="15" baseline="-3497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ln(</a:t>
                      </a: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200" spc="-15" baseline="-24305" dirty="0">
                          <a:latin typeface="Times New Roman"/>
                          <a:cs typeface="Times New Roman"/>
                        </a:rPr>
                        <a:t>2 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/ </a:t>
                      </a:r>
                      <a:r>
                        <a:rPr sz="1350" i="1" spc="-8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200" spc="-127" baseline="-24305" dirty="0"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) </a:t>
                      </a:r>
                      <a:r>
                        <a:rPr sz="2025" spc="15" baseline="-34979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025" spc="15" baseline="-3497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ln(</a:t>
                      </a:r>
                      <a:r>
                        <a:rPr sz="1350" i="1" spc="-1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200" spc="-22" baseline="-24305" dirty="0">
                          <a:latin typeface="Times New Roman"/>
                          <a:cs typeface="Times New Roman"/>
                        </a:rPr>
                        <a:t>3 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/ </a:t>
                      </a:r>
                      <a:r>
                        <a:rPr sz="1350" i="1" spc="-5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200" spc="-75" baseline="-24305" dirty="0"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) </a:t>
                      </a:r>
                      <a:r>
                        <a:rPr sz="2025" spc="15" baseline="-34979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025" spc="15" baseline="-3497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ln(</a:t>
                      </a: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200" spc="-15" baseline="-24305" dirty="0">
                          <a:latin typeface="Times New Roman"/>
                          <a:cs typeface="Times New Roman"/>
                        </a:rPr>
                        <a:t>4 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/ </a:t>
                      </a:r>
                      <a:r>
                        <a:rPr sz="1350" i="1" spc="-6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200" spc="-97" baseline="-24305" dirty="0">
                          <a:latin typeface="Times New Roman"/>
                          <a:cs typeface="Times New Roman"/>
                        </a:rPr>
                        <a:t>3 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35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spc="15" baseline="-34979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025" spc="15" baseline="-34979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75565" algn="r">
                        <a:lnSpc>
                          <a:spcPct val="100000"/>
                        </a:lnSpc>
                        <a:spcBef>
                          <a:spcPts val="250"/>
                        </a:spcBef>
                        <a:tabLst>
                          <a:tab pos="584835" algn="l"/>
                          <a:tab pos="1377315" algn="l"/>
                          <a:tab pos="2188210" algn="l"/>
                          <a:tab pos="2931795" algn="l"/>
                        </a:tabLst>
                      </a:pPr>
                      <a:r>
                        <a:rPr sz="1350" i="1" spc="-50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200" spc="-75" baseline="-24305" dirty="0"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sz="1200" spc="60" baseline="-243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8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200" spc="-120" baseline="-24305" dirty="0">
                          <a:latin typeface="Times New Roman"/>
                          <a:cs typeface="Times New Roman"/>
                        </a:rPr>
                        <a:t>1	</a:t>
                      </a:r>
                      <a:r>
                        <a:rPr sz="1350" spc="-24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400" i="1" spc="-245" dirty="0">
                          <a:latin typeface="Verdana"/>
                          <a:cs typeface="Verdana"/>
                        </a:rPr>
                        <a:t></a:t>
                      </a:r>
                      <a:r>
                        <a:rPr sz="1350" i="1" spc="-245" dirty="0">
                          <a:latin typeface="Times New Roman"/>
                          <a:cs typeface="Times New Roman"/>
                        </a:rPr>
                        <a:t>L </a:t>
                      </a:r>
                      <a:r>
                        <a:rPr sz="1350" i="1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15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1200" spc="-22" baseline="-24305" dirty="0">
                          <a:latin typeface="Times New Roman"/>
                          <a:cs typeface="Times New Roman"/>
                        </a:rPr>
                        <a:t>1	</a:t>
                      </a:r>
                      <a:r>
                        <a:rPr sz="1350" spc="-24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400" i="1" spc="-245" dirty="0">
                          <a:latin typeface="Verdana"/>
                          <a:cs typeface="Verdana"/>
                        </a:rPr>
                        <a:t></a:t>
                      </a:r>
                      <a:r>
                        <a:rPr sz="1350" i="1" spc="-245" dirty="0">
                          <a:latin typeface="Times New Roman"/>
                          <a:cs typeface="Times New Roman"/>
                        </a:rPr>
                        <a:t>L </a:t>
                      </a:r>
                      <a:r>
                        <a:rPr sz="1350" i="1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30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1200" spc="44" baseline="-24305" dirty="0">
                          <a:latin typeface="Times New Roman"/>
                          <a:cs typeface="Times New Roman"/>
                        </a:rPr>
                        <a:t>2	</a:t>
                      </a:r>
                      <a:r>
                        <a:rPr sz="1350" spc="-23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400" i="1" spc="-235" dirty="0">
                          <a:latin typeface="Verdana"/>
                          <a:cs typeface="Verdana"/>
                        </a:rPr>
                        <a:t></a:t>
                      </a:r>
                      <a:r>
                        <a:rPr sz="1350" i="1" spc="-235" dirty="0">
                          <a:latin typeface="Times New Roman"/>
                          <a:cs typeface="Times New Roman"/>
                        </a:rPr>
                        <a:t>L </a:t>
                      </a:r>
                      <a:r>
                        <a:rPr sz="1350" i="1" spc="-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20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1200" spc="30" baseline="-24305" dirty="0">
                          <a:latin typeface="Times New Roman"/>
                          <a:cs typeface="Times New Roman"/>
                        </a:rPr>
                        <a:t>3	</a:t>
                      </a:r>
                      <a:r>
                        <a:rPr sz="1350" i="1" spc="-15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200" spc="-22" baseline="-2430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200" spc="247" baseline="-243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3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200" spc="-44" baseline="-24305" dirty="0">
                          <a:latin typeface="Times New Roman"/>
                          <a:cs typeface="Times New Roman"/>
                        </a:rPr>
                        <a:t>4</a:t>
                      </a:r>
                      <a:endParaRPr sz="1200" baseline="-24305">
                        <a:latin typeface="Times New Roman"/>
                        <a:cs typeface="Times New Roman"/>
                      </a:endParaRPr>
                    </a:p>
                    <a:p>
                      <a:pPr marR="40640" algn="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350" spc="90" dirty="0">
                          <a:latin typeface="MT Extra"/>
                          <a:cs typeface="MT Extra"/>
                        </a:rPr>
                        <a:t>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350" spc="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350" spc="10" dirty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sz="1350" spc="-80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350" i="1" spc="30" dirty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sz="1350" dirty="0">
                          <a:latin typeface="Times New Roman"/>
                          <a:cs typeface="Times New Roman"/>
                        </a:rPr>
                        <a:t>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ts val="1405"/>
                        </a:lnSpc>
                        <a:spcBef>
                          <a:spcPts val="162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where </a:t>
                      </a:r>
                      <a:r>
                        <a:rPr sz="1200" b="1" i="1" spc="-1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200" b="1" i="1" spc="-15" baseline="-10416" dirty="0"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= </a:t>
                      </a:r>
                      <a:r>
                        <a:rPr sz="1200" b="1" i="1" dirty="0">
                          <a:latin typeface="Times New Roman"/>
                          <a:cs typeface="Times New Roman"/>
                        </a:rPr>
                        <a:t>(2π </a:t>
                      </a:r>
                      <a:r>
                        <a:rPr sz="1200" b="1" i="1" spc="-1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200" b="1" i="1" spc="-15" baseline="-10416" dirty="0"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sz="1200" b="1" i="1" dirty="0">
                          <a:latin typeface="Times New Roman"/>
                          <a:cs typeface="Times New Roman"/>
                        </a:rPr>
                        <a:t>L)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200" b="1" i="1" spc="-1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200" b="1" i="1" spc="-15" baseline="-10416" dirty="0">
                          <a:latin typeface="Times New Roman"/>
                          <a:cs typeface="Times New Roman"/>
                        </a:rPr>
                        <a:t>4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= </a:t>
                      </a:r>
                      <a:r>
                        <a:rPr sz="1200" b="1" i="1" dirty="0">
                          <a:latin typeface="Times New Roman"/>
                          <a:cs typeface="Times New Roman"/>
                        </a:rPr>
                        <a:t>(2π </a:t>
                      </a:r>
                      <a:r>
                        <a:rPr sz="1200" b="1" i="1" spc="-1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200" b="1" i="1" spc="-15" baseline="-10416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200" b="1" i="1" spc="7" baseline="-10416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i="1" dirty="0">
                          <a:latin typeface="Times New Roman"/>
                          <a:cs typeface="Times New Roman"/>
                        </a:rPr>
                        <a:t>L)</a:t>
                      </a:r>
                      <a:r>
                        <a:rPr sz="1200" i="1" dirty="0">
                          <a:latin typeface="Times New Roman"/>
                          <a:cs typeface="Times New Roman"/>
                        </a:rPr>
                        <a:t>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95800"/>
                        </a:lnSpc>
                        <a:spcBef>
                          <a:spcPts val="25"/>
                        </a:spcBef>
                      </a:pPr>
                      <a:r>
                        <a:rPr sz="1200" b="1" i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Note1-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Equation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(3.19.b) can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also 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be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used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for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a three-layered  spherical shell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by replacing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thermal resistances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cylindrical 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layers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by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corresponding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spherical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 ones.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563245" algn="l"/>
                          <a:tab pos="822325" algn="l"/>
                          <a:tab pos="1231265" algn="l"/>
                          <a:tab pos="1823085" algn="l"/>
                          <a:tab pos="2139950" algn="l"/>
                          <a:tab pos="2484755" algn="l"/>
                          <a:tab pos="3218180" algn="l"/>
                          <a:tab pos="3575050" algn="l"/>
                        </a:tabLst>
                      </a:pPr>
                      <a:r>
                        <a:rPr sz="1200" b="1" i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Note2-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If	</a:t>
                      </a:r>
                      <a:r>
                        <a:rPr sz="1250" b="1" i="1" spc="-240" dirty="0"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1875" spc="-359" baseline="17777" dirty="0">
                          <a:latin typeface="MT Extra"/>
                          <a:cs typeface="MT Extra"/>
                        </a:rPr>
                        <a:t></a:t>
                      </a:r>
                      <a:r>
                        <a:rPr sz="1875" spc="-359" baseline="17777" dirty="0"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sz="1875" spc="-345" baseline="1777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	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known,	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we	can	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determine	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any	intermediate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5715">
                        <a:lnSpc>
                          <a:spcPct val="121700"/>
                        </a:lnSpc>
                        <a:spcBef>
                          <a:spcPts val="95"/>
                        </a:spcBef>
                      </a:pP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temperature </a:t>
                      </a:r>
                      <a:r>
                        <a:rPr sz="1200" b="1" i="1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200" b="1" i="1" baseline="-10416" dirty="0">
                          <a:latin typeface="Times New Roman"/>
                          <a:cs typeface="Times New Roman"/>
                        </a:rPr>
                        <a:t>j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by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applying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relation </a:t>
                      </a:r>
                      <a:r>
                        <a:rPr sz="1875" b="1" i="1" spc="-405" baseline="2222" dirty="0"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1875" spc="-405" baseline="17777" dirty="0">
                          <a:latin typeface="MT Extra"/>
                          <a:cs typeface="MT Extra"/>
                        </a:rPr>
                        <a:t></a:t>
                      </a:r>
                      <a:r>
                        <a:rPr sz="1875" spc="-405" baseline="1777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75" spc="7" baseline="2222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875" spc="7" baseline="2222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75" spc="-60" baseline="2222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875" b="1" i="1" spc="-60" baseline="2222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050" b="1" i="1" spc="-60" baseline="-19841" dirty="0">
                          <a:latin typeface="Times New Roman"/>
                          <a:cs typeface="Times New Roman"/>
                        </a:rPr>
                        <a:t>i </a:t>
                      </a:r>
                      <a:r>
                        <a:rPr sz="1875" spc="89" baseline="2222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875" b="1" i="1" spc="89" baseline="2222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050" b="1" i="1" spc="89" baseline="-19841" dirty="0">
                          <a:latin typeface="Times New Roman"/>
                          <a:cs typeface="Times New Roman"/>
                        </a:rPr>
                        <a:t>j </a:t>
                      </a:r>
                      <a:r>
                        <a:rPr sz="1875" spc="7" baseline="2222" dirty="0">
                          <a:latin typeface="Times New Roman"/>
                          <a:cs typeface="Times New Roman"/>
                        </a:rPr>
                        <a:t>) </a:t>
                      </a:r>
                      <a:r>
                        <a:rPr sz="1875" baseline="2222" dirty="0">
                          <a:latin typeface="Times New Roman"/>
                          <a:cs typeface="Times New Roman"/>
                        </a:rPr>
                        <a:t>/ </a:t>
                      </a:r>
                      <a:r>
                        <a:rPr sz="1875" b="1" i="1" spc="7" baseline="2222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050" b="1" i="1" spc="7" baseline="-19841" dirty="0">
                          <a:latin typeface="Times New Roman"/>
                          <a:cs typeface="Times New Roman"/>
                        </a:rPr>
                        <a:t>total</a:t>
                      </a:r>
                      <a:r>
                        <a:rPr sz="1050" spc="7" baseline="-19841" dirty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sz="1050" b="1" i="1" spc="60" baseline="-19841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050" spc="60" baseline="-19841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050" spc="60" baseline="-1984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50" b="1" i="1" spc="15" baseline="-19841" dirty="0">
                          <a:latin typeface="Times New Roman"/>
                          <a:cs typeface="Times New Roman"/>
                        </a:rPr>
                        <a:t>j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across 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any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layer 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or 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layers 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such that  </a:t>
                      </a:r>
                      <a:r>
                        <a:rPr sz="1200" b="1" i="1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200" b="1" i="1" baseline="-10416" dirty="0">
                          <a:latin typeface="Times New Roman"/>
                          <a:cs typeface="Times New Roman"/>
                        </a:rPr>
                        <a:t>i 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200" i="1" spc="-15" dirty="0">
                          <a:latin typeface="Times New Roman"/>
                          <a:cs typeface="Times New Roman"/>
                        </a:rPr>
                        <a:t>known 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temperature at  location</a:t>
                      </a:r>
                      <a:r>
                        <a:rPr sz="12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i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5715">
                        <a:lnSpc>
                          <a:spcPts val="1390"/>
                        </a:lnSpc>
                        <a:spcBef>
                          <a:spcPts val="15"/>
                        </a:spcBef>
                      </a:pP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200" b="1" i="1" spc="-7" baseline="-10416" dirty="0">
                          <a:latin typeface="Times New Roman"/>
                          <a:cs typeface="Times New Roman"/>
                        </a:rPr>
                        <a:t>total, i- j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total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thermal resistance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between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locations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i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j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as  shown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Fig.(3.17).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CF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9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FCFAFF"/>
                    </a:solidFill>
                  </a:tcPr>
                </a:tc>
                <a:tc>
                  <a:txBody>
                    <a:bodyPr/>
                    <a:lstStyle/>
                    <a:p>
                      <a:pPr marL="33020" marR="26670" algn="ctr">
                        <a:lnSpc>
                          <a:spcPct val="106200"/>
                        </a:lnSpc>
                        <a:spcBef>
                          <a:spcPts val="125"/>
                        </a:spcBef>
                      </a:pP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Fig.(3.17) The </a:t>
                      </a:r>
                      <a:r>
                        <a:rPr sz="1000" b="1" i="1" spc="-5" dirty="0">
                          <a:latin typeface="Times New Roman"/>
                          <a:cs typeface="Times New Roman"/>
                        </a:rPr>
                        <a:t>ratio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Δ</a:t>
                      </a:r>
                      <a:r>
                        <a:rPr sz="1000" b="1" i="1" spc="-5" dirty="0">
                          <a:latin typeface="Times New Roman"/>
                          <a:cs typeface="Times New Roman"/>
                        </a:rPr>
                        <a:t>T/R across</a:t>
                      </a:r>
                      <a:r>
                        <a:rPr sz="1000" b="1" i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any  </a:t>
                      </a:r>
                      <a:r>
                        <a:rPr sz="1500" b="1" i="1" baseline="2777" dirty="0">
                          <a:latin typeface="Times New Roman"/>
                          <a:cs typeface="Times New Roman"/>
                        </a:rPr>
                        <a:t>layer </a:t>
                      </a:r>
                      <a:r>
                        <a:rPr sz="1500" b="1" i="1" spc="7" baseline="2777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500" b="1" i="1" spc="-7" baseline="2777" dirty="0">
                          <a:latin typeface="Times New Roman"/>
                          <a:cs typeface="Times New Roman"/>
                        </a:rPr>
                        <a:t>equal </a:t>
                      </a:r>
                      <a:r>
                        <a:rPr sz="1500" b="1" i="1" spc="7" baseline="2777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050" b="1" i="1" spc="-204" dirty="0"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1575" spc="-307" baseline="15873" dirty="0">
                          <a:latin typeface="MT Extra"/>
                          <a:cs typeface="MT Extra"/>
                        </a:rPr>
                        <a:t></a:t>
                      </a:r>
                      <a:r>
                        <a:rPr sz="1575" spc="-307" baseline="15873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b="1" i="1" baseline="2777" dirty="0">
                          <a:latin typeface="Times New Roman"/>
                          <a:cs typeface="Times New Roman"/>
                        </a:rPr>
                        <a:t>which </a:t>
                      </a:r>
                      <a:r>
                        <a:rPr sz="1500" b="1" i="1" spc="-7" baseline="2777" dirty="0">
                          <a:latin typeface="Times New Roman"/>
                          <a:cs typeface="Times New Roman"/>
                        </a:rPr>
                        <a:t>remains  </a:t>
                      </a: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constant </a:t>
                      </a:r>
                      <a:r>
                        <a:rPr sz="1000" b="1" i="1" spc="5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000" b="1" i="1" spc="-5" dirty="0">
                          <a:latin typeface="Times New Roman"/>
                          <a:cs typeface="Times New Roman"/>
                        </a:rPr>
                        <a:t>one-dimensional steady  </a:t>
                      </a: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conduction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5875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object 18"/>
          <p:cNvSpPr/>
          <p:nvPr/>
        </p:nvSpPr>
        <p:spPr>
          <a:xfrm>
            <a:off x="4998720" y="830072"/>
            <a:ext cx="1953768" cy="2368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52288" y="4768088"/>
            <a:ext cx="1709928" cy="2356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519420" y="7129780"/>
            <a:ext cx="131254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04800" marR="5080" indent="-292735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Fig.(3.18) </a:t>
            </a:r>
            <a:r>
              <a:rPr sz="1000" b="1" i="1" spc="-5" dirty="0">
                <a:latin typeface="Times New Roman"/>
                <a:cs typeface="Times New Roman"/>
              </a:rPr>
              <a:t>Schematic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for  Example-</a:t>
            </a:r>
            <a:r>
              <a:rPr sz="1000" b="1" i="1" spc="-2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3.5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15695" y="3972559"/>
            <a:ext cx="4721352" cy="60109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82751" y="8352535"/>
            <a:ext cx="634365" cy="16192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29845">
              <a:lnSpc>
                <a:spcPts val="1205"/>
              </a:lnSpc>
            </a:pPr>
            <a:r>
              <a:rPr sz="1100" b="1" spc="-5" dirty="0">
                <a:latin typeface="Arial Narrow"/>
                <a:cs typeface="Arial Narrow"/>
              </a:rPr>
              <a:t>Fig.(3.18).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10639" y="4115815"/>
            <a:ext cx="350520" cy="18923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42545">
              <a:lnSpc>
                <a:spcPts val="1330"/>
              </a:lnSpc>
            </a:pPr>
            <a:r>
              <a:rPr sz="1200" b="1" i="1" spc="-15" dirty="0">
                <a:solidFill>
                  <a:srgbClr val="F85487"/>
                </a:solidFill>
                <a:latin typeface="Arial"/>
                <a:cs typeface="Arial"/>
              </a:rPr>
              <a:t>3.</a:t>
            </a:r>
            <a:r>
              <a:rPr sz="1250" b="1" i="1" spc="-15" dirty="0">
                <a:solidFill>
                  <a:srgbClr val="F85487"/>
                </a:solidFill>
                <a:latin typeface="Arial"/>
                <a:cs typeface="Arial"/>
              </a:rPr>
              <a:t>5</a:t>
            </a:r>
            <a:r>
              <a:rPr sz="1200" b="1" i="1" spc="-15" dirty="0">
                <a:solidFill>
                  <a:srgbClr val="F85487"/>
                </a:solidFill>
                <a:latin typeface="Arial"/>
                <a:cs typeface="Arial"/>
              </a:rPr>
              <a:t>-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51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5695" y="772159"/>
            <a:ext cx="4949952" cy="9204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52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7031" y="10208768"/>
            <a:ext cx="6288405" cy="195580"/>
          </a:xfrm>
          <a:custGeom>
            <a:avLst/>
            <a:gdLst/>
            <a:ahLst/>
            <a:cxnLst/>
            <a:rect l="l" t="t" r="r" b="b"/>
            <a:pathLst>
              <a:path w="6288405" h="195579">
                <a:moveTo>
                  <a:pt x="0" y="195071"/>
                </a:moveTo>
                <a:lnTo>
                  <a:pt x="6288024" y="195071"/>
                </a:lnTo>
                <a:lnTo>
                  <a:pt x="6288024" y="0"/>
                </a:lnTo>
                <a:lnTo>
                  <a:pt x="0" y="0"/>
                </a:lnTo>
                <a:lnTo>
                  <a:pt x="0" y="195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36464" y="1180591"/>
            <a:ext cx="1746504" cy="2170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519420" y="3438652"/>
            <a:ext cx="131254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04800" marR="5080" indent="-292735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Fig.(3.19) </a:t>
            </a:r>
            <a:r>
              <a:rPr sz="1000" b="1" i="1" spc="-5" dirty="0">
                <a:latin typeface="Times New Roman"/>
                <a:cs typeface="Times New Roman"/>
              </a:rPr>
              <a:t>Schematic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for  Example-</a:t>
            </a:r>
            <a:r>
              <a:rPr sz="1000" b="1" i="1" spc="-2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3.6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5695" y="778509"/>
            <a:ext cx="4608576" cy="91744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545079" y="4256023"/>
            <a:ext cx="612775" cy="16192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5"/>
              </a:lnSpc>
            </a:pPr>
            <a:r>
              <a:rPr sz="1100" b="1" spc="-5" dirty="0">
                <a:latin typeface="Arial Narrow"/>
                <a:cs typeface="Arial Narrow"/>
              </a:rPr>
              <a:t>Fig.(3.19).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86255" y="891032"/>
            <a:ext cx="335280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42545">
              <a:lnSpc>
                <a:spcPts val="1215"/>
              </a:lnSpc>
            </a:pPr>
            <a:r>
              <a:rPr sz="1100" b="1" i="1" spc="-10" dirty="0">
                <a:solidFill>
                  <a:srgbClr val="F85487"/>
                </a:solidFill>
                <a:latin typeface="Arial"/>
                <a:cs typeface="Arial"/>
              </a:rPr>
              <a:t>3.</a:t>
            </a:r>
            <a:r>
              <a:rPr sz="1150" b="1" i="1" spc="-10" dirty="0">
                <a:solidFill>
                  <a:srgbClr val="F85487"/>
                </a:solidFill>
                <a:latin typeface="Arial"/>
                <a:cs typeface="Arial"/>
              </a:rPr>
              <a:t>6</a:t>
            </a:r>
            <a:r>
              <a:rPr sz="1100" b="1" i="1" spc="-10" dirty="0">
                <a:solidFill>
                  <a:srgbClr val="F85487"/>
                </a:solidFill>
                <a:latin typeface="Arial"/>
                <a:cs typeface="Arial"/>
              </a:rPr>
              <a:t>-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5337" y="10254932"/>
            <a:ext cx="6242685" cy="133350"/>
          </a:xfrm>
          <a:custGeom>
            <a:avLst/>
            <a:gdLst/>
            <a:ahLst/>
            <a:cxnLst/>
            <a:rect l="l" t="t" r="r" b="b"/>
            <a:pathLst>
              <a:path w="6242684" h="133350">
                <a:moveTo>
                  <a:pt x="0" y="132803"/>
                </a:moveTo>
                <a:lnTo>
                  <a:pt x="6242392" y="132803"/>
                </a:lnTo>
                <a:lnTo>
                  <a:pt x="6242392" y="0"/>
                </a:lnTo>
                <a:lnTo>
                  <a:pt x="0" y="0"/>
                </a:lnTo>
                <a:lnTo>
                  <a:pt x="0" y="1328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53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0936" y="790448"/>
            <a:ext cx="4227830" cy="7473950"/>
          </a:xfrm>
          <a:custGeom>
            <a:avLst/>
            <a:gdLst/>
            <a:ahLst/>
            <a:cxnLst/>
            <a:rect l="l" t="t" r="r" b="b"/>
            <a:pathLst>
              <a:path w="4227830" h="7473950">
                <a:moveTo>
                  <a:pt x="0" y="7473696"/>
                </a:moveTo>
                <a:lnTo>
                  <a:pt x="4227576" y="7473696"/>
                </a:lnTo>
                <a:lnTo>
                  <a:pt x="4227576" y="0"/>
                </a:lnTo>
                <a:lnTo>
                  <a:pt x="0" y="0"/>
                </a:lnTo>
                <a:lnTo>
                  <a:pt x="0" y="7473696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16636" y="765555"/>
            <a:ext cx="4462145" cy="2847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4300" algn="just">
              <a:lnSpc>
                <a:spcPts val="151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3.2.3- </a:t>
            </a:r>
            <a:r>
              <a:rPr sz="1300" b="1" i="1" spc="-5" dirty="0">
                <a:latin typeface="Times New Roman"/>
                <a:cs typeface="Times New Roman"/>
              </a:rPr>
              <a:t>Critical Radius Of</a:t>
            </a:r>
            <a:r>
              <a:rPr sz="1300" b="1" i="1" spc="45" dirty="0">
                <a:latin typeface="Times New Roman"/>
                <a:cs typeface="Times New Roman"/>
              </a:rPr>
              <a:t> </a:t>
            </a:r>
            <a:r>
              <a:rPr sz="1300" b="1" i="1" spc="-10" dirty="0">
                <a:latin typeface="Times New Roman"/>
                <a:cs typeface="Times New Roman"/>
              </a:rPr>
              <a:t>Insulation</a:t>
            </a:r>
            <a:endParaRPr sz="1300">
              <a:latin typeface="Times New Roman"/>
              <a:cs typeface="Times New Roman"/>
            </a:endParaRPr>
          </a:p>
          <a:p>
            <a:pPr marL="114300" marR="105410" indent="197485" algn="just">
              <a:lnSpc>
                <a:spcPct val="95800"/>
              </a:lnSpc>
              <a:spcBef>
                <a:spcPts val="15"/>
              </a:spcBef>
            </a:pPr>
            <a:r>
              <a:rPr sz="1200" spc="-20" dirty="0">
                <a:latin typeface="Times New Roman"/>
                <a:cs typeface="Times New Roman"/>
              </a:rPr>
              <a:t>Adding </a:t>
            </a:r>
            <a:r>
              <a:rPr sz="1200" spc="-10" dirty="0">
                <a:latin typeface="Times New Roman"/>
                <a:cs typeface="Times New Roman"/>
              </a:rPr>
              <a:t>more </a:t>
            </a:r>
            <a:r>
              <a:rPr sz="1200" spc="-15" dirty="0">
                <a:latin typeface="Times New Roman"/>
                <a:cs typeface="Times New Roman"/>
              </a:rPr>
              <a:t>insulation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i="1" spc="-5" dirty="0">
                <a:latin typeface="Times New Roman"/>
                <a:cs typeface="Times New Roman"/>
              </a:rPr>
              <a:t>a plane </a:t>
            </a:r>
            <a:r>
              <a:rPr sz="1200" i="1" spc="-20" dirty="0">
                <a:latin typeface="Times New Roman"/>
                <a:cs typeface="Times New Roman"/>
              </a:rPr>
              <a:t>wall </a:t>
            </a:r>
            <a:r>
              <a:rPr sz="1200" spc="-20" dirty="0">
                <a:latin typeface="Times New Roman"/>
                <a:cs typeface="Times New Roman"/>
              </a:rPr>
              <a:t>always </a:t>
            </a:r>
            <a:r>
              <a:rPr sz="1200" i="1" spc="-5" dirty="0">
                <a:latin typeface="Times New Roman"/>
                <a:cs typeface="Times New Roman"/>
              </a:rPr>
              <a:t>increases the  thermal resistance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i="1" spc="-10" dirty="0">
                <a:latin typeface="Times New Roman"/>
                <a:cs typeface="Times New Roman"/>
              </a:rPr>
              <a:t>without </a:t>
            </a:r>
            <a:r>
              <a:rPr sz="1200" i="1" spc="-5" dirty="0">
                <a:latin typeface="Times New Roman"/>
                <a:cs typeface="Times New Roman"/>
              </a:rPr>
              <a:t>increasing the convection  resistance </a:t>
            </a:r>
            <a:r>
              <a:rPr sz="1200" spc="-20" dirty="0">
                <a:latin typeface="Times New Roman"/>
                <a:cs typeface="Times New Roman"/>
              </a:rPr>
              <a:t>since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b="1" i="1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constant. But </a:t>
            </a:r>
            <a:r>
              <a:rPr sz="1200" spc="-15" dirty="0">
                <a:latin typeface="Times New Roman"/>
                <a:cs typeface="Times New Roman"/>
              </a:rPr>
              <a:t>adding  insulation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i="1" spc="-5" dirty="0">
                <a:latin typeface="Times New Roman"/>
                <a:cs typeface="Times New Roman"/>
              </a:rPr>
              <a:t>a cylindrical pipe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i="1" spc="-5" dirty="0">
                <a:latin typeface="Times New Roman"/>
                <a:cs typeface="Times New Roman"/>
              </a:rPr>
              <a:t>a spherical shell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however,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20" dirty="0">
                <a:latin typeface="Times New Roman"/>
                <a:cs typeface="Times New Roman"/>
              </a:rPr>
              <a:t>different </a:t>
            </a:r>
            <a:r>
              <a:rPr sz="1200" spc="-5" dirty="0">
                <a:latin typeface="Times New Roman"/>
                <a:cs typeface="Times New Roman"/>
              </a:rPr>
              <a:t>matter. </a:t>
            </a:r>
            <a:r>
              <a:rPr sz="1200" spc="-10" dirty="0">
                <a:latin typeface="Times New Roman"/>
                <a:cs typeface="Times New Roman"/>
              </a:rPr>
              <a:t>The additional </a:t>
            </a:r>
            <a:r>
              <a:rPr sz="1200" spc="-15" dirty="0">
                <a:latin typeface="Times New Roman"/>
                <a:cs typeface="Times New Roman"/>
              </a:rPr>
              <a:t>insulation </a:t>
            </a:r>
            <a:r>
              <a:rPr sz="1200" i="1" spc="-5" dirty="0">
                <a:latin typeface="Times New Roman"/>
                <a:cs typeface="Times New Roman"/>
              </a:rPr>
              <a:t>increases the conduction  resistance of the insulation layer </a:t>
            </a:r>
            <a:r>
              <a:rPr sz="1200" spc="-10" dirty="0">
                <a:latin typeface="Times New Roman"/>
                <a:cs typeface="Times New Roman"/>
              </a:rPr>
              <a:t>but </a:t>
            </a:r>
            <a:r>
              <a:rPr sz="1200" i="1" spc="-5" dirty="0">
                <a:latin typeface="Times New Roman"/>
                <a:cs typeface="Times New Roman"/>
              </a:rPr>
              <a:t>decreases the convection  resistance of the surface </a:t>
            </a:r>
            <a:r>
              <a:rPr sz="1200" spc="-10" dirty="0">
                <a:latin typeface="Times New Roman"/>
                <a:cs typeface="Times New Roman"/>
              </a:rPr>
              <a:t>because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increase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spc="-10" dirty="0">
                <a:latin typeface="Times New Roman"/>
                <a:cs typeface="Times New Roman"/>
              </a:rPr>
              <a:t>for convection. The heat transfer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20" dirty="0">
                <a:latin typeface="Times New Roman"/>
                <a:cs typeface="Times New Roman"/>
              </a:rPr>
              <a:t>may </a:t>
            </a:r>
            <a:r>
              <a:rPr sz="1200" spc="-15" dirty="0">
                <a:latin typeface="Times New Roman"/>
                <a:cs typeface="Times New Roman"/>
              </a:rPr>
              <a:t>increase </a:t>
            </a:r>
            <a:r>
              <a:rPr sz="1200" spc="5" dirty="0">
                <a:latin typeface="Times New Roman"/>
                <a:cs typeface="Times New Roman"/>
              </a:rPr>
              <a:t>or  </a:t>
            </a:r>
            <a:r>
              <a:rPr sz="1200" spc="-5" dirty="0">
                <a:latin typeface="Times New Roman"/>
                <a:cs typeface="Times New Roman"/>
              </a:rPr>
              <a:t>decrease, </a:t>
            </a:r>
            <a:r>
              <a:rPr sz="1200" spc="-15" dirty="0">
                <a:latin typeface="Times New Roman"/>
                <a:cs typeface="Times New Roman"/>
              </a:rPr>
              <a:t>depending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20" dirty="0">
                <a:latin typeface="Times New Roman"/>
                <a:cs typeface="Times New Roman"/>
              </a:rPr>
              <a:t>which  effect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0" dirty="0">
                <a:latin typeface="Times New Roman"/>
                <a:cs typeface="Times New Roman"/>
              </a:rPr>
              <a:t>dominate. Consider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25" dirty="0">
                <a:latin typeface="Times New Roman"/>
                <a:cs typeface="Times New Roman"/>
              </a:rPr>
              <a:t>cylindrical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5" dirty="0">
                <a:latin typeface="Times New Roman"/>
                <a:cs typeface="Times New Roman"/>
              </a:rPr>
              <a:t>of outer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b="1" i="1" spc="-15" baseline="-10416" dirty="0">
                <a:latin typeface="Times New Roman"/>
                <a:cs typeface="Times New Roman"/>
              </a:rPr>
              <a:t>1</a:t>
            </a:r>
            <a:r>
              <a:rPr sz="1200" b="1" i="1" spc="270" baseline="-10416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whose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temperature 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1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constant as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Fig.(3.20).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now </a:t>
            </a:r>
            <a:r>
              <a:rPr sz="1200" spc="-15" dirty="0">
                <a:latin typeface="Times New Roman"/>
                <a:cs typeface="Times New Roman"/>
              </a:rPr>
              <a:t>insulated 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material </a:t>
            </a:r>
            <a:r>
              <a:rPr sz="1200" spc="-5" dirty="0">
                <a:latin typeface="Times New Roman"/>
                <a:cs typeface="Times New Roman"/>
              </a:rPr>
              <a:t>whose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k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2</a:t>
            </a:r>
            <a:r>
              <a:rPr sz="1200" spc="-5" dirty="0">
                <a:latin typeface="Times New Roman"/>
                <a:cs typeface="Times New Roman"/>
              </a:rPr>
              <a:t>. Heat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lost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surrounding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-5" dirty="0">
                <a:latin typeface="Times New Roman"/>
                <a:cs typeface="Times New Roman"/>
              </a:rPr>
              <a:t>at  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convection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i="1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15" dirty="0">
                <a:latin typeface="Times New Roman"/>
                <a:cs typeface="Times New Roman"/>
              </a:rPr>
              <a:t>insulated pipe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surrounding</a:t>
            </a:r>
            <a:r>
              <a:rPr sz="1200" spc="-13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air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8236" y="3581907"/>
            <a:ext cx="1253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21701" y="4014470"/>
            <a:ext cx="754380" cy="0"/>
          </a:xfrm>
          <a:custGeom>
            <a:avLst/>
            <a:gdLst/>
            <a:ahLst/>
            <a:cxnLst/>
            <a:rect l="l" t="t" r="r" b="b"/>
            <a:pathLst>
              <a:path w="754380">
                <a:moveTo>
                  <a:pt x="0" y="0"/>
                </a:moveTo>
                <a:lnTo>
                  <a:pt x="753999" y="0"/>
                </a:lnTo>
              </a:path>
            </a:pathLst>
          </a:custGeom>
          <a:ln w="72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80488" y="4233164"/>
            <a:ext cx="611505" cy="0"/>
          </a:xfrm>
          <a:custGeom>
            <a:avLst/>
            <a:gdLst/>
            <a:ahLst/>
            <a:cxnLst/>
            <a:rect l="l" t="t" r="r" b="b"/>
            <a:pathLst>
              <a:path w="611505">
                <a:moveTo>
                  <a:pt x="0" y="0"/>
                </a:moveTo>
                <a:lnTo>
                  <a:pt x="6109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167252" y="4233164"/>
            <a:ext cx="697230" cy="0"/>
          </a:xfrm>
          <a:custGeom>
            <a:avLst/>
            <a:gdLst/>
            <a:ahLst/>
            <a:cxnLst/>
            <a:rect l="l" t="t" r="r" b="b"/>
            <a:pathLst>
              <a:path w="697229">
                <a:moveTo>
                  <a:pt x="0" y="0"/>
                </a:moveTo>
                <a:lnTo>
                  <a:pt x="69703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66010" y="4014470"/>
            <a:ext cx="1513205" cy="0"/>
          </a:xfrm>
          <a:custGeom>
            <a:avLst/>
            <a:gdLst/>
            <a:ahLst/>
            <a:cxnLst/>
            <a:rect l="l" t="t" r="r" b="b"/>
            <a:pathLst>
              <a:path w="1513204">
                <a:moveTo>
                  <a:pt x="0" y="0"/>
                </a:moveTo>
                <a:lnTo>
                  <a:pt x="1512760" y="0"/>
                </a:lnTo>
              </a:path>
            </a:pathLst>
          </a:custGeom>
          <a:ln w="72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526539" y="4120968"/>
            <a:ext cx="637540" cy="146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9895" algn="l"/>
              </a:tabLst>
            </a:pPr>
            <a:r>
              <a:rPr sz="800" i="1" spc="-10" dirty="0">
                <a:latin typeface="Times New Roman"/>
                <a:cs typeface="Times New Roman"/>
              </a:rPr>
              <a:t>i</a:t>
            </a:r>
            <a:r>
              <a:rPr sz="800" i="1" spc="5" dirty="0">
                <a:latin typeface="Times New Roman"/>
                <a:cs typeface="Times New Roman"/>
              </a:rPr>
              <a:t>n</a:t>
            </a:r>
            <a:r>
              <a:rPr sz="800" i="1" spc="-5" dirty="0">
                <a:latin typeface="Times New Roman"/>
                <a:cs typeface="Times New Roman"/>
              </a:rPr>
              <a:t>s</a:t>
            </a:r>
            <a:r>
              <a:rPr sz="800" i="1" dirty="0">
                <a:latin typeface="Times New Roman"/>
                <a:cs typeface="Times New Roman"/>
              </a:rPr>
              <a:t>	c</a:t>
            </a:r>
            <a:r>
              <a:rPr sz="800" i="1" spc="5" dirty="0">
                <a:latin typeface="Times New Roman"/>
                <a:cs typeface="Times New Roman"/>
              </a:rPr>
              <a:t>on</a:t>
            </a:r>
            <a:r>
              <a:rPr sz="800" i="1" spc="-5" dirty="0">
                <a:latin typeface="Times New Roman"/>
                <a:cs typeface="Times New Roman"/>
              </a:rPr>
              <a:t>v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326132" y="3952855"/>
            <a:ext cx="1580515" cy="507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51765" marR="43180" indent="-88900">
              <a:lnSpc>
                <a:spcPct val="115399"/>
              </a:lnSpc>
              <a:spcBef>
                <a:spcPts val="90"/>
              </a:spcBef>
              <a:tabLst>
                <a:tab pos="852805" algn="l"/>
                <a:tab pos="1144905" algn="l"/>
              </a:tabLst>
            </a:pPr>
            <a:r>
              <a:rPr sz="1350" spc="-15" dirty="0">
                <a:latin typeface="Times New Roman"/>
                <a:cs typeface="Times New Roman"/>
              </a:rPr>
              <a:t>ln(</a:t>
            </a:r>
            <a:r>
              <a:rPr sz="1350" i="1" spc="-15" dirty="0">
                <a:latin typeface="Times New Roman"/>
                <a:cs typeface="Times New Roman"/>
              </a:rPr>
              <a:t>r</a:t>
            </a:r>
            <a:r>
              <a:rPr sz="1200" spc="-22" baseline="-24305" dirty="0">
                <a:latin typeface="Times New Roman"/>
                <a:cs typeface="Times New Roman"/>
              </a:rPr>
              <a:t>2  </a:t>
            </a:r>
            <a:r>
              <a:rPr sz="1350" dirty="0">
                <a:latin typeface="Times New Roman"/>
                <a:cs typeface="Times New Roman"/>
              </a:rPr>
              <a:t>/</a:t>
            </a:r>
            <a:r>
              <a:rPr sz="1350" spc="-65" dirty="0">
                <a:latin typeface="Times New Roman"/>
                <a:cs typeface="Times New Roman"/>
              </a:rPr>
              <a:t> </a:t>
            </a:r>
            <a:r>
              <a:rPr sz="1350" i="1" spc="-100" dirty="0">
                <a:latin typeface="Times New Roman"/>
                <a:cs typeface="Times New Roman"/>
              </a:rPr>
              <a:t>r</a:t>
            </a:r>
            <a:r>
              <a:rPr sz="1200" spc="-150" baseline="-24305" dirty="0">
                <a:latin typeface="Times New Roman"/>
                <a:cs typeface="Times New Roman"/>
              </a:rPr>
              <a:t>1</a:t>
            </a:r>
            <a:r>
              <a:rPr sz="1200" spc="-135" baseline="-2430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		</a:t>
            </a:r>
            <a:r>
              <a:rPr sz="1350" spc="5" dirty="0">
                <a:latin typeface="Times New Roman"/>
                <a:cs typeface="Times New Roman"/>
              </a:rPr>
              <a:t>1  </a:t>
            </a:r>
            <a:r>
              <a:rPr sz="1350" spc="-245" dirty="0">
                <a:latin typeface="Times New Roman"/>
                <a:cs typeface="Times New Roman"/>
              </a:rPr>
              <a:t>2</a:t>
            </a:r>
            <a:r>
              <a:rPr sz="1400" i="1" spc="-245" dirty="0">
                <a:latin typeface="Verdana"/>
                <a:cs typeface="Verdana"/>
              </a:rPr>
              <a:t></a:t>
            </a:r>
            <a:r>
              <a:rPr sz="1350" i="1" spc="-245" dirty="0">
                <a:latin typeface="Times New Roman"/>
                <a:cs typeface="Times New Roman"/>
              </a:rPr>
              <a:t>L </a:t>
            </a:r>
            <a:r>
              <a:rPr sz="1350" i="1" spc="-210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k	h </a:t>
            </a:r>
            <a:r>
              <a:rPr sz="1350" spc="-220" dirty="0">
                <a:latin typeface="Times New Roman"/>
                <a:cs typeface="Times New Roman"/>
              </a:rPr>
              <a:t>(2</a:t>
            </a:r>
            <a:r>
              <a:rPr sz="1400" i="1" spc="-220" dirty="0">
                <a:latin typeface="Verdana"/>
                <a:cs typeface="Verdana"/>
              </a:rPr>
              <a:t></a:t>
            </a:r>
            <a:r>
              <a:rPr sz="1400" i="1" spc="-380" dirty="0">
                <a:latin typeface="Verdana"/>
                <a:cs typeface="Verdana"/>
              </a:rPr>
              <a:t> </a:t>
            </a:r>
            <a:r>
              <a:rPr sz="1350" i="1" spc="-50" dirty="0">
                <a:latin typeface="Times New Roman"/>
                <a:cs typeface="Times New Roman"/>
              </a:rPr>
              <a:t>r</a:t>
            </a:r>
            <a:r>
              <a:rPr sz="1200" spc="-75" baseline="-24305" dirty="0">
                <a:latin typeface="Times New Roman"/>
                <a:cs typeface="Times New Roman"/>
              </a:rPr>
              <a:t>2 </a:t>
            </a:r>
            <a:r>
              <a:rPr sz="1350" i="1" spc="20" dirty="0">
                <a:latin typeface="Times New Roman"/>
                <a:cs typeface="Times New Roman"/>
              </a:rPr>
              <a:t>L</a:t>
            </a:r>
            <a:r>
              <a:rPr sz="1350" spc="2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020060" y="4091483"/>
            <a:ext cx="120650" cy="23367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5" dirty="0">
                <a:latin typeface="Symbol"/>
                <a:cs typeface="Symbol"/>
              </a:rPr>
              <a:t>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12339" y="3872028"/>
            <a:ext cx="2625090" cy="23367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008505" algn="l"/>
              </a:tabLst>
            </a:pPr>
            <a:r>
              <a:rPr sz="1350" spc="5" dirty="0">
                <a:latin typeface="Symbol"/>
                <a:cs typeface="Symbol"/>
              </a:rPr>
              <a:t></a:t>
            </a:r>
            <a:r>
              <a:rPr sz="1350" spc="5" dirty="0">
                <a:latin typeface="Times New Roman"/>
                <a:cs typeface="Times New Roman"/>
              </a:rPr>
              <a:t>	</a:t>
            </a:r>
            <a:r>
              <a:rPr sz="1350" spc="85" dirty="0">
                <a:latin typeface="MT Extra"/>
                <a:cs typeface="MT Extra"/>
              </a:rPr>
              <a:t></a:t>
            </a: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spc="15" dirty="0">
                <a:latin typeface="Times New Roman"/>
                <a:cs typeface="Times New Roman"/>
              </a:rPr>
              <a:t>3</a:t>
            </a:r>
            <a:r>
              <a:rPr sz="1350" spc="-5" dirty="0">
                <a:latin typeface="Times New Roman"/>
                <a:cs typeface="Times New Roman"/>
              </a:rPr>
              <a:t>.</a:t>
            </a:r>
            <a:r>
              <a:rPr sz="1350" spc="15" dirty="0">
                <a:latin typeface="Times New Roman"/>
                <a:cs typeface="Times New Roman"/>
              </a:rPr>
              <a:t>2</a:t>
            </a:r>
            <a:r>
              <a:rPr sz="1350" spc="-5" dirty="0">
                <a:latin typeface="Times New Roman"/>
                <a:cs typeface="Times New Roman"/>
              </a:rPr>
              <a:t>0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25955" y="4006139"/>
            <a:ext cx="546100" cy="23367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89560" algn="l"/>
              </a:tabLst>
            </a:pPr>
            <a:r>
              <a:rPr sz="1350" i="1" spc="5" dirty="0">
                <a:latin typeface="Times New Roman"/>
                <a:cs typeface="Times New Roman"/>
              </a:rPr>
              <a:t>R	</a:t>
            </a:r>
            <a:r>
              <a:rPr sz="1350" spc="5" dirty="0">
                <a:latin typeface="Symbol"/>
                <a:cs typeface="Symbol"/>
              </a:rPr>
              <a:t></a:t>
            </a:r>
            <a:r>
              <a:rPr sz="1350" spc="-8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71372" y="3872028"/>
            <a:ext cx="342265" cy="23367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350" i="1" spc="-285" dirty="0">
                <a:latin typeface="Times New Roman"/>
                <a:cs typeface="Times New Roman"/>
              </a:rPr>
              <a:t>Q</a:t>
            </a:r>
            <a:r>
              <a:rPr sz="2025" spc="-427" baseline="16460" dirty="0">
                <a:latin typeface="MT Extra"/>
                <a:cs typeface="MT Extra"/>
              </a:rPr>
              <a:t></a:t>
            </a:r>
            <a:r>
              <a:rPr sz="2025" spc="-427" baseline="16460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06727" y="3765348"/>
            <a:ext cx="1880870" cy="23367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0"/>
              </a:spcBef>
              <a:tabLst>
                <a:tab pos="1373505" algn="l"/>
              </a:tabLst>
            </a:pPr>
            <a:r>
              <a:rPr sz="1350" i="1" spc="-65" dirty="0">
                <a:latin typeface="Times New Roman"/>
                <a:cs typeface="Times New Roman"/>
              </a:rPr>
              <a:t>T</a:t>
            </a:r>
            <a:r>
              <a:rPr sz="1200" spc="-97" baseline="-24305" dirty="0">
                <a:latin typeface="Times New Roman"/>
                <a:cs typeface="Times New Roman"/>
              </a:rPr>
              <a:t>1 </a:t>
            </a:r>
            <a:r>
              <a:rPr sz="1200" spc="15" baseline="-2430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-150" dirty="0">
                <a:latin typeface="Times New Roman"/>
                <a:cs typeface="Times New Roman"/>
              </a:rPr>
              <a:t> </a:t>
            </a:r>
            <a:r>
              <a:rPr sz="1350" i="1" spc="-20" dirty="0">
                <a:latin typeface="Times New Roman"/>
                <a:cs typeface="Times New Roman"/>
              </a:rPr>
              <a:t>T</a:t>
            </a:r>
            <a:r>
              <a:rPr sz="1200" spc="-30" baseline="-24305" dirty="0">
                <a:latin typeface="Symbol"/>
                <a:cs typeface="Symbol"/>
              </a:rPr>
              <a:t></a:t>
            </a:r>
            <a:r>
              <a:rPr sz="1200" spc="-30" baseline="-24305" dirty="0">
                <a:latin typeface="Times New Roman"/>
                <a:cs typeface="Times New Roman"/>
              </a:rPr>
              <a:t>	</a:t>
            </a:r>
            <a:r>
              <a:rPr sz="1350" i="1" spc="-65" dirty="0">
                <a:latin typeface="Times New Roman"/>
                <a:cs typeface="Times New Roman"/>
              </a:rPr>
              <a:t>T</a:t>
            </a:r>
            <a:r>
              <a:rPr sz="1200" spc="-97" baseline="-24305" dirty="0">
                <a:latin typeface="Times New Roman"/>
                <a:cs typeface="Times New Roman"/>
              </a:rPr>
              <a:t>1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-235" dirty="0">
                <a:latin typeface="Times New Roman"/>
                <a:cs typeface="Times New Roman"/>
              </a:rPr>
              <a:t> </a:t>
            </a:r>
            <a:r>
              <a:rPr sz="1350" i="1" spc="-35" dirty="0">
                <a:latin typeface="Times New Roman"/>
                <a:cs typeface="Times New Roman"/>
              </a:rPr>
              <a:t>T</a:t>
            </a:r>
            <a:r>
              <a:rPr sz="1200" spc="-52" baseline="-24305" dirty="0">
                <a:latin typeface="Symbol"/>
                <a:cs typeface="Symbol"/>
              </a:rPr>
              <a:t></a:t>
            </a:r>
            <a:endParaRPr sz="1200" baseline="-24305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42036" y="4447539"/>
            <a:ext cx="4416425" cy="108966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88900" marR="81280" indent="158115" algn="just">
              <a:lnSpc>
                <a:spcPct val="120600"/>
              </a:lnSpc>
              <a:spcBef>
                <a:spcPts val="160"/>
              </a:spcBef>
            </a:pPr>
            <a:r>
              <a:rPr sz="1200" spc="-10" dirty="0">
                <a:latin typeface="Times New Roman"/>
                <a:cs typeface="Times New Roman"/>
              </a:rPr>
              <a:t>The variation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270" dirty="0">
                <a:latin typeface="Times New Roman"/>
                <a:cs typeface="Times New Roman"/>
              </a:rPr>
              <a:t>Q</a:t>
            </a:r>
            <a:r>
              <a:rPr sz="1800" spc="-405" baseline="16203" dirty="0">
                <a:latin typeface="MT Extra"/>
                <a:cs typeface="MT Extra"/>
              </a:rPr>
              <a:t></a:t>
            </a:r>
            <a:r>
              <a:rPr sz="1800" spc="-405" baseline="16203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insulation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b="1" i="1" spc="-15" baseline="-10416" dirty="0">
                <a:latin typeface="Times New Roman"/>
                <a:cs typeface="Times New Roman"/>
              </a:rPr>
              <a:t>2</a:t>
            </a:r>
            <a:r>
              <a:rPr sz="1200" b="1" i="1" spc="270" baseline="-10416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dirty="0">
                <a:latin typeface="Times New Roman"/>
                <a:cs typeface="Times New Roman"/>
              </a:rPr>
              <a:t>plotted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Fig.(3.21).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value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b="1" i="1" spc="-15" baseline="-10416" dirty="0">
                <a:latin typeface="Times New Roman"/>
                <a:cs typeface="Times New Roman"/>
              </a:rPr>
              <a:t>2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b="1" i="1" spc="-270" dirty="0">
                <a:latin typeface="Times New Roman"/>
                <a:cs typeface="Times New Roman"/>
              </a:rPr>
              <a:t>Q</a:t>
            </a:r>
            <a:r>
              <a:rPr sz="1800" spc="-405" baseline="16203" dirty="0">
                <a:latin typeface="MT Extra"/>
                <a:cs typeface="MT Extra"/>
              </a:rPr>
              <a:t></a:t>
            </a:r>
            <a:r>
              <a:rPr sz="1800" spc="-405" baseline="16203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reaches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maximum  </a:t>
            </a:r>
            <a:r>
              <a:rPr sz="1200" spc="-20" dirty="0">
                <a:latin typeface="Times New Roman"/>
                <a:cs typeface="Times New Roman"/>
              </a:rPr>
              <a:t>value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determined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15" dirty="0">
                <a:latin typeface="Times New Roman"/>
                <a:cs typeface="Times New Roman"/>
              </a:rPr>
              <a:t>requirement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b="1" i="1" spc="-190" dirty="0">
                <a:latin typeface="Times New Roman"/>
                <a:cs typeface="Times New Roman"/>
              </a:rPr>
              <a:t>dQ</a:t>
            </a:r>
            <a:r>
              <a:rPr sz="1800" spc="-284" baseline="16203" dirty="0">
                <a:latin typeface="MT Extra"/>
                <a:cs typeface="MT Extra"/>
              </a:rPr>
              <a:t></a:t>
            </a:r>
            <a:r>
              <a:rPr sz="1800" spc="-284" baseline="16203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/ </a:t>
            </a:r>
            <a:r>
              <a:rPr sz="1200" b="1" i="1" spc="-30" dirty="0">
                <a:latin typeface="Times New Roman"/>
                <a:cs typeface="Times New Roman"/>
              </a:rPr>
              <a:t>dr</a:t>
            </a:r>
            <a:r>
              <a:rPr sz="1050" spc="-44" baseline="-23809" dirty="0">
                <a:latin typeface="Times New Roman"/>
                <a:cs typeface="Times New Roman"/>
              </a:rPr>
              <a:t>2 </a:t>
            </a:r>
            <a:r>
              <a:rPr sz="1200" spc="-5" dirty="0">
                <a:latin typeface="Symbol"/>
                <a:cs typeface="Symbol"/>
              </a:rPr>
              <a:t></a:t>
            </a:r>
            <a:r>
              <a:rPr sz="1200" spc="-5" dirty="0">
                <a:latin typeface="Times New Roman"/>
                <a:cs typeface="Times New Roman"/>
              </a:rPr>
              <a:t> 0 (zero  </a:t>
            </a:r>
            <a:r>
              <a:rPr sz="1200" spc="-10" dirty="0">
                <a:latin typeface="Times New Roman"/>
                <a:cs typeface="Times New Roman"/>
              </a:rPr>
              <a:t>slope), where </a:t>
            </a:r>
            <a:r>
              <a:rPr sz="1200" spc="-15" dirty="0">
                <a:latin typeface="Times New Roman"/>
                <a:cs typeface="Times New Roman"/>
              </a:rPr>
              <a:t>performing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5" dirty="0">
                <a:latin typeface="Times New Roman"/>
                <a:cs typeface="Times New Roman"/>
              </a:rPr>
              <a:t>differentiation and </a:t>
            </a:r>
            <a:r>
              <a:rPr sz="1200" spc="-20" dirty="0">
                <a:latin typeface="Times New Roman"/>
                <a:cs typeface="Times New Roman"/>
              </a:rPr>
              <a:t>solving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b="1" i="1" spc="-15" baseline="-10416" dirty="0">
                <a:latin typeface="Times New Roman"/>
                <a:cs typeface="Times New Roman"/>
              </a:rPr>
              <a:t>2</a:t>
            </a:r>
            <a:endParaRPr sz="1200" baseline="-10416">
              <a:latin typeface="Times New Roman"/>
              <a:cs typeface="Times New Roman"/>
            </a:endParaRPr>
          </a:p>
          <a:p>
            <a:pPr marL="88900" algn="just">
              <a:lnSpc>
                <a:spcPts val="1370"/>
              </a:lnSpc>
            </a:pPr>
            <a:r>
              <a:rPr sz="1200" spc="-25" dirty="0">
                <a:latin typeface="Times New Roman"/>
                <a:cs typeface="Times New Roman"/>
              </a:rPr>
              <a:t>yields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critical </a:t>
            </a:r>
            <a:r>
              <a:rPr sz="1200" b="1" spc="-10" dirty="0">
                <a:latin typeface="Times New Roman"/>
                <a:cs typeface="Times New Roman"/>
              </a:rPr>
              <a:t>radius </a:t>
            </a:r>
            <a:r>
              <a:rPr sz="1200" b="1" spc="-5" dirty="0">
                <a:latin typeface="Times New Roman"/>
                <a:cs typeface="Times New Roman"/>
              </a:rPr>
              <a:t>of insulation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cylindrical </a:t>
            </a:r>
            <a:r>
              <a:rPr sz="1200" spc="-5" dirty="0">
                <a:latin typeface="Times New Roman"/>
                <a:cs typeface="Times New Roman"/>
              </a:rPr>
              <a:t>body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849627" y="5754246"/>
            <a:ext cx="113030" cy="234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50" i="1" spc="10" dirty="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02867" y="5620134"/>
            <a:ext cx="93345" cy="234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50" i="1" spc="5" dirty="0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57732" y="5735566"/>
            <a:ext cx="4914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latin typeface="Times New Roman"/>
                <a:cs typeface="Times New Roman"/>
              </a:rPr>
              <a:t>cr</a:t>
            </a:r>
            <a:r>
              <a:rPr sz="800" i="1" spc="-15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,</a:t>
            </a:r>
            <a:r>
              <a:rPr sz="800" spc="-130" dirty="0">
                <a:latin typeface="Times New Roman"/>
                <a:cs typeface="Times New Roman"/>
              </a:rPr>
              <a:t> </a:t>
            </a:r>
            <a:r>
              <a:rPr sz="800" i="1" spc="-5" dirty="0">
                <a:latin typeface="Times New Roman"/>
                <a:cs typeface="Times New Roman"/>
              </a:rPr>
              <a:t>cylinder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81860" y="5620134"/>
            <a:ext cx="1555750" cy="234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792480" algn="l"/>
              </a:tabLst>
            </a:pPr>
            <a:r>
              <a:rPr sz="1350" spc="35" dirty="0">
                <a:latin typeface="Times New Roman"/>
                <a:cs typeface="Times New Roman"/>
              </a:rPr>
              <a:t>(</a:t>
            </a:r>
            <a:r>
              <a:rPr sz="1350" i="1" spc="35" dirty="0">
                <a:latin typeface="Times New Roman"/>
                <a:cs typeface="Times New Roman"/>
              </a:rPr>
              <a:t>m</a:t>
            </a:r>
            <a:r>
              <a:rPr sz="1350" spc="35" dirty="0">
                <a:latin typeface="Times New Roman"/>
                <a:cs typeface="Times New Roman"/>
              </a:rPr>
              <a:t>)	</a:t>
            </a:r>
            <a:r>
              <a:rPr sz="1350" spc="25" dirty="0">
                <a:latin typeface="MT Extra"/>
                <a:cs typeface="MT Extra"/>
              </a:rPr>
              <a:t></a:t>
            </a:r>
            <a:r>
              <a:rPr sz="1350" spc="25" dirty="0">
                <a:latin typeface="Times New Roman"/>
                <a:cs typeface="Times New Roman"/>
              </a:rPr>
              <a:t>(3.21.</a:t>
            </a:r>
            <a:r>
              <a:rPr sz="1350" i="1" spc="25" dirty="0">
                <a:latin typeface="Times New Roman"/>
                <a:cs typeface="Times New Roman"/>
              </a:rPr>
              <a:t>a</a:t>
            </a:r>
            <a:r>
              <a:rPr sz="1350" spc="2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668779" y="5510407"/>
            <a:ext cx="309245" cy="234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2025" spc="15" baseline="-34979" dirty="0">
                <a:latin typeface="Symbol"/>
                <a:cs typeface="Symbol"/>
              </a:rPr>
              <a:t></a:t>
            </a:r>
            <a:r>
              <a:rPr sz="2025" spc="104" baseline="-34979" dirty="0">
                <a:latin typeface="Times New Roman"/>
                <a:cs typeface="Times New Roman"/>
              </a:rPr>
              <a:t> </a:t>
            </a:r>
            <a:r>
              <a:rPr sz="1350" i="1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8236" y="5953252"/>
            <a:ext cx="425704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discussions </a:t>
            </a:r>
            <a:r>
              <a:rPr sz="1200" spc="-10" dirty="0">
                <a:latin typeface="Times New Roman"/>
                <a:cs typeface="Times New Roman"/>
              </a:rPr>
              <a:t>above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repeated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sphere, where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critical radius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insulation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spherical </a:t>
            </a:r>
            <a:r>
              <a:rPr sz="1200" spc="-20" dirty="0">
                <a:latin typeface="Times New Roman"/>
                <a:cs typeface="Times New Roman"/>
              </a:rPr>
              <a:t>shell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35" dirty="0">
                <a:latin typeface="Times New Roman"/>
                <a:cs typeface="Times New Roman"/>
              </a:rPr>
              <a:t>is;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831339" y="6555870"/>
            <a:ext cx="113030" cy="234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50" i="1" spc="10" dirty="0"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02867" y="6421758"/>
            <a:ext cx="93345" cy="234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50" i="1" spc="5" dirty="0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57732" y="6537190"/>
            <a:ext cx="4330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latin typeface="Times New Roman"/>
                <a:cs typeface="Times New Roman"/>
              </a:rPr>
              <a:t>cr</a:t>
            </a:r>
            <a:r>
              <a:rPr sz="800" i="1" spc="-15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,</a:t>
            </a:r>
            <a:r>
              <a:rPr sz="800" spc="-125" dirty="0">
                <a:latin typeface="Times New Roman"/>
                <a:cs typeface="Times New Roman"/>
              </a:rPr>
              <a:t> </a:t>
            </a:r>
            <a:r>
              <a:rPr sz="800" i="1" dirty="0">
                <a:latin typeface="Times New Roman"/>
                <a:cs typeface="Times New Roman"/>
              </a:rPr>
              <a:t>sphere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209292" y="6421758"/>
            <a:ext cx="1543685" cy="234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792480" algn="l"/>
              </a:tabLst>
            </a:pPr>
            <a:r>
              <a:rPr sz="1350" spc="30" dirty="0">
                <a:latin typeface="Times New Roman"/>
                <a:cs typeface="Times New Roman"/>
              </a:rPr>
              <a:t>(</a:t>
            </a:r>
            <a:r>
              <a:rPr sz="1350" i="1" spc="30" dirty="0">
                <a:latin typeface="Times New Roman"/>
                <a:cs typeface="Times New Roman"/>
              </a:rPr>
              <a:t>m</a:t>
            </a:r>
            <a:r>
              <a:rPr sz="1350" spc="30" dirty="0">
                <a:latin typeface="Times New Roman"/>
                <a:cs typeface="Times New Roman"/>
              </a:rPr>
              <a:t>)	</a:t>
            </a:r>
            <a:r>
              <a:rPr sz="1350" spc="15" dirty="0">
                <a:latin typeface="MT Extra"/>
                <a:cs typeface="MT Extra"/>
              </a:rPr>
              <a:t></a:t>
            </a:r>
            <a:r>
              <a:rPr sz="1350" spc="15" dirty="0">
                <a:latin typeface="Times New Roman"/>
                <a:cs typeface="Times New Roman"/>
              </a:rPr>
              <a:t>(3.21.</a:t>
            </a:r>
            <a:r>
              <a:rPr sz="1350" i="1" spc="15" dirty="0">
                <a:latin typeface="Times New Roman"/>
                <a:cs typeface="Times New Roman"/>
              </a:rPr>
              <a:t>b</a:t>
            </a:r>
            <a:r>
              <a:rPr sz="1350" spc="1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604772" y="6312030"/>
            <a:ext cx="400685" cy="234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2025" spc="15" baseline="-34979" dirty="0">
                <a:latin typeface="Symbol"/>
                <a:cs typeface="Symbol"/>
              </a:rPr>
              <a:t></a:t>
            </a:r>
            <a:r>
              <a:rPr sz="2025" spc="104" baseline="-34979" dirty="0">
                <a:latin typeface="Times New Roman"/>
                <a:cs typeface="Times New Roman"/>
              </a:rPr>
              <a:t> </a:t>
            </a:r>
            <a:r>
              <a:rPr sz="1350" u="sng" spc="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</a:t>
            </a:r>
            <a:r>
              <a:rPr sz="1350" i="1" u="sng" spc="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18236" y="6754876"/>
            <a:ext cx="4262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As </a:t>
            </a:r>
            <a:r>
              <a:rPr sz="1200" spc="-25" dirty="0">
                <a:latin typeface="Times New Roman"/>
                <a:cs typeface="Times New Roman"/>
              </a:rPr>
              <a:t>it is </a:t>
            </a:r>
            <a:r>
              <a:rPr sz="1200" spc="-15" dirty="0">
                <a:latin typeface="Times New Roman"/>
                <a:cs typeface="Times New Roman"/>
              </a:rPr>
              <a:t>clear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10" dirty="0">
                <a:latin typeface="Times New Roman"/>
                <a:cs typeface="Times New Roman"/>
              </a:rPr>
              <a:t>equations above,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critical radius</a:t>
            </a:r>
            <a:r>
              <a:rPr sz="1200" spc="2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18236" y="6928611"/>
            <a:ext cx="42564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insulation </a:t>
            </a:r>
            <a:r>
              <a:rPr sz="1200" spc="-10" dirty="0">
                <a:latin typeface="Times New Roman"/>
                <a:cs typeface="Times New Roman"/>
              </a:rPr>
              <a:t>depends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insulation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92836" y="7105395"/>
            <a:ext cx="4290060" cy="1083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405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external convection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i="1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38100" marR="30480">
              <a:lnSpc>
                <a:spcPct val="95800"/>
              </a:lnSpc>
              <a:spcBef>
                <a:spcPts val="2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from the </a:t>
            </a:r>
            <a:r>
              <a:rPr sz="1200" spc="-10" dirty="0">
                <a:latin typeface="Times New Roman"/>
                <a:cs typeface="Times New Roman"/>
              </a:rPr>
              <a:t>cylinder increases </a:t>
            </a:r>
            <a:r>
              <a:rPr sz="1200" spc="5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the  addition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insulation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b="1" i="1" spc="-15" baseline="-10416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&lt;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b="1" i="1" spc="-15" baseline="-10416" dirty="0">
                <a:latin typeface="Times New Roman"/>
                <a:cs typeface="Times New Roman"/>
              </a:rPr>
              <a:t>cr</a:t>
            </a:r>
            <a:r>
              <a:rPr sz="1200" spc="-1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reaches its maximum </a:t>
            </a:r>
            <a:r>
              <a:rPr sz="1200" spc="-5" dirty="0">
                <a:latin typeface="Times New Roman"/>
                <a:cs typeface="Times New Roman"/>
              </a:rPr>
              <a:t>value  when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b="1" i="1" spc="-15" baseline="-10416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= r</a:t>
            </a:r>
            <a:r>
              <a:rPr sz="1200" b="1" i="1" spc="-7" baseline="-10416" dirty="0">
                <a:latin typeface="Times New Roman"/>
                <a:cs typeface="Times New Roman"/>
              </a:rPr>
              <a:t>cr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after </a:t>
            </a:r>
            <a:r>
              <a:rPr sz="1200" spc="-5" dirty="0">
                <a:latin typeface="Times New Roman"/>
                <a:cs typeface="Times New Roman"/>
              </a:rPr>
              <a:t>that starts to decrease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b="1" i="1" spc="-15" baseline="-10416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&gt; r</a:t>
            </a:r>
            <a:r>
              <a:rPr sz="1200" b="1" i="1" spc="-7" baseline="-10416" dirty="0">
                <a:latin typeface="Times New Roman"/>
                <a:cs typeface="Times New Roman"/>
              </a:rPr>
              <a:t>cr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Thus, insulating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pipe </a:t>
            </a:r>
            <a:r>
              <a:rPr sz="1200" spc="-15" dirty="0">
                <a:latin typeface="Times New Roman"/>
                <a:cs typeface="Times New Roman"/>
              </a:rPr>
              <a:t>may </a:t>
            </a:r>
            <a:r>
              <a:rPr sz="1200" dirty="0">
                <a:latin typeface="Times New Roman"/>
                <a:cs typeface="Times New Roman"/>
              </a:rPr>
              <a:t>actually </a:t>
            </a:r>
            <a:r>
              <a:rPr sz="1200" spc="-5" dirty="0">
                <a:latin typeface="Times New Roman"/>
                <a:cs typeface="Times New Roman"/>
              </a:rPr>
              <a:t>increase 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transfer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pipe  </a:t>
            </a:r>
            <a:r>
              <a:rPr sz="1200" spc="-5" dirty="0">
                <a:latin typeface="Times New Roman"/>
                <a:cs typeface="Times New Roman"/>
              </a:rPr>
              <a:t>instead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decreasing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when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b="1" i="1" spc="-15" baseline="-10416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&lt;</a:t>
            </a:r>
            <a:r>
              <a:rPr sz="1200" b="1" i="1" spc="-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cr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867655" y="1951735"/>
            <a:ext cx="2048255" cy="1609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4918964" y="3667252"/>
            <a:ext cx="1932939" cy="62103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indent="2540" algn="ctr">
              <a:lnSpc>
                <a:spcPct val="96700"/>
              </a:lnSpc>
              <a:spcBef>
                <a:spcPts val="145"/>
              </a:spcBef>
            </a:pPr>
            <a:r>
              <a:rPr sz="1000" b="1" i="1" dirty="0">
                <a:latin typeface="Times New Roman"/>
                <a:cs typeface="Times New Roman"/>
              </a:rPr>
              <a:t>Fig.(3.20) An </a:t>
            </a:r>
            <a:r>
              <a:rPr sz="1000" b="1" i="1" spc="-5" dirty="0">
                <a:latin typeface="Times New Roman"/>
                <a:cs typeface="Times New Roman"/>
              </a:rPr>
              <a:t>insulated cylindrical  </a:t>
            </a:r>
            <a:r>
              <a:rPr sz="1000" b="1" i="1" dirty="0">
                <a:latin typeface="Times New Roman"/>
                <a:cs typeface="Times New Roman"/>
              </a:rPr>
              <a:t>pipe exposed </a:t>
            </a:r>
            <a:r>
              <a:rPr sz="1000" b="1" i="1" spc="-10" dirty="0">
                <a:latin typeface="Times New Roman"/>
                <a:cs typeface="Times New Roman"/>
              </a:rPr>
              <a:t>to </a:t>
            </a:r>
            <a:r>
              <a:rPr sz="1000" b="1" i="1" dirty="0">
                <a:latin typeface="Times New Roman"/>
                <a:cs typeface="Times New Roman"/>
              </a:rPr>
              <a:t>convection from </a:t>
            </a:r>
            <a:r>
              <a:rPr sz="1000" b="1" i="1" spc="-10" dirty="0">
                <a:latin typeface="Times New Roman"/>
                <a:cs typeface="Times New Roman"/>
              </a:rPr>
              <a:t>the  </a:t>
            </a:r>
            <a:r>
              <a:rPr sz="1000" b="1" i="1" dirty="0">
                <a:latin typeface="Times New Roman"/>
                <a:cs typeface="Times New Roman"/>
              </a:rPr>
              <a:t>outer </a:t>
            </a:r>
            <a:r>
              <a:rPr sz="1000" b="1" i="1" spc="-5" dirty="0">
                <a:latin typeface="Times New Roman"/>
                <a:cs typeface="Times New Roman"/>
              </a:rPr>
              <a:t>surface </a:t>
            </a:r>
            <a:r>
              <a:rPr sz="1000" b="1" i="1" dirty="0">
                <a:latin typeface="Times New Roman"/>
                <a:cs typeface="Times New Roman"/>
              </a:rPr>
              <a:t>and the </a:t>
            </a:r>
            <a:r>
              <a:rPr sz="1000" b="1" i="1" spc="-5" dirty="0">
                <a:latin typeface="Times New Roman"/>
                <a:cs typeface="Times New Roman"/>
              </a:rPr>
              <a:t>thermal  resistance network associated with</a:t>
            </a:r>
            <a:r>
              <a:rPr sz="1000" b="1" i="1" spc="1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it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895088" y="4493767"/>
            <a:ext cx="1996439" cy="2343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5003291" y="6867652"/>
            <a:ext cx="1884680" cy="47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7465" marR="30480" indent="3810" algn="ctr">
              <a:lnSpc>
                <a:spcPct val="97000"/>
              </a:lnSpc>
              <a:spcBef>
                <a:spcPts val="140"/>
              </a:spcBef>
            </a:pPr>
            <a:r>
              <a:rPr sz="1000" b="1" i="1" dirty="0">
                <a:latin typeface="Times New Roman"/>
                <a:cs typeface="Times New Roman"/>
              </a:rPr>
              <a:t>Fig.(3.21) The </a:t>
            </a:r>
            <a:r>
              <a:rPr sz="1000" b="1" i="1" spc="-5" dirty="0">
                <a:latin typeface="Times New Roman"/>
                <a:cs typeface="Times New Roman"/>
              </a:rPr>
              <a:t>variation </a:t>
            </a:r>
            <a:r>
              <a:rPr sz="1000" b="1" i="1" spc="-10" dirty="0">
                <a:latin typeface="Times New Roman"/>
                <a:cs typeface="Times New Roman"/>
              </a:rPr>
              <a:t>of </a:t>
            </a:r>
            <a:r>
              <a:rPr sz="1000" b="1" i="1" spc="-5" dirty="0">
                <a:latin typeface="Times New Roman"/>
                <a:cs typeface="Times New Roman"/>
              </a:rPr>
              <a:t>heat  </a:t>
            </a:r>
            <a:r>
              <a:rPr sz="1000" b="1" i="1" dirty="0">
                <a:latin typeface="Times New Roman"/>
                <a:cs typeface="Times New Roman"/>
              </a:rPr>
              <a:t>transfer </a:t>
            </a:r>
            <a:r>
              <a:rPr sz="1000" b="1" i="1" spc="-5" dirty="0">
                <a:latin typeface="Times New Roman"/>
                <a:cs typeface="Times New Roman"/>
              </a:rPr>
              <a:t>rate with </a:t>
            </a:r>
            <a:r>
              <a:rPr sz="1000" b="1" i="1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outer</a:t>
            </a:r>
            <a:r>
              <a:rPr sz="1000" b="1" i="1" spc="-3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radius  </a:t>
            </a:r>
            <a:r>
              <a:rPr sz="1000" b="1" i="1" dirty="0">
                <a:latin typeface="Times New Roman"/>
                <a:cs typeface="Times New Roman"/>
              </a:rPr>
              <a:t>of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insulation</a:t>
            </a:r>
            <a:r>
              <a:rPr sz="1000" b="1" i="1" spc="1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r</a:t>
            </a:r>
            <a:r>
              <a:rPr sz="975" b="1" i="1" spc="-7" baseline="-12820" dirty="0">
                <a:latin typeface="Times New Roman"/>
                <a:cs typeface="Times New Roman"/>
              </a:rPr>
              <a:t>2</a:t>
            </a:r>
            <a:endParaRPr sz="975" baseline="-1282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178552" y="7602728"/>
            <a:ext cx="1703831" cy="19202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55319" y="8337295"/>
            <a:ext cx="4459224" cy="15819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09600" y="9956800"/>
            <a:ext cx="4551045" cy="0"/>
          </a:xfrm>
          <a:custGeom>
            <a:avLst/>
            <a:gdLst/>
            <a:ahLst/>
            <a:cxnLst/>
            <a:rect l="l" t="t" r="r" b="b"/>
            <a:pathLst>
              <a:path w="4551045">
                <a:moveTo>
                  <a:pt x="0" y="0"/>
                </a:moveTo>
                <a:lnTo>
                  <a:pt x="4550664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17219" y="8307069"/>
            <a:ext cx="0" cy="1642110"/>
          </a:xfrm>
          <a:custGeom>
            <a:avLst/>
            <a:gdLst/>
            <a:ahLst/>
            <a:cxnLst/>
            <a:rect l="l" t="t" r="r" b="b"/>
            <a:pathLst>
              <a:path h="1642109">
                <a:moveTo>
                  <a:pt x="0" y="0"/>
                </a:moveTo>
                <a:lnTo>
                  <a:pt x="0" y="1642109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09600" y="8299450"/>
            <a:ext cx="4551045" cy="0"/>
          </a:xfrm>
          <a:custGeom>
            <a:avLst/>
            <a:gdLst/>
            <a:ahLst/>
            <a:cxnLst/>
            <a:rect l="l" t="t" r="r" b="b"/>
            <a:pathLst>
              <a:path w="4551045">
                <a:moveTo>
                  <a:pt x="0" y="0"/>
                </a:moveTo>
                <a:lnTo>
                  <a:pt x="4550664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152644" y="8306816"/>
            <a:ext cx="0" cy="1643380"/>
          </a:xfrm>
          <a:custGeom>
            <a:avLst/>
            <a:gdLst/>
            <a:ahLst/>
            <a:cxnLst/>
            <a:rect l="l" t="t" r="r" b="b"/>
            <a:pathLst>
              <a:path h="1643379">
                <a:moveTo>
                  <a:pt x="0" y="0"/>
                </a:moveTo>
                <a:lnTo>
                  <a:pt x="0" y="1642871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40080" y="9926319"/>
            <a:ext cx="4490085" cy="0"/>
          </a:xfrm>
          <a:custGeom>
            <a:avLst/>
            <a:gdLst/>
            <a:ahLst/>
            <a:cxnLst/>
            <a:rect l="l" t="t" r="r" b="b"/>
            <a:pathLst>
              <a:path w="4490085">
                <a:moveTo>
                  <a:pt x="0" y="0"/>
                </a:moveTo>
                <a:lnTo>
                  <a:pt x="4489704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47700" y="8337550"/>
            <a:ext cx="0" cy="1581150"/>
          </a:xfrm>
          <a:custGeom>
            <a:avLst/>
            <a:gdLst/>
            <a:ahLst/>
            <a:cxnLst/>
            <a:rect l="l" t="t" r="r" b="b"/>
            <a:pathLst>
              <a:path h="1581150">
                <a:moveTo>
                  <a:pt x="0" y="0"/>
                </a:moveTo>
                <a:lnTo>
                  <a:pt x="0" y="158115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40080" y="8329930"/>
            <a:ext cx="4490085" cy="0"/>
          </a:xfrm>
          <a:custGeom>
            <a:avLst/>
            <a:gdLst/>
            <a:ahLst/>
            <a:cxnLst/>
            <a:rect l="l" t="t" r="r" b="b"/>
            <a:pathLst>
              <a:path w="4490085">
                <a:moveTo>
                  <a:pt x="0" y="0"/>
                </a:moveTo>
                <a:lnTo>
                  <a:pt x="4489704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122164" y="8337295"/>
            <a:ext cx="0" cy="1582420"/>
          </a:xfrm>
          <a:custGeom>
            <a:avLst/>
            <a:gdLst/>
            <a:ahLst/>
            <a:cxnLst/>
            <a:rect l="l" t="t" r="r" b="b"/>
            <a:pathLst>
              <a:path h="1582420">
                <a:moveTo>
                  <a:pt x="0" y="0"/>
                </a:moveTo>
                <a:lnTo>
                  <a:pt x="0" y="1581911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1289303" y="8422640"/>
            <a:ext cx="363220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42545">
              <a:lnSpc>
                <a:spcPts val="1215"/>
              </a:lnSpc>
            </a:pPr>
            <a:r>
              <a:rPr sz="1100" b="1" i="1" spc="-10" dirty="0">
                <a:solidFill>
                  <a:srgbClr val="F85487"/>
                </a:solidFill>
                <a:latin typeface="Arial"/>
                <a:cs typeface="Arial"/>
              </a:rPr>
              <a:t>3.</a:t>
            </a:r>
            <a:r>
              <a:rPr sz="1150" b="1" i="1" spc="-10" dirty="0">
                <a:solidFill>
                  <a:srgbClr val="F85487"/>
                </a:solidFill>
                <a:latin typeface="Arial"/>
                <a:cs typeface="Arial"/>
              </a:rPr>
              <a:t>7</a:t>
            </a:r>
            <a:r>
              <a:rPr sz="1100" b="1" i="1" spc="-10" dirty="0">
                <a:solidFill>
                  <a:srgbClr val="F85487"/>
                </a:solidFill>
                <a:latin typeface="Arial"/>
                <a:cs typeface="Arial"/>
              </a:rPr>
              <a:t>-</a:t>
            </a:r>
            <a:endParaRPr sz="11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473700" y="9633767"/>
            <a:ext cx="1312545" cy="33337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04800" marR="5080" indent="-292735">
              <a:lnSpc>
                <a:spcPts val="1180"/>
              </a:lnSpc>
              <a:spcBef>
                <a:spcPts val="200"/>
              </a:spcBef>
            </a:pPr>
            <a:r>
              <a:rPr sz="1000" b="1" i="1" spc="-10" dirty="0">
                <a:latin typeface="Times New Roman"/>
                <a:cs typeface="Times New Roman"/>
              </a:rPr>
              <a:t>Fig.(3.</a:t>
            </a:r>
            <a:r>
              <a:rPr sz="1050" b="1" i="1" spc="-10" dirty="0">
                <a:latin typeface="Times New Roman"/>
                <a:cs typeface="Times New Roman"/>
              </a:rPr>
              <a:t>22</a:t>
            </a:r>
            <a:r>
              <a:rPr sz="1000" b="1" i="1" spc="-10" dirty="0">
                <a:latin typeface="Times New Roman"/>
                <a:cs typeface="Times New Roman"/>
              </a:rPr>
              <a:t>) </a:t>
            </a:r>
            <a:r>
              <a:rPr sz="1000" b="1" i="1" spc="-5" dirty="0">
                <a:latin typeface="Times New Roman"/>
                <a:cs typeface="Times New Roman"/>
              </a:rPr>
              <a:t>Schematic </a:t>
            </a:r>
            <a:r>
              <a:rPr sz="1000" b="1" i="1" dirty="0">
                <a:latin typeface="Times New Roman"/>
                <a:cs typeface="Times New Roman"/>
              </a:rPr>
              <a:t>for  Example-</a:t>
            </a:r>
            <a:r>
              <a:rPr sz="1000" b="1" i="1" spc="-2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3.7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54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5695" y="759459"/>
            <a:ext cx="4837176" cy="92417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877567" y="3893311"/>
            <a:ext cx="658495" cy="16510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b="1" spc="-5" dirty="0">
                <a:latin typeface="Arial Narrow"/>
                <a:cs typeface="Arial Narrow"/>
              </a:rPr>
              <a:t>Fig.(3.22).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55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628015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4486275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20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	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30936" y="750823"/>
            <a:ext cx="6310630" cy="2261870"/>
          </a:xfrm>
          <a:prstGeom prst="rect">
            <a:avLst/>
          </a:prstGeom>
          <a:solidFill>
            <a:srgbClr val="FCFAFF"/>
          </a:solidFill>
        </p:spPr>
        <p:txBody>
          <a:bodyPr vert="horz" wrap="square" lIns="0" tIns="8255" rIns="0" bIns="0" rtlCol="0">
            <a:spAutoFit/>
          </a:bodyPr>
          <a:lstStyle/>
          <a:p>
            <a:pPr marR="12065" algn="just">
              <a:lnSpc>
                <a:spcPts val="1525"/>
              </a:lnSpc>
              <a:spcBef>
                <a:spcPts val="65"/>
              </a:spcBef>
            </a:pPr>
            <a:r>
              <a:rPr sz="1300" b="1" i="1" dirty="0">
                <a:latin typeface="Times New Roman"/>
                <a:cs typeface="Times New Roman"/>
              </a:rPr>
              <a:t>3.3- </a:t>
            </a:r>
            <a:r>
              <a:rPr sz="1300" b="1" i="1" spc="-5" dirty="0">
                <a:latin typeface="Times New Roman"/>
                <a:cs typeface="Times New Roman"/>
              </a:rPr>
              <a:t>Heat Transfer from Finned</a:t>
            </a:r>
            <a:r>
              <a:rPr sz="1300" b="1" i="1" spc="55" dirty="0">
                <a:latin typeface="Times New Roman"/>
                <a:cs typeface="Times New Roman"/>
              </a:rPr>
              <a:t> </a:t>
            </a:r>
            <a:r>
              <a:rPr sz="1300" b="1" i="1" spc="-10" dirty="0">
                <a:latin typeface="Times New Roman"/>
                <a:cs typeface="Times New Roman"/>
              </a:rPr>
              <a:t>Surfaces</a:t>
            </a:r>
            <a:endParaRPr sz="1300">
              <a:latin typeface="Times New Roman"/>
              <a:cs typeface="Times New Roman"/>
            </a:endParaRPr>
          </a:p>
          <a:p>
            <a:pPr marL="198120" marR="2540">
              <a:lnSpc>
                <a:spcPts val="1405"/>
              </a:lnSpc>
            </a:pP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rate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transfer</a:t>
            </a:r>
            <a:r>
              <a:rPr sz="1200" spc="1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surface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temperature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 </a:t>
            </a:r>
            <a:r>
              <a:rPr sz="1200" b="1" i="1" spc="97" baseline="-10416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surrounding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medium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200" b="1" i="1" spc="104" baseline="-10416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  <a:p>
            <a:pPr marR="2540" algn="just">
              <a:lnSpc>
                <a:spcPct val="112999"/>
              </a:lnSpc>
              <a:spcBef>
                <a:spcPts val="75"/>
              </a:spcBef>
            </a:pPr>
            <a:r>
              <a:rPr sz="1200" spc="-20" dirty="0">
                <a:latin typeface="Times New Roman"/>
                <a:cs typeface="Times New Roman"/>
              </a:rPr>
              <a:t>given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i="1" spc="-10" dirty="0">
                <a:latin typeface="Times New Roman"/>
                <a:cs typeface="Times New Roman"/>
              </a:rPr>
              <a:t>Newton’s </a:t>
            </a:r>
            <a:r>
              <a:rPr sz="1200" i="1" spc="-5" dirty="0">
                <a:latin typeface="Times New Roman"/>
                <a:cs typeface="Times New Roman"/>
              </a:rPr>
              <a:t>law of cooling </a:t>
            </a:r>
            <a:r>
              <a:rPr sz="1200" spc="-10" dirty="0">
                <a:latin typeface="Times New Roman"/>
                <a:cs typeface="Times New Roman"/>
              </a:rPr>
              <a:t>as; </a:t>
            </a:r>
            <a:r>
              <a:rPr sz="2025" i="1" spc="-150" baseline="4115" dirty="0">
                <a:latin typeface="Times New Roman"/>
                <a:cs typeface="Times New Roman"/>
              </a:rPr>
              <a:t>Q</a:t>
            </a:r>
            <a:r>
              <a:rPr sz="2025" spc="-150" baseline="20576" dirty="0">
                <a:latin typeface="MT Extra"/>
                <a:cs typeface="MT Extra"/>
              </a:rPr>
              <a:t></a:t>
            </a:r>
            <a:r>
              <a:rPr sz="1200" i="1" spc="-150" baseline="-17361" dirty="0">
                <a:latin typeface="Times New Roman"/>
                <a:cs typeface="Times New Roman"/>
              </a:rPr>
              <a:t>conv </a:t>
            </a:r>
            <a:r>
              <a:rPr sz="2025" spc="22" baseline="4115" dirty="0">
                <a:latin typeface="Symbol"/>
                <a:cs typeface="Symbol"/>
              </a:rPr>
              <a:t></a:t>
            </a:r>
            <a:r>
              <a:rPr sz="2025" spc="22" baseline="4115" dirty="0">
                <a:latin typeface="Times New Roman"/>
                <a:cs typeface="Times New Roman"/>
              </a:rPr>
              <a:t> </a:t>
            </a:r>
            <a:r>
              <a:rPr sz="2025" i="1" spc="-22" baseline="4115" dirty="0">
                <a:latin typeface="Times New Roman"/>
                <a:cs typeface="Times New Roman"/>
              </a:rPr>
              <a:t>hA</a:t>
            </a:r>
            <a:r>
              <a:rPr sz="1200" i="1" spc="-22" baseline="-17361" dirty="0">
                <a:latin typeface="Times New Roman"/>
                <a:cs typeface="Times New Roman"/>
              </a:rPr>
              <a:t>s </a:t>
            </a:r>
            <a:r>
              <a:rPr sz="2025" spc="-112" baseline="4115" dirty="0">
                <a:latin typeface="Times New Roman"/>
                <a:cs typeface="Times New Roman"/>
              </a:rPr>
              <a:t>(</a:t>
            </a:r>
            <a:r>
              <a:rPr sz="2025" i="1" spc="-112" baseline="4115" dirty="0">
                <a:latin typeface="Times New Roman"/>
                <a:cs typeface="Times New Roman"/>
              </a:rPr>
              <a:t>T</a:t>
            </a:r>
            <a:r>
              <a:rPr sz="1200" i="1" spc="-112" baseline="-17361" dirty="0">
                <a:latin typeface="Times New Roman"/>
                <a:cs typeface="Times New Roman"/>
              </a:rPr>
              <a:t>s </a:t>
            </a:r>
            <a:r>
              <a:rPr sz="2025" spc="-67" baseline="4115" dirty="0">
                <a:latin typeface="Symbol"/>
                <a:cs typeface="Symbol"/>
              </a:rPr>
              <a:t></a:t>
            </a:r>
            <a:r>
              <a:rPr sz="2025" i="1" spc="-67" baseline="4115" dirty="0">
                <a:latin typeface="Times New Roman"/>
                <a:cs typeface="Times New Roman"/>
              </a:rPr>
              <a:t>T</a:t>
            </a:r>
            <a:r>
              <a:rPr sz="1200" spc="-67" baseline="-17361" dirty="0">
                <a:latin typeface="Symbol"/>
                <a:cs typeface="Symbol"/>
              </a:rPr>
              <a:t></a:t>
            </a:r>
            <a:r>
              <a:rPr sz="1200" spc="-67" baseline="-17361" dirty="0">
                <a:latin typeface="Times New Roman"/>
                <a:cs typeface="Times New Roman"/>
              </a:rPr>
              <a:t> </a:t>
            </a:r>
            <a:r>
              <a:rPr sz="2025" spc="7" baseline="4115" dirty="0">
                <a:latin typeface="Times New Roman"/>
                <a:cs typeface="Times New Roman"/>
              </a:rPr>
              <a:t>) 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transfer surface </a:t>
            </a:r>
            <a:r>
              <a:rPr sz="1200" spc="-5" dirty="0">
                <a:latin typeface="Times New Roman"/>
                <a:cs typeface="Times New Roman"/>
              </a:rPr>
              <a:t>area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h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the convection </a:t>
            </a:r>
            <a:r>
              <a:rPr sz="1200" spc="-10" dirty="0">
                <a:latin typeface="Times New Roman"/>
                <a:cs typeface="Times New Roman"/>
              </a:rPr>
              <a:t>heat  transfer </a:t>
            </a:r>
            <a:r>
              <a:rPr sz="1200" spc="-15" dirty="0">
                <a:latin typeface="Times New Roman"/>
                <a:cs typeface="Times New Roman"/>
              </a:rPr>
              <a:t>coefficient.  </a:t>
            </a:r>
            <a:r>
              <a:rPr sz="1200" spc="-2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 temperatures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</a:t>
            </a:r>
            <a:r>
              <a:rPr sz="1200" b="1" i="1" spc="300" baseline="-10416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</a:t>
            </a:r>
            <a:r>
              <a:rPr sz="1200" b="1" i="1" spc="300" baseline="-10416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5" dirty="0">
                <a:latin typeface="Times New Roman"/>
                <a:cs typeface="Times New Roman"/>
              </a:rPr>
              <a:t>fixed 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by design</a:t>
            </a:r>
            <a:endParaRPr sz="1200">
              <a:latin typeface="Times New Roman"/>
              <a:cs typeface="Times New Roman"/>
            </a:endParaRPr>
          </a:p>
          <a:p>
            <a:pPr marR="12065" algn="just">
              <a:lnSpc>
                <a:spcPts val="1345"/>
              </a:lnSpc>
            </a:pPr>
            <a:r>
              <a:rPr sz="1200" spc="-10" dirty="0">
                <a:latin typeface="Times New Roman"/>
                <a:cs typeface="Times New Roman"/>
              </a:rPr>
              <a:t>considerations.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So,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there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i="1" spc="-25" dirty="0">
                <a:latin typeface="Times New Roman"/>
                <a:cs typeface="Times New Roman"/>
              </a:rPr>
              <a:t>two</a:t>
            </a:r>
            <a:r>
              <a:rPr sz="1200" i="1" spc="120" dirty="0">
                <a:latin typeface="Times New Roman"/>
                <a:cs typeface="Times New Roman"/>
              </a:rPr>
              <a:t> </a:t>
            </a:r>
            <a:r>
              <a:rPr sz="1200" i="1" spc="-20" dirty="0">
                <a:latin typeface="Times New Roman"/>
                <a:cs typeface="Times New Roman"/>
              </a:rPr>
              <a:t>ways</a:t>
            </a:r>
            <a:r>
              <a:rPr sz="1200" i="1" spc="10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increase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rate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transfer;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increase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convection</a:t>
            </a:r>
            <a:endParaRPr sz="1200">
              <a:latin typeface="Times New Roman"/>
              <a:cs typeface="Times New Roman"/>
            </a:endParaRPr>
          </a:p>
          <a:p>
            <a:pPr algn="just">
              <a:lnSpc>
                <a:spcPct val="95800"/>
              </a:lnSpc>
              <a:spcBef>
                <a:spcPts val="35"/>
              </a:spcBef>
            </a:pPr>
            <a:r>
              <a:rPr sz="1200" i="1" spc="-5" dirty="0">
                <a:latin typeface="Times New Roman"/>
                <a:cs typeface="Times New Roman"/>
              </a:rPr>
              <a:t>heat transfer </a:t>
            </a:r>
            <a:r>
              <a:rPr sz="1200" i="1" dirty="0">
                <a:latin typeface="Times New Roman"/>
                <a:cs typeface="Times New Roman"/>
              </a:rPr>
              <a:t>coefficient </a:t>
            </a:r>
            <a:r>
              <a:rPr sz="1200" b="1" i="1" spc="-5" dirty="0">
                <a:latin typeface="Times New Roman"/>
                <a:cs typeface="Times New Roman"/>
              </a:rPr>
              <a:t>h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increase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surface area </a:t>
            </a:r>
            <a:r>
              <a:rPr sz="1200" b="1" i="1" spc="-5" dirty="0">
                <a:latin typeface="Times New Roman"/>
                <a:cs typeface="Times New Roman"/>
              </a:rPr>
              <a:t>A</a:t>
            </a:r>
            <a:r>
              <a:rPr sz="1200" b="1" i="1" spc="-7" baseline="-10416" dirty="0">
                <a:latin typeface="Times New Roman"/>
                <a:cs typeface="Times New Roman"/>
              </a:rPr>
              <a:t>s</a:t>
            </a:r>
            <a:r>
              <a:rPr sz="1200" i="1" spc="-5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Increasing </a:t>
            </a:r>
            <a:r>
              <a:rPr sz="1200" b="1" i="1" spc="-5" dirty="0">
                <a:latin typeface="Times New Roman"/>
                <a:cs typeface="Times New Roman"/>
              </a:rPr>
              <a:t>h </a:t>
            </a:r>
            <a:r>
              <a:rPr sz="1200" spc="-20" dirty="0">
                <a:latin typeface="Times New Roman"/>
                <a:cs typeface="Times New Roman"/>
              </a:rPr>
              <a:t>may </a:t>
            </a:r>
            <a:r>
              <a:rPr sz="1200" spc="-10" dirty="0">
                <a:latin typeface="Times New Roman"/>
                <a:cs typeface="Times New Roman"/>
              </a:rPr>
              <a:t>require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installation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pump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20" dirty="0">
                <a:latin typeface="Times New Roman"/>
                <a:cs typeface="Times New Roman"/>
              </a:rPr>
              <a:t>fan,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15" dirty="0">
                <a:latin typeface="Times New Roman"/>
                <a:cs typeface="Times New Roman"/>
              </a:rPr>
              <a:t>replacing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existing </a:t>
            </a:r>
            <a:r>
              <a:rPr sz="1200" spc="-5" dirty="0">
                <a:latin typeface="Times New Roman"/>
                <a:cs typeface="Times New Roman"/>
              </a:rPr>
              <a:t>one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larger </a:t>
            </a:r>
            <a:r>
              <a:rPr sz="1200" spc="-5" dirty="0">
                <a:latin typeface="Times New Roman"/>
                <a:cs typeface="Times New Roman"/>
              </a:rPr>
              <a:t>one, </a:t>
            </a:r>
            <a:r>
              <a:rPr sz="1200" spc="-10" dirty="0">
                <a:latin typeface="Times New Roman"/>
                <a:cs typeface="Times New Roman"/>
              </a:rPr>
              <a:t>but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dirty="0">
                <a:latin typeface="Times New Roman"/>
                <a:cs typeface="Times New Roman"/>
              </a:rPr>
              <a:t>approach </a:t>
            </a:r>
            <a:r>
              <a:rPr sz="1200" spc="-20" dirty="0">
                <a:latin typeface="Times New Roman"/>
                <a:cs typeface="Times New Roman"/>
              </a:rPr>
              <a:t>may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20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not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spc="-10" dirty="0">
                <a:latin typeface="Times New Roman"/>
                <a:cs typeface="Times New Roman"/>
              </a:rPr>
              <a:t>practical. </a:t>
            </a:r>
            <a:r>
              <a:rPr sz="1200" spc="-15" dirty="0">
                <a:latin typeface="Times New Roman"/>
                <a:cs typeface="Times New Roman"/>
              </a:rPr>
              <a:t>Besides,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20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not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10" dirty="0">
                <a:latin typeface="Times New Roman"/>
                <a:cs typeface="Times New Roman"/>
              </a:rPr>
              <a:t>too </a:t>
            </a:r>
            <a:r>
              <a:rPr sz="1200" spc="-20" dirty="0">
                <a:latin typeface="Times New Roman"/>
                <a:cs typeface="Times New Roman"/>
              </a:rPr>
              <a:t>effective. </a:t>
            </a:r>
            <a:r>
              <a:rPr sz="1200" spc="-10" dirty="0">
                <a:latin typeface="Times New Roman"/>
                <a:cs typeface="Times New Roman"/>
              </a:rPr>
              <a:t>The alternative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increase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spc="-15" dirty="0">
                <a:latin typeface="Times New Roman"/>
                <a:cs typeface="Times New Roman"/>
              </a:rPr>
              <a:t>by  </a:t>
            </a:r>
            <a:r>
              <a:rPr sz="1200" spc="-10" dirty="0">
                <a:latin typeface="Times New Roman"/>
                <a:cs typeface="Times New Roman"/>
              </a:rPr>
              <a:t>attaching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i="1" spc="-5" dirty="0">
                <a:latin typeface="Times New Roman"/>
                <a:cs typeface="Times New Roman"/>
              </a:rPr>
              <a:t>extended surfaces </a:t>
            </a:r>
            <a:r>
              <a:rPr sz="1200" spc="-20" dirty="0">
                <a:latin typeface="Times New Roman"/>
                <a:cs typeface="Times New Roman"/>
              </a:rPr>
              <a:t>called </a:t>
            </a:r>
            <a:r>
              <a:rPr sz="1200" b="1" spc="-5" dirty="0">
                <a:latin typeface="Times New Roman"/>
                <a:cs typeface="Times New Roman"/>
              </a:rPr>
              <a:t>fins </a:t>
            </a:r>
            <a:r>
              <a:rPr sz="1200" spc="-15" dirty="0">
                <a:latin typeface="Times New Roman"/>
                <a:cs typeface="Times New Roman"/>
              </a:rPr>
              <a:t>made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5" dirty="0">
                <a:latin typeface="Times New Roman"/>
                <a:cs typeface="Times New Roman"/>
              </a:rPr>
              <a:t>highly </a:t>
            </a:r>
            <a:r>
              <a:rPr sz="1200" spc="-10" dirty="0">
                <a:latin typeface="Times New Roman"/>
                <a:cs typeface="Times New Roman"/>
              </a:rPr>
              <a:t>conductive </a:t>
            </a:r>
            <a:r>
              <a:rPr sz="1200" spc="-15" dirty="0">
                <a:latin typeface="Times New Roman"/>
                <a:cs typeface="Times New Roman"/>
              </a:rPr>
              <a:t>materials </a:t>
            </a:r>
            <a:r>
              <a:rPr sz="1200" spc="-5" dirty="0">
                <a:latin typeface="Times New Roman"/>
                <a:cs typeface="Times New Roman"/>
              </a:rPr>
              <a:t>such as  </a:t>
            </a:r>
            <a:r>
              <a:rPr sz="1200" spc="-25" dirty="0">
                <a:latin typeface="Times New Roman"/>
                <a:cs typeface="Times New Roman"/>
              </a:rPr>
              <a:t>aluminum. Fins </a:t>
            </a:r>
            <a:r>
              <a:rPr sz="1200" spc="-15" dirty="0">
                <a:latin typeface="Times New Roman"/>
                <a:cs typeface="Times New Roman"/>
              </a:rPr>
              <a:t>increase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a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15" dirty="0">
                <a:latin typeface="Times New Roman"/>
                <a:cs typeface="Times New Roman"/>
              </a:rPr>
              <a:t>by providing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larger surface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convection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radiation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car radiator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Fig.(3.23), </a:t>
            </a:r>
            <a:r>
              <a:rPr sz="1200" spc="-20" dirty="0">
                <a:latin typeface="Times New Roman"/>
                <a:cs typeface="Times New Roman"/>
              </a:rPr>
              <a:t>also </a:t>
            </a:r>
            <a:r>
              <a:rPr sz="1200" spc="-5" dirty="0">
                <a:latin typeface="Times New Roman"/>
                <a:cs typeface="Times New Roman"/>
              </a:rPr>
              <a:t>There are a </a:t>
            </a:r>
            <a:r>
              <a:rPr sz="1200" spc="-10" dirty="0">
                <a:latin typeface="Times New Roman"/>
                <a:cs typeface="Times New Roman"/>
              </a:rPr>
              <a:t>variety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5" dirty="0">
                <a:latin typeface="Times New Roman"/>
                <a:cs typeface="Times New Roman"/>
              </a:rPr>
              <a:t>designs </a:t>
            </a:r>
            <a:r>
              <a:rPr sz="1200" spc="-25" dirty="0">
                <a:latin typeface="Times New Roman"/>
                <a:cs typeface="Times New Roman"/>
              </a:rPr>
              <a:t>is  available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Fig.(3.24).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72311" y="3006344"/>
            <a:ext cx="2743200" cy="20208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88535" y="3006344"/>
            <a:ext cx="2170176" cy="2002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32763" y="5038852"/>
            <a:ext cx="263588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100330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Fig.(3.23) The thin </a:t>
            </a:r>
            <a:r>
              <a:rPr sz="1000" b="1" i="1" spc="-5" dirty="0">
                <a:latin typeface="Times New Roman"/>
                <a:cs typeface="Times New Roman"/>
              </a:rPr>
              <a:t>plate fins </a:t>
            </a:r>
            <a:r>
              <a:rPr sz="1000" b="1" i="1" dirty="0">
                <a:latin typeface="Times New Roman"/>
                <a:cs typeface="Times New Roman"/>
              </a:rPr>
              <a:t>of a </a:t>
            </a:r>
            <a:r>
              <a:rPr sz="1000" b="1" i="1" spc="5" dirty="0">
                <a:latin typeface="Times New Roman"/>
                <a:cs typeface="Times New Roman"/>
              </a:rPr>
              <a:t>car </a:t>
            </a:r>
            <a:r>
              <a:rPr sz="1000" b="1" i="1" dirty="0">
                <a:latin typeface="Times New Roman"/>
                <a:cs typeface="Times New Roman"/>
              </a:rPr>
              <a:t>radiator  greatly </a:t>
            </a:r>
            <a:r>
              <a:rPr sz="1000" b="1" i="1" spc="-5" dirty="0">
                <a:latin typeface="Times New Roman"/>
                <a:cs typeface="Times New Roman"/>
              </a:rPr>
              <a:t>increase </a:t>
            </a:r>
            <a:r>
              <a:rPr sz="1000" b="1" i="1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rate </a:t>
            </a:r>
            <a:r>
              <a:rPr sz="1000" b="1" i="1" dirty="0">
                <a:latin typeface="Times New Roman"/>
                <a:cs typeface="Times New Roman"/>
              </a:rPr>
              <a:t>of </a:t>
            </a:r>
            <a:r>
              <a:rPr sz="1000" b="1" i="1" spc="-5" dirty="0">
                <a:latin typeface="Times New Roman"/>
                <a:cs typeface="Times New Roman"/>
              </a:rPr>
              <a:t>heat transfer </a:t>
            </a:r>
            <a:r>
              <a:rPr sz="1000" b="1" i="1" spc="-10" dirty="0">
                <a:latin typeface="Times New Roman"/>
                <a:cs typeface="Times New Roman"/>
              </a:rPr>
              <a:t>to </a:t>
            </a:r>
            <a:r>
              <a:rPr sz="1000" b="1" i="1" dirty="0">
                <a:latin typeface="Times New Roman"/>
                <a:cs typeface="Times New Roman"/>
              </a:rPr>
              <a:t>the air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43476" y="5044948"/>
            <a:ext cx="186118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Fig.(3.24) </a:t>
            </a:r>
            <a:r>
              <a:rPr sz="1000" b="1" i="1" spc="-5" dirty="0">
                <a:latin typeface="Times New Roman"/>
                <a:cs typeface="Times New Roman"/>
              </a:rPr>
              <a:t>Some special </a:t>
            </a:r>
            <a:r>
              <a:rPr sz="1000" b="1" i="1" dirty="0">
                <a:latin typeface="Times New Roman"/>
                <a:cs typeface="Times New Roman"/>
              </a:rPr>
              <a:t>fin</a:t>
            </a:r>
            <a:r>
              <a:rPr sz="1000" b="1" i="1" spc="-4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designs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30936" y="5511800"/>
            <a:ext cx="4456430" cy="4459605"/>
          </a:xfrm>
          <a:custGeom>
            <a:avLst/>
            <a:gdLst/>
            <a:ahLst/>
            <a:cxnLst/>
            <a:rect l="l" t="t" r="r" b="b"/>
            <a:pathLst>
              <a:path w="4456430" h="4459605">
                <a:moveTo>
                  <a:pt x="0" y="4459224"/>
                </a:moveTo>
                <a:lnTo>
                  <a:pt x="4456176" y="4459224"/>
                </a:lnTo>
                <a:lnTo>
                  <a:pt x="4456176" y="0"/>
                </a:lnTo>
                <a:lnTo>
                  <a:pt x="0" y="0"/>
                </a:lnTo>
                <a:lnTo>
                  <a:pt x="0" y="445922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05536" y="5486908"/>
            <a:ext cx="4529455" cy="9220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 algn="just">
              <a:lnSpc>
                <a:spcPts val="152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3.3.1- </a:t>
            </a:r>
            <a:r>
              <a:rPr sz="1300" b="1" i="1" spc="-5" dirty="0">
                <a:latin typeface="Times New Roman"/>
                <a:cs typeface="Times New Roman"/>
              </a:rPr>
              <a:t>Fin</a:t>
            </a:r>
            <a:r>
              <a:rPr sz="1300" b="1" i="1" spc="1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Equation</a:t>
            </a:r>
            <a:endParaRPr sz="1300">
              <a:latin typeface="Times New Roman"/>
              <a:cs typeface="Times New Roman"/>
            </a:endParaRPr>
          </a:p>
          <a:p>
            <a:pPr marL="25400" marR="30480" indent="198120" algn="just">
              <a:lnSpc>
                <a:spcPct val="95600"/>
              </a:lnSpc>
              <a:spcBef>
                <a:spcPts val="30"/>
              </a:spcBef>
            </a:pP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volume element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5" dirty="0">
                <a:latin typeface="Times New Roman"/>
                <a:cs typeface="Times New Roman"/>
              </a:rPr>
              <a:t>at location </a:t>
            </a:r>
            <a:r>
              <a:rPr sz="1200" b="1" i="1" spc="-5" dirty="0">
                <a:latin typeface="Times New Roman"/>
                <a:cs typeface="Times New Roman"/>
              </a:rPr>
              <a:t>x </a:t>
            </a:r>
            <a:r>
              <a:rPr sz="1200" spc="-25" dirty="0">
                <a:latin typeface="Times New Roman"/>
                <a:cs typeface="Times New Roman"/>
              </a:rPr>
              <a:t>having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spc="-5" dirty="0">
                <a:latin typeface="Times New Roman"/>
                <a:cs typeface="Times New Roman"/>
              </a:rPr>
              <a:t>Δ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spc="-5" dirty="0">
                <a:latin typeface="Times New Roman"/>
                <a:cs typeface="Times New Roman"/>
              </a:rPr>
              <a:t>, cross-sectional 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A</a:t>
            </a:r>
            <a:r>
              <a:rPr sz="1200" b="1" i="1" spc="-7" baseline="-10416" dirty="0">
                <a:latin typeface="Times New Roman"/>
                <a:cs typeface="Times New Roman"/>
              </a:rPr>
              <a:t>c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perimeter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p</a:t>
            </a:r>
            <a:r>
              <a:rPr sz="1200" spc="-5" dirty="0">
                <a:latin typeface="Times New Roman"/>
                <a:cs typeface="Times New Roman"/>
              </a:rPr>
              <a:t>, as shown </a:t>
            </a:r>
            <a:r>
              <a:rPr sz="1200" spc="-25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Fig.(3.25). </a:t>
            </a:r>
            <a:r>
              <a:rPr sz="1200" spc="-10" dirty="0">
                <a:latin typeface="Times New Roman"/>
                <a:cs typeface="Times New Roman"/>
              </a:rPr>
              <a:t>Under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10" dirty="0">
                <a:latin typeface="Times New Roman"/>
                <a:cs typeface="Times New Roman"/>
              </a:rPr>
              <a:t>conditions,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energy </a:t>
            </a:r>
            <a:r>
              <a:rPr sz="1200" spc="-20" dirty="0">
                <a:latin typeface="Times New Roman"/>
                <a:cs typeface="Times New Roman"/>
              </a:rPr>
              <a:t>balance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20" dirty="0">
                <a:latin typeface="Times New Roman"/>
                <a:cs typeface="Times New Roman"/>
              </a:rPr>
              <a:t>volume  element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10911" y="6804514"/>
            <a:ext cx="71120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200" spc="-5" dirty="0">
                <a:latin typeface="Symbol"/>
                <a:cs typeface="Symbol"/>
              </a:rPr>
              <a:t>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010911" y="6899002"/>
            <a:ext cx="71120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200" spc="-5" dirty="0">
                <a:latin typeface="Symbol"/>
                <a:cs typeface="Symbol"/>
              </a:rPr>
              <a:t>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15511" y="6804514"/>
            <a:ext cx="266065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194945" algn="l"/>
              </a:tabLst>
            </a:pPr>
            <a:r>
              <a:rPr sz="1200" spc="-5" dirty="0">
                <a:latin typeface="Symbol"/>
                <a:cs typeface="Symbol"/>
              </a:rPr>
              <a:t></a:t>
            </a:r>
            <a:r>
              <a:rPr sz="1200" spc="-5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Symbol"/>
                <a:cs typeface="Symbol"/>
              </a:rPr>
              <a:t>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715511" y="6511907"/>
            <a:ext cx="1366520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194945" algn="l"/>
                <a:tab pos="1294765" algn="l"/>
              </a:tabLst>
            </a:pPr>
            <a:r>
              <a:rPr sz="1200" spc="-5" dirty="0">
                <a:latin typeface="Symbol"/>
                <a:cs typeface="Symbol"/>
              </a:rPr>
              <a:t></a:t>
            </a:r>
            <a:r>
              <a:rPr sz="1200" spc="-5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Symbol"/>
                <a:cs typeface="Symbol"/>
              </a:rPr>
              <a:t></a:t>
            </a:r>
            <a:r>
              <a:rPr sz="1200" spc="-5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Symbol"/>
                <a:cs typeface="Symbol"/>
              </a:rPr>
              <a:t>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715511" y="6899002"/>
            <a:ext cx="266065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194945" algn="l"/>
              </a:tabLst>
            </a:pPr>
            <a:r>
              <a:rPr sz="1200" spc="-5" dirty="0">
                <a:latin typeface="Symbol"/>
                <a:cs typeface="Symbol"/>
              </a:rPr>
              <a:t></a:t>
            </a:r>
            <a:r>
              <a:rPr sz="1200" spc="-5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Symbol"/>
                <a:cs typeface="Symbol"/>
              </a:rPr>
              <a:t>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70176" y="6511907"/>
            <a:ext cx="281305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210185" algn="l"/>
              </a:tabLst>
            </a:pPr>
            <a:r>
              <a:rPr sz="1200" spc="-5" dirty="0">
                <a:latin typeface="Symbol"/>
                <a:cs typeface="Symbol"/>
              </a:rPr>
              <a:t></a:t>
            </a:r>
            <a:r>
              <a:rPr sz="1200" spc="-5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Symbol"/>
                <a:cs typeface="Symbol"/>
              </a:rPr>
              <a:t>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06424" y="6511907"/>
            <a:ext cx="71120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200" spc="-5" dirty="0">
                <a:latin typeface="Symbol"/>
                <a:cs typeface="Symbol"/>
              </a:rPr>
              <a:t>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06424" y="6899002"/>
            <a:ext cx="1344930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1063625" algn="l"/>
                <a:tab pos="1273810" algn="l"/>
              </a:tabLst>
            </a:pPr>
            <a:r>
              <a:rPr sz="1200" spc="-5" dirty="0">
                <a:latin typeface="Symbol"/>
                <a:cs typeface="Symbol"/>
              </a:rPr>
              <a:t></a:t>
            </a:r>
            <a:r>
              <a:rPr sz="1200" spc="-5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Symbol"/>
                <a:cs typeface="Symbol"/>
              </a:rPr>
              <a:t></a:t>
            </a:r>
            <a:r>
              <a:rPr sz="1200" spc="-5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Symbol"/>
                <a:cs typeface="Symbol"/>
              </a:rPr>
              <a:t>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136135" y="6859378"/>
            <a:ext cx="701040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200" i="1" spc="-5" dirty="0">
                <a:latin typeface="Times New Roman"/>
                <a:cs typeface="Times New Roman"/>
              </a:rPr>
              <a:t>the</a:t>
            </a:r>
            <a:r>
              <a:rPr sz="1200" i="1" spc="-100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element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715511" y="6417419"/>
            <a:ext cx="1366520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194945" algn="l"/>
                <a:tab pos="393065" algn="l"/>
                <a:tab pos="1294765" algn="l"/>
              </a:tabLst>
            </a:pPr>
            <a:r>
              <a:rPr sz="1200" spc="-5" dirty="0">
                <a:latin typeface="Symbol"/>
                <a:cs typeface="Symbol"/>
              </a:rPr>
              <a:t></a:t>
            </a:r>
            <a:r>
              <a:rPr sz="1200" spc="-5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Symbol"/>
                <a:cs typeface="Symbol"/>
              </a:rPr>
              <a:t></a:t>
            </a:r>
            <a:r>
              <a:rPr sz="1200" spc="-5" dirty="0">
                <a:latin typeface="Times New Roman"/>
                <a:cs typeface="Times New Roman"/>
              </a:rPr>
              <a:t>	</a:t>
            </a:r>
            <a:r>
              <a:rPr sz="1800" i="1" spc="7" baseline="4629" dirty="0">
                <a:latin typeface="Times New Roman"/>
                <a:cs typeface="Times New Roman"/>
              </a:rPr>
              <a:t>R</a:t>
            </a:r>
            <a:r>
              <a:rPr sz="1800" i="1" spc="-7" baseline="4629" dirty="0">
                <a:latin typeface="Times New Roman"/>
                <a:cs typeface="Times New Roman"/>
              </a:rPr>
              <a:t>ate</a:t>
            </a:r>
            <a:r>
              <a:rPr sz="1800" i="1" spc="-127" baseline="4629" dirty="0">
                <a:latin typeface="Times New Roman"/>
                <a:cs typeface="Times New Roman"/>
              </a:rPr>
              <a:t> </a:t>
            </a:r>
            <a:r>
              <a:rPr sz="1800" i="1" spc="-7" baseline="4629" dirty="0">
                <a:latin typeface="Times New Roman"/>
                <a:cs typeface="Times New Roman"/>
              </a:rPr>
              <a:t>of</a:t>
            </a:r>
            <a:r>
              <a:rPr sz="1800" i="1" baseline="4629" dirty="0">
                <a:latin typeface="Times New Roman"/>
                <a:cs typeface="Times New Roman"/>
              </a:rPr>
              <a:t> </a:t>
            </a:r>
            <a:r>
              <a:rPr sz="1800" i="1" spc="-104" baseline="4629" dirty="0">
                <a:latin typeface="Times New Roman"/>
                <a:cs typeface="Times New Roman"/>
              </a:rPr>
              <a:t> </a:t>
            </a:r>
            <a:r>
              <a:rPr sz="1800" i="1" spc="-7" baseline="4629" dirty="0">
                <a:latin typeface="Times New Roman"/>
                <a:cs typeface="Times New Roman"/>
              </a:rPr>
              <a:t>h</a:t>
            </a:r>
            <a:r>
              <a:rPr sz="1800" i="1" spc="-15" baseline="4629" dirty="0">
                <a:latin typeface="Times New Roman"/>
                <a:cs typeface="Times New Roman"/>
              </a:rPr>
              <a:t>e</a:t>
            </a:r>
            <a:r>
              <a:rPr sz="1800" i="1" spc="-7" baseline="4629" dirty="0">
                <a:latin typeface="Times New Roman"/>
                <a:cs typeface="Times New Roman"/>
              </a:rPr>
              <a:t>at</a:t>
            </a:r>
            <a:r>
              <a:rPr sz="1800" i="1" baseline="4629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Symbol"/>
                <a:cs typeface="Symbol"/>
              </a:rPr>
              <a:t>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81024" y="6859378"/>
            <a:ext cx="2541905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0"/>
              </a:spcBef>
              <a:tabLst>
                <a:tab pos="1299210" algn="l"/>
              </a:tabLst>
            </a:pPr>
            <a:r>
              <a:rPr sz="1800" spc="-7" baseline="20833" dirty="0">
                <a:latin typeface="Symbol"/>
                <a:cs typeface="Symbol"/>
              </a:rPr>
              <a:t></a:t>
            </a:r>
            <a:r>
              <a:rPr sz="1800" spc="-7" baseline="20833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the </a:t>
            </a:r>
            <a:r>
              <a:rPr sz="1200" i="1" spc="-10" dirty="0">
                <a:latin typeface="Times New Roman"/>
                <a:cs typeface="Times New Roman"/>
              </a:rPr>
              <a:t>element </a:t>
            </a:r>
            <a:r>
              <a:rPr sz="1200" i="1" spc="-5" dirty="0">
                <a:latin typeface="Times New Roman"/>
                <a:cs typeface="Times New Roman"/>
              </a:rPr>
              <a:t>at</a:t>
            </a:r>
            <a:r>
              <a:rPr sz="1200" i="1" spc="-1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x</a:t>
            </a:r>
            <a:r>
              <a:rPr sz="1200" i="1" spc="-60" dirty="0">
                <a:latin typeface="Times New Roman"/>
                <a:cs typeface="Times New Roman"/>
              </a:rPr>
              <a:t> </a:t>
            </a:r>
            <a:r>
              <a:rPr sz="1800" spc="-7" baseline="20833" dirty="0">
                <a:latin typeface="Symbol"/>
                <a:cs typeface="Symbol"/>
              </a:rPr>
              <a:t></a:t>
            </a:r>
            <a:r>
              <a:rPr sz="1800" spc="-7" baseline="20833" dirty="0">
                <a:latin typeface="Times New Roman"/>
                <a:cs typeface="Times New Roman"/>
              </a:rPr>
              <a:t>	</a:t>
            </a:r>
            <a:r>
              <a:rPr sz="1800" spc="-7" baseline="20833" dirty="0">
                <a:latin typeface="Symbol"/>
                <a:cs typeface="Symbol"/>
              </a:rPr>
              <a:t></a:t>
            </a:r>
            <a:r>
              <a:rPr sz="1800" spc="-7" baseline="20833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element </a:t>
            </a:r>
            <a:r>
              <a:rPr sz="1200" i="1" spc="-5" dirty="0">
                <a:latin typeface="Times New Roman"/>
                <a:cs typeface="Times New Roman"/>
              </a:rPr>
              <a:t>at x </a:t>
            </a:r>
            <a:r>
              <a:rPr sz="1200" spc="-5" dirty="0">
                <a:latin typeface="Symbol"/>
                <a:cs typeface="Symbol"/>
              </a:rPr>
              <a:t></a:t>
            </a:r>
            <a:r>
              <a:rPr sz="1200" spc="-20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</a:t>
            </a:r>
            <a:r>
              <a:rPr sz="1200" i="1" dirty="0">
                <a:latin typeface="Times New Roman"/>
                <a:cs typeface="Times New Roman"/>
              </a:rPr>
              <a:t>x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81024" y="6630778"/>
            <a:ext cx="4026535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0"/>
              </a:spcBef>
            </a:pPr>
            <a:r>
              <a:rPr sz="1800" spc="-7" baseline="-9259" dirty="0">
                <a:latin typeface="Symbol"/>
                <a:cs typeface="Symbol"/>
              </a:rPr>
              <a:t></a:t>
            </a:r>
            <a:r>
              <a:rPr sz="1800" spc="-277" baseline="-9259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conduction</a:t>
            </a:r>
            <a:r>
              <a:rPr sz="1200" i="1" spc="18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into</a:t>
            </a:r>
            <a:r>
              <a:rPr sz="1200" i="1" spc="-175" dirty="0">
                <a:latin typeface="Times New Roman"/>
                <a:cs typeface="Times New Roman"/>
              </a:rPr>
              <a:t> </a:t>
            </a:r>
            <a:r>
              <a:rPr sz="1800" spc="-7" baseline="-9259" dirty="0">
                <a:latin typeface="Symbol"/>
                <a:cs typeface="Symbol"/>
              </a:rPr>
              <a:t></a:t>
            </a:r>
            <a:r>
              <a:rPr sz="1800" spc="-22" baseline="-9259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Symbol"/>
                <a:cs typeface="Symbol"/>
              </a:rPr>
              <a:t>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800" spc="-7" baseline="-9259" dirty="0">
                <a:latin typeface="Symbol"/>
                <a:cs typeface="Symbol"/>
              </a:rPr>
              <a:t></a:t>
            </a:r>
            <a:r>
              <a:rPr sz="1800" spc="-277" baseline="-9259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conduction</a:t>
            </a:r>
            <a:r>
              <a:rPr sz="1200" i="1" spc="23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from</a:t>
            </a:r>
            <a:r>
              <a:rPr sz="1200" i="1" spc="-8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the</a:t>
            </a:r>
            <a:r>
              <a:rPr sz="1200" i="1" spc="-180" dirty="0">
                <a:latin typeface="Times New Roman"/>
                <a:cs typeface="Times New Roman"/>
              </a:rPr>
              <a:t> </a:t>
            </a:r>
            <a:r>
              <a:rPr sz="1800" spc="-7" baseline="-9259" dirty="0">
                <a:latin typeface="Symbol"/>
                <a:cs typeface="Symbol"/>
              </a:rPr>
              <a:t></a:t>
            </a:r>
            <a:r>
              <a:rPr sz="1800" spc="-135" baseline="-9259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Symbol"/>
                <a:cs typeface="Symbol"/>
              </a:rPr>
              <a:t>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800" spc="-7" baseline="-9259" dirty="0">
                <a:latin typeface="Symbol"/>
                <a:cs typeface="Symbol"/>
              </a:rPr>
              <a:t></a:t>
            </a:r>
            <a:r>
              <a:rPr sz="1800" spc="-277" baseline="-9259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convection</a:t>
            </a:r>
            <a:r>
              <a:rPr sz="1200" i="1" spc="2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from</a:t>
            </a:r>
            <a:r>
              <a:rPr sz="1200" i="1" spc="-180" dirty="0">
                <a:latin typeface="Times New Roman"/>
                <a:cs typeface="Times New Roman"/>
              </a:rPr>
              <a:t> </a:t>
            </a:r>
            <a:r>
              <a:rPr sz="1800" spc="-7" baseline="-9259" dirty="0">
                <a:latin typeface="Symbol"/>
                <a:cs typeface="Symbol"/>
              </a:rPr>
              <a:t></a:t>
            </a:r>
            <a:endParaRPr sz="1800" baseline="-9259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06424" y="6417419"/>
            <a:ext cx="2355850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197485" algn="l"/>
                <a:tab pos="1273810" algn="l"/>
                <a:tab pos="1587500" algn="l"/>
              </a:tabLst>
            </a:pPr>
            <a:r>
              <a:rPr sz="1200" spc="-5" dirty="0">
                <a:latin typeface="Symbol"/>
                <a:cs typeface="Symbol"/>
              </a:rPr>
              <a:t></a:t>
            </a:r>
            <a:r>
              <a:rPr sz="1200" spc="-5" dirty="0">
                <a:latin typeface="Times New Roman"/>
                <a:cs typeface="Times New Roman"/>
              </a:rPr>
              <a:t>	</a:t>
            </a:r>
            <a:r>
              <a:rPr sz="1800" i="1" spc="-7" baseline="4629" dirty="0">
                <a:latin typeface="Times New Roman"/>
                <a:cs typeface="Times New Roman"/>
              </a:rPr>
              <a:t>Rate of</a:t>
            </a:r>
            <a:r>
              <a:rPr sz="1800" i="1" spc="232" baseline="4629" dirty="0">
                <a:latin typeface="Times New Roman"/>
                <a:cs typeface="Times New Roman"/>
              </a:rPr>
              <a:t> </a:t>
            </a:r>
            <a:r>
              <a:rPr sz="1800" i="1" spc="-7" baseline="4629" dirty="0">
                <a:latin typeface="Times New Roman"/>
                <a:cs typeface="Times New Roman"/>
              </a:rPr>
              <a:t>heat </a:t>
            </a:r>
            <a:r>
              <a:rPr sz="1800" i="1" spc="427" baseline="4629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Symbol"/>
                <a:cs typeface="Symbol"/>
              </a:rPr>
              <a:t></a:t>
            </a:r>
            <a:r>
              <a:rPr sz="1200" spc="-5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Symbol"/>
                <a:cs typeface="Symbol"/>
              </a:rPr>
              <a:t></a:t>
            </a:r>
            <a:r>
              <a:rPr sz="1200" spc="-5" dirty="0">
                <a:latin typeface="Times New Roman"/>
                <a:cs typeface="Times New Roman"/>
              </a:rPr>
              <a:t>	</a:t>
            </a:r>
            <a:r>
              <a:rPr sz="1800" i="1" spc="-7" baseline="4629" dirty="0">
                <a:latin typeface="Times New Roman"/>
                <a:cs typeface="Times New Roman"/>
              </a:rPr>
              <a:t>Rate of</a:t>
            </a:r>
            <a:r>
              <a:rPr sz="1800" i="1" spc="127" baseline="4629" dirty="0">
                <a:latin typeface="Times New Roman"/>
                <a:cs typeface="Times New Roman"/>
              </a:rPr>
              <a:t> </a:t>
            </a:r>
            <a:r>
              <a:rPr sz="1800" i="1" spc="-7" baseline="4629" dirty="0">
                <a:latin typeface="Times New Roman"/>
                <a:cs typeface="Times New Roman"/>
              </a:rPr>
              <a:t>heat</a:t>
            </a:r>
            <a:endParaRPr sz="1800" baseline="4629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30936" y="7084059"/>
            <a:ext cx="186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5" dirty="0">
                <a:latin typeface="Times New Roman"/>
                <a:cs typeface="Times New Roman"/>
              </a:rPr>
              <a:t>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328415" y="7285837"/>
            <a:ext cx="603250" cy="2298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</a:pPr>
            <a:r>
              <a:rPr sz="1300" spc="85" dirty="0">
                <a:latin typeface="MT Extra"/>
                <a:cs typeface="MT Extra"/>
              </a:rPr>
              <a:t></a:t>
            </a:r>
            <a:r>
              <a:rPr sz="1300" spc="-5" dirty="0">
                <a:latin typeface="Times New Roman"/>
                <a:cs typeface="Times New Roman"/>
              </a:rPr>
              <a:t>(</a:t>
            </a:r>
            <a:r>
              <a:rPr sz="1300" spc="15" dirty="0">
                <a:latin typeface="Times New Roman"/>
                <a:cs typeface="Times New Roman"/>
              </a:rPr>
              <a:t>3.2</a:t>
            </a:r>
            <a:r>
              <a:rPr sz="1300" spc="40" dirty="0">
                <a:latin typeface="Times New Roman"/>
                <a:cs typeface="Times New Roman"/>
              </a:rPr>
              <a:t>0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84072" y="7328509"/>
            <a:ext cx="1756410" cy="2298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40"/>
              </a:spcBef>
            </a:pPr>
            <a:r>
              <a:rPr sz="1950" i="1" spc="-412" baseline="14957" dirty="0">
                <a:latin typeface="Times New Roman"/>
                <a:cs typeface="Times New Roman"/>
              </a:rPr>
              <a:t>Q</a:t>
            </a:r>
            <a:r>
              <a:rPr sz="1950" spc="-412" baseline="29914" dirty="0">
                <a:latin typeface="MT Extra"/>
                <a:cs typeface="MT Extra"/>
              </a:rPr>
              <a:t></a:t>
            </a:r>
            <a:r>
              <a:rPr sz="1950" spc="-412" baseline="29914" dirty="0">
                <a:latin typeface="Times New Roman"/>
                <a:cs typeface="Times New Roman"/>
              </a:rPr>
              <a:t> </a:t>
            </a:r>
            <a:r>
              <a:rPr sz="750" i="1" spc="25" dirty="0">
                <a:latin typeface="Times New Roman"/>
                <a:cs typeface="Times New Roman"/>
              </a:rPr>
              <a:t>cond </a:t>
            </a:r>
            <a:r>
              <a:rPr sz="750" spc="5" dirty="0">
                <a:latin typeface="Times New Roman"/>
                <a:cs typeface="Times New Roman"/>
              </a:rPr>
              <a:t>, </a:t>
            </a:r>
            <a:r>
              <a:rPr sz="750" i="1" spc="10" dirty="0">
                <a:latin typeface="Times New Roman"/>
                <a:cs typeface="Times New Roman"/>
              </a:rPr>
              <a:t>x </a:t>
            </a:r>
            <a:r>
              <a:rPr sz="1950" spc="30" baseline="14957" dirty="0">
                <a:latin typeface="Symbol"/>
                <a:cs typeface="Symbol"/>
              </a:rPr>
              <a:t></a:t>
            </a:r>
            <a:r>
              <a:rPr sz="1950" spc="30" baseline="14957" dirty="0">
                <a:latin typeface="Times New Roman"/>
                <a:cs typeface="Times New Roman"/>
              </a:rPr>
              <a:t> </a:t>
            </a:r>
            <a:r>
              <a:rPr sz="1950" i="1" spc="-82" baseline="14957" dirty="0">
                <a:latin typeface="Times New Roman"/>
                <a:cs typeface="Times New Roman"/>
              </a:rPr>
              <a:t>Q</a:t>
            </a:r>
            <a:r>
              <a:rPr sz="1950" spc="-82" baseline="29914" dirty="0">
                <a:latin typeface="MT Extra"/>
                <a:cs typeface="MT Extra"/>
              </a:rPr>
              <a:t></a:t>
            </a:r>
            <a:r>
              <a:rPr sz="750" i="1" spc="-55" dirty="0">
                <a:latin typeface="Times New Roman"/>
                <a:cs typeface="Times New Roman"/>
              </a:rPr>
              <a:t>cond </a:t>
            </a:r>
            <a:r>
              <a:rPr sz="750" spc="5" dirty="0">
                <a:latin typeface="Times New Roman"/>
                <a:cs typeface="Times New Roman"/>
              </a:rPr>
              <a:t>, </a:t>
            </a:r>
            <a:r>
              <a:rPr sz="750" i="1" spc="40" dirty="0">
                <a:latin typeface="Times New Roman"/>
                <a:cs typeface="Times New Roman"/>
              </a:rPr>
              <a:t>x</a:t>
            </a:r>
            <a:r>
              <a:rPr sz="750" spc="40" dirty="0">
                <a:latin typeface="Symbol"/>
                <a:cs typeface="Symbol"/>
              </a:rPr>
              <a:t></a:t>
            </a:r>
            <a:r>
              <a:rPr sz="750" i="1" spc="40" dirty="0">
                <a:latin typeface="Times New Roman"/>
                <a:cs typeface="Times New Roman"/>
              </a:rPr>
              <a:t>x </a:t>
            </a:r>
            <a:r>
              <a:rPr sz="1950" spc="30" baseline="14957" dirty="0">
                <a:latin typeface="Symbol"/>
                <a:cs typeface="Symbol"/>
              </a:rPr>
              <a:t></a:t>
            </a:r>
            <a:r>
              <a:rPr sz="1950" spc="-262" baseline="14957" dirty="0">
                <a:latin typeface="Times New Roman"/>
                <a:cs typeface="Times New Roman"/>
              </a:rPr>
              <a:t> </a:t>
            </a:r>
            <a:r>
              <a:rPr sz="1950" i="1" spc="-82" baseline="14957" dirty="0">
                <a:latin typeface="Times New Roman"/>
                <a:cs typeface="Times New Roman"/>
              </a:rPr>
              <a:t>Q</a:t>
            </a:r>
            <a:r>
              <a:rPr sz="1950" spc="-82" baseline="29914" dirty="0">
                <a:latin typeface="MT Extra"/>
                <a:cs typeface="MT Extra"/>
              </a:rPr>
              <a:t></a:t>
            </a:r>
            <a:r>
              <a:rPr sz="750" i="1" spc="-55" dirty="0">
                <a:latin typeface="Times New Roman"/>
                <a:cs typeface="Times New Roman"/>
              </a:rPr>
              <a:t>conv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05536" y="7523652"/>
            <a:ext cx="4184015" cy="66802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35"/>
              </a:spcBef>
            </a:pPr>
            <a:r>
              <a:rPr sz="1200" spc="-10" dirty="0">
                <a:latin typeface="Times New Roman"/>
                <a:cs typeface="Times New Roman"/>
              </a:rPr>
              <a:t>where;</a:t>
            </a:r>
            <a:endParaRPr sz="1200">
              <a:latin typeface="Times New Roman"/>
              <a:cs typeface="Times New Roman"/>
            </a:endParaRPr>
          </a:p>
          <a:p>
            <a:pPr marL="500380">
              <a:lnSpc>
                <a:spcPct val="100000"/>
              </a:lnSpc>
              <a:spcBef>
                <a:spcPts val="190"/>
              </a:spcBef>
              <a:tabLst>
                <a:tab pos="3478529" algn="l"/>
              </a:tabLst>
            </a:pPr>
            <a:r>
              <a:rPr sz="1300" i="1" spc="-70" dirty="0">
                <a:latin typeface="Times New Roman"/>
                <a:cs typeface="Times New Roman"/>
              </a:rPr>
              <a:t>Q</a:t>
            </a:r>
            <a:r>
              <a:rPr sz="1950" spc="-104" baseline="14957" dirty="0">
                <a:latin typeface="MT Extra"/>
                <a:cs typeface="MT Extra"/>
              </a:rPr>
              <a:t></a:t>
            </a:r>
            <a:r>
              <a:rPr sz="1125" i="1" spc="-104" baseline="-25925" dirty="0">
                <a:latin typeface="Times New Roman"/>
                <a:cs typeface="Times New Roman"/>
              </a:rPr>
              <a:t>conv  </a:t>
            </a:r>
            <a:r>
              <a:rPr sz="1125" i="1" spc="7" baseline="-25925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Symbol"/>
                <a:cs typeface="Symbol"/>
              </a:rPr>
              <a:t></a:t>
            </a:r>
            <a:r>
              <a:rPr sz="1300" spc="-70" dirty="0">
                <a:latin typeface="Times New Roman"/>
                <a:cs typeface="Times New Roman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h</a:t>
            </a:r>
            <a:r>
              <a:rPr sz="1300" i="1" spc="-100" dirty="0">
                <a:latin typeface="Times New Roman"/>
                <a:cs typeface="Times New Roman"/>
              </a:rPr>
              <a:t> </a:t>
            </a:r>
            <a:r>
              <a:rPr sz="1300" i="1" spc="-25" dirty="0">
                <a:latin typeface="Times New Roman"/>
                <a:cs typeface="Times New Roman"/>
              </a:rPr>
              <a:t>A</a:t>
            </a:r>
            <a:r>
              <a:rPr sz="1125" i="1" spc="-37" baseline="-25925" dirty="0">
                <a:latin typeface="Times New Roman"/>
                <a:cs typeface="Times New Roman"/>
              </a:rPr>
              <a:t>s</a:t>
            </a:r>
            <a:r>
              <a:rPr sz="1125" i="1" spc="-15" baseline="-25925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(</a:t>
            </a:r>
            <a:r>
              <a:rPr sz="1300" i="1" spc="-20" dirty="0">
                <a:latin typeface="Times New Roman"/>
                <a:cs typeface="Times New Roman"/>
              </a:rPr>
              <a:t>T</a:t>
            </a:r>
            <a:r>
              <a:rPr sz="1300" i="1" spc="15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Symbol"/>
                <a:cs typeface="Symbol"/>
              </a:rPr>
              <a:t></a:t>
            </a:r>
            <a:r>
              <a:rPr sz="1300" spc="-190" dirty="0">
                <a:latin typeface="Times New Roman"/>
                <a:cs typeface="Times New Roman"/>
              </a:rPr>
              <a:t> </a:t>
            </a:r>
            <a:r>
              <a:rPr sz="1300" i="1" spc="-20" dirty="0">
                <a:latin typeface="Times New Roman"/>
                <a:cs typeface="Times New Roman"/>
              </a:rPr>
              <a:t>T</a:t>
            </a:r>
            <a:r>
              <a:rPr sz="1125" spc="-30" baseline="-25925" dirty="0">
                <a:latin typeface="Symbol"/>
                <a:cs typeface="Symbol"/>
              </a:rPr>
              <a:t></a:t>
            </a:r>
            <a:r>
              <a:rPr sz="1125" spc="-37" baseline="-2592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r>
              <a:rPr sz="1300" spc="-70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Symbol"/>
                <a:cs typeface="Symbol"/>
              </a:rPr>
              <a:t></a:t>
            </a:r>
            <a:r>
              <a:rPr sz="1300" spc="-40" dirty="0">
                <a:latin typeface="Times New Roman"/>
                <a:cs typeface="Times New Roman"/>
              </a:rPr>
              <a:t> </a:t>
            </a:r>
            <a:r>
              <a:rPr sz="1300" i="1" spc="60" dirty="0">
                <a:latin typeface="Times New Roman"/>
                <a:cs typeface="Times New Roman"/>
              </a:rPr>
              <a:t>h</a:t>
            </a:r>
            <a:r>
              <a:rPr sz="1300" spc="60" dirty="0">
                <a:latin typeface="Times New Roman"/>
                <a:cs typeface="Times New Roman"/>
              </a:rPr>
              <a:t>(</a:t>
            </a:r>
            <a:r>
              <a:rPr sz="1300" spc="-150" dirty="0">
                <a:latin typeface="Times New Roman"/>
                <a:cs typeface="Times New Roman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p</a:t>
            </a:r>
            <a:r>
              <a:rPr sz="1300" i="1" spc="-175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Symbol"/>
                <a:cs typeface="Symbol"/>
              </a:rPr>
              <a:t></a:t>
            </a:r>
            <a:r>
              <a:rPr sz="1300" i="1" spc="15" dirty="0">
                <a:latin typeface="Times New Roman"/>
                <a:cs typeface="Times New Roman"/>
              </a:rPr>
              <a:t>x</a:t>
            </a:r>
            <a:r>
              <a:rPr sz="1300" spc="15" dirty="0">
                <a:latin typeface="Times New Roman"/>
                <a:cs typeface="Times New Roman"/>
              </a:rPr>
              <a:t>)(</a:t>
            </a:r>
            <a:r>
              <a:rPr sz="1300" i="1" spc="15" dirty="0">
                <a:latin typeface="Times New Roman"/>
                <a:cs typeface="Times New Roman"/>
              </a:rPr>
              <a:t>T </a:t>
            </a:r>
            <a:r>
              <a:rPr sz="1300" spc="15" dirty="0">
                <a:latin typeface="Symbol"/>
                <a:cs typeface="Symbol"/>
              </a:rPr>
              <a:t></a:t>
            </a:r>
            <a:r>
              <a:rPr sz="1300" spc="-190" dirty="0">
                <a:latin typeface="Times New Roman"/>
                <a:cs typeface="Times New Roman"/>
              </a:rPr>
              <a:t> </a:t>
            </a:r>
            <a:r>
              <a:rPr sz="1300" i="1" spc="-20" dirty="0">
                <a:latin typeface="Times New Roman"/>
                <a:cs typeface="Times New Roman"/>
              </a:rPr>
              <a:t>T</a:t>
            </a:r>
            <a:r>
              <a:rPr sz="1125" spc="-30" baseline="-25925" dirty="0">
                <a:latin typeface="Symbol"/>
                <a:cs typeface="Symbol"/>
              </a:rPr>
              <a:t></a:t>
            </a:r>
            <a:r>
              <a:rPr sz="1125" spc="-30" baseline="-2592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)	</a:t>
            </a:r>
            <a:r>
              <a:rPr sz="1300" spc="-15" dirty="0">
                <a:latin typeface="MT Extra"/>
                <a:cs typeface="MT Extra"/>
              </a:rPr>
              <a:t></a:t>
            </a:r>
            <a:r>
              <a:rPr sz="1300" spc="-15" dirty="0">
                <a:latin typeface="Times New Roman"/>
                <a:cs typeface="Times New Roman"/>
              </a:rPr>
              <a:t>(3.21)</a:t>
            </a:r>
            <a:endParaRPr sz="130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290"/>
              </a:spcBef>
            </a:pPr>
            <a:r>
              <a:rPr sz="1200" spc="-10" dirty="0">
                <a:latin typeface="Times New Roman"/>
                <a:cs typeface="Times New Roman"/>
              </a:rPr>
              <a:t>Substituting </a:t>
            </a:r>
            <a:r>
              <a:rPr sz="1200" dirty="0">
                <a:latin typeface="Times New Roman"/>
                <a:cs typeface="Times New Roman"/>
              </a:rPr>
              <a:t>Eq.(3.21) </a:t>
            </a:r>
            <a:r>
              <a:rPr sz="1200" spc="-15" dirty="0">
                <a:latin typeface="Times New Roman"/>
                <a:cs typeface="Times New Roman"/>
              </a:rPr>
              <a:t>into </a:t>
            </a:r>
            <a:r>
              <a:rPr sz="1200" dirty="0">
                <a:latin typeface="Times New Roman"/>
                <a:cs typeface="Times New Roman"/>
              </a:rPr>
              <a:t>Eq.(3.21)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5" dirty="0">
                <a:latin typeface="Times New Roman"/>
                <a:cs typeface="Times New Roman"/>
              </a:rPr>
              <a:t>dividing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b="1" spc="-5" dirty="0">
                <a:latin typeface="Times New Roman"/>
                <a:cs typeface="Times New Roman"/>
              </a:rPr>
              <a:t>Δ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spc="-5" dirty="0">
                <a:latin typeface="Times New Roman"/>
                <a:cs typeface="Times New Roman"/>
              </a:rPr>
              <a:t>, we</a:t>
            </a:r>
            <a:r>
              <a:rPr sz="1200" spc="229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obtain;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116711" y="8467026"/>
            <a:ext cx="1218565" cy="0"/>
          </a:xfrm>
          <a:custGeom>
            <a:avLst/>
            <a:gdLst/>
            <a:ahLst/>
            <a:cxnLst/>
            <a:rect l="l" t="t" r="r" b="b"/>
            <a:pathLst>
              <a:path w="1218564">
                <a:moveTo>
                  <a:pt x="0" y="0"/>
                </a:moveTo>
                <a:lnTo>
                  <a:pt x="1218247" y="0"/>
                </a:lnTo>
              </a:path>
            </a:pathLst>
          </a:custGeom>
          <a:ln w="7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121663" y="8197973"/>
            <a:ext cx="12255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1300" i="1" spc="-535" dirty="0">
                <a:latin typeface="Times New Roman"/>
                <a:cs typeface="Times New Roman"/>
              </a:rPr>
              <a:t>Q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73480" y="8149204"/>
            <a:ext cx="83756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  <a:tabLst>
                <a:tab pos="767715" algn="l"/>
              </a:tabLst>
            </a:pPr>
            <a:r>
              <a:rPr sz="1300" spc="10" dirty="0">
                <a:latin typeface="MT Extra"/>
                <a:cs typeface="MT Extra"/>
              </a:rPr>
              <a:t></a:t>
            </a:r>
            <a:r>
              <a:rPr sz="1300" spc="10" dirty="0">
                <a:latin typeface="Times New Roman"/>
                <a:cs typeface="Times New Roman"/>
              </a:rPr>
              <a:t>	</a:t>
            </a:r>
            <a:r>
              <a:rPr sz="1300" spc="10" dirty="0">
                <a:latin typeface="MT Extra"/>
                <a:cs typeface="MT Extra"/>
              </a:rPr>
              <a:t></a:t>
            </a:r>
            <a:endParaRPr sz="1300">
              <a:latin typeface="MT Extra"/>
              <a:cs typeface="MT Extr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636776" y="8460101"/>
            <a:ext cx="19177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1300" spc="20" dirty="0">
                <a:latin typeface="Symbol"/>
                <a:cs typeface="Symbol"/>
              </a:rPr>
              <a:t></a:t>
            </a:r>
            <a:r>
              <a:rPr sz="1300" i="1" spc="10" dirty="0">
                <a:latin typeface="Times New Roman"/>
                <a:cs typeface="Times New Roman"/>
              </a:rPr>
              <a:t>x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764792" y="8197973"/>
            <a:ext cx="24765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4460" indent="-125095">
              <a:lnSpc>
                <a:spcPct val="100000"/>
              </a:lnSpc>
              <a:spcBef>
                <a:spcPts val="130"/>
              </a:spcBef>
              <a:buFont typeface="Symbol"/>
              <a:buChar char=""/>
              <a:tabLst>
                <a:tab pos="125095" algn="l"/>
              </a:tabLst>
            </a:pPr>
            <a:r>
              <a:rPr sz="1300" i="1" spc="-535" dirty="0">
                <a:latin typeface="Times New Roman"/>
                <a:cs typeface="Times New Roman"/>
              </a:rPr>
              <a:t>Q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352039" y="8325989"/>
            <a:ext cx="248539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30"/>
              </a:spcBef>
              <a:tabLst>
                <a:tab pos="1722755" algn="l"/>
              </a:tabLst>
            </a:pPr>
            <a:r>
              <a:rPr sz="1300" spc="15" dirty="0">
                <a:latin typeface="Symbol"/>
                <a:cs typeface="Symbol"/>
              </a:rPr>
              <a:t>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h </a:t>
            </a:r>
            <a:r>
              <a:rPr sz="1300" i="1" spc="10" dirty="0">
                <a:latin typeface="Times New Roman"/>
                <a:cs typeface="Times New Roman"/>
              </a:rPr>
              <a:t>p</a:t>
            </a:r>
            <a:r>
              <a:rPr sz="1300" spc="10" dirty="0">
                <a:latin typeface="Times New Roman"/>
                <a:cs typeface="Times New Roman"/>
              </a:rPr>
              <a:t>(</a:t>
            </a:r>
            <a:r>
              <a:rPr sz="1300" i="1" spc="10" dirty="0">
                <a:latin typeface="Times New Roman"/>
                <a:cs typeface="Times New Roman"/>
              </a:rPr>
              <a:t>T </a:t>
            </a:r>
            <a:r>
              <a:rPr sz="1300" spc="15" dirty="0">
                <a:latin typeface="Symbol"/>
                <a:cs typeface="Symbol"/>
              </a:rPr>
              <a:t>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spc="-15" baseline="-25925" dirty="0">
                <a:latin typeface="Symbol"/>
                <a:cs typeface="Symbol"/>
              </a:rPr>
              <a:t></a:t>
            </a:r>
            <a:r>
              <a:rPr sz="1125" spc="-15" baseline="-2592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r>
              <a:rPr sz="1300" spc="75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Symbol"/>
                <a:cs typeface="Symbol"/>
              </a:rPr>
              <a:t>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Times New Roman"/>
                <a:cs typeface="Times New Roman"/>
              </a:rPr>
              <a:t>0	</a:t>
            </a:r>
            <a:r>
              <a:rPr sz="1300" spc="25" dirty="0">
                <a:latin typeface="MT Extra"/>
                <a:cs typeface="MT Extra"/>
              </a:rPr>
              <a:t></a:t>
            </a:r>
            <a:r>
              <a:rPr sz="1300" spc="25" dirty="0">
                <a:latin typeface="Times New Roman"/>
                <a:cs typeface="Times New Roman"/>
              </a:rPr>
              <a:t>(3.22.</a:t>
            </a:r>
            <a:r>
              <a:rPr sz="1300" i="1" spc="25" dirty="0">
                <a:latin typeface="Times New Roman"/>
                <a:cs typeface="Times New Roman"/>
              </a:rPr>
              <a:t>a</a:t>
            </a:r>
            <a:r>
              <a:rPr sz="1300" spc="2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243583" y="8311184"/>
            <a:ext cx="1075055" cy="144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  <a:tabLst>
                <a:tab pos="767715" algn="l"/>
              </a:tabLst>
            </a:pPr>
            <a:r>
              <a:rPr sz="750" i="1" spc="5" dirty="0">
                <a:latin typeface="Times New Roman"/>
                <a:cs typeface="Times New Roman"/>
              </a:rPr>
              <a:t>cond</a:t>
            </a:r>
            <a:r>
              <a:rPr sz="750" i="1" spc="-5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,</a:t>
            </a:r>
            <a:r>
              <a:rPr sz="750" spc="-45" dirty="0">
                <a:latin typeface="Times New Roman"/>
                <a:cs typeface="Times New Roman"/>
              </a:rPr>
              <a:t> </a:t>
            </a:r>
            <a:r>
              <a:rPr sz="750" i="1" spc="35" dirty="0">
                <a:latin typeface="Times New Roman"/>
                <a:cs typeface="Times New Roman"/>
              </a:rPr>
              <a:t>x</a:t>
            </a:r>
            <a:r>
              <a:rPr sz="750" spc="35" dirty="0">
                <a:latin typeface="Symbol"/>
                <a:cs typeface="Symbol"/>
              </a:rPr>
              <a:t></a:t>
            </a:r>
            <a:r>
              <a:rPr sz="750" i="1" spc="35" dirty="0">
                <a:latin typeface="Times New Roman"/>
                <a:cs typeface="Times New Roman"/>
              </a:rPr>
              <a:t>x	</a:t>
            </a:r>
            <a:r>
              <a:rPr sz="750" i="1" spc="5" dirty="0">
                <a:latin typeface="Times New Roman"/>
                <a:cs typeface="Times New Roman"/>
              </a:rPr>
              <a:t>cond</a:t>
            </a:r>
            <a:r>
              <a:rPr sz="750" i="1" spc="-8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,</a:t>
            </a:r>
            <a:r>
              <a:rPr sz="750" spc="-80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30936" y="8657547"/>
            <a:ext cx="2005964" cy="2152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200" spc="-15" dirty="0">
                <a:latin typeface="Times New Roman"/>
                <a:cs typeface="Times New Roman"/>
              </a:rPr>
              <a:t>Taking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40" dirty="0">
                <a:latin typeface="Times New Roman"/>
                <a:cs typeface="Times New Roman"/>
              </a:rPr>
              <a:t>limit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b="1" spc="105" dirty="0">
                <a:latin typeface="Times New Roman"/>
                <a:cs typeface="Times New Roman"/>
              </a:rPr>
              <a:t>Δ</a:t>
            </a:r>
            <a:r>
              <a:rPr sz="1200" b="1" i="1" spc="105" dirty="0">
                <a:latin typeface="Times New Roman"/>
                <a:cs typeface="Times New Roman"/>
              </a:rPr>
              <a:t>x</a:t>
            </a:r>
            <a:r>
              <a:rPr sz="1250" b="1" i="1" spc="105" dirty="0">
                <a:latin typeface="Century Gothic"/>
                <a:cs typeface="Century Gothic"/>
              </a:rPr>
              <a:t> </a:t>
            </a:r>
            <a:r>
              <a:rPr sz="1200" b="1" i="1" spc="-5" dirty="0">
                <a:latin typeface="Times New Roman"/>
                <a:cs typeface="Times New Roman"/>
              </a:rPr>
              <a:t>0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spc="-75" dirty="0">
                <a:latin typeface="Times New Roman"/>
                <a:cs typeface="Times New Roman"/>
              </a:rPr>
              <a:t>gives;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116711" y="9118917"/>
            <a:ext cx="449580" cy="0"/>
          </a:xfrm>
          <a:custGeom>
            <a:avLst/>
            <a:gdLst/>
            <a:ahLst/>
            <a:cxnLst/>
            <a:rect l="l" t="t" r="r" b="b"/>
            <a:pathLst>
              <a:path w="449580">
                <a:moveTo>
                  <a:pt x="0" y="0"/>
                </a:moveTo>
                <a:lnTo>
                  <a:pt x="449389" y="0"/>
                </a:lnTo>
              </a:path>
            </a:pathLst>
          </a:custGeom>
          <a:ln w="7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261872" y="9112088"/>
            <a:ext cx="17335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300" i="1" spc="15" dirty="0">
                <a:latin typeface="Times New Roman"/>
                <a:cs typeface="Times New Roman"/>
              </a:rPr>
              <a:t>dx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27760" y="8871296"/>
            <a:ext cx="208279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300" i="1" spc="-260" dirty="0">
                <a:latin typeface="Times New Roman"/>
                <a:cs typeface="Times New Roman"/>
              </a:rPr>
              <a:t>dQ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335024" y="8984626"/>
            <a:ext cx="203200" cy="144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750" i="1" dirty="0">
                <a:latin typeface="Times New Roman"/>
                <a:cs typeface="Times New Roman"/>
              </a:rPr>
              <a:t>c</a:t>
            </a:r>
            <a:r>
              <a:rPr sz="750" i="1" spc="5" dirty="0">
                <a:latin typeface="Times New Roman"/>
                <a:cs typeface="Times New Roman"/>
              </a:rPr>
              <a:t>on</a:t>
            </a:r>
            <a:r>
              <a:rPr sz="750" i="1" spc="10" dirty="0">
                <a:latin typeface="Times New Roman"/>
                <a:cs typeface="Times New Roman"/>
              </a:rPr>
              <a:t>d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264919" y="8822528"/>
            <a:ext cx="6921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300" spc="10" dirty="0">
                <a:latin typeface="MT Extra"/>
                <a:cs typeface="MT Extra"/>
              </a:rPr>
              <a:t></a:t>
            </a:r>
            <a:endParaRPr sz="1300">
              <a:latin typeface="MT Extra"/>
              <a:cs typeface="MT Extr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609344" y="8977976"/>
            <a:ext cx="242570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  <a:tabLst>
                <a:tab pos="1697355" algn="l"/>
              </a:tabLst>
            </a:pPr>
            <a:r>
              <a:rPr sz="1300" spc="15" dirty="0">
                <a:latin typeface="Symbol"/>
                <a:cs typeface="Symbol"/>
              </a:rPr>
              <a:t></a:t>
            </a:r>
            <a:r>
              <a:rPr sz="1300" spc="-30" dirty="0">
                <a:latin typeface="Times New Roman"/>
                <a:cs typeface="Times New Roman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h</a:t>
            </a:r>
            <a:r>
              <a:rPr sz="1300" i="1" spc="60" dirty="0">
                <a:latin typeface="Times New Roman"/>
                <a:cs typeface="Times New Roman"/>
              </a:rPr>
              <a:t> </a:t>
            </a:r>
            <a:r>
              <a:rPr sz="1300" i="1" spc="65" dirty="0">
                <a:latin typeface="Times New Roman"/>
                <a:cs typeface="Times New Roman"/>
              </a:rPr>
              <a:t>p</a:t>
            </a:r>
            <a:r>
              <a:rPr sz="1300" spc="-30" dirty="0">
                <a:latin typeface="Times New Roman"/>
                <a:cs typeface="Times New Roman"/>
              </a:rPr>
              <a:t>(</a:t>
            </a:r>
            <a:r>
              <a:rPr sz="1300" i="1" spc="15" dirty="0">
                <a:latin typeface="Times New Roman"/>
                <a:cs typeface="Times New Roman"/>
              </a:rPr>
              <a:t>T</a:t>
            </a:r>
            <a:r>
              <a:rPr sz="1300" i="1" spc="130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Symbol"/>
                <a:cs typeface="Symbol"/>
              </a:rPr>
              <a:t></a:t>
            </a:r>
            <a:r>
              <a:rPr sz="1300" spc="-125" dirty="0">
                <a:latin typeface="Times New Roman"/>
                <a:cs typeface="Times New Roman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T</a:t>
            </a:r>
            <a:r>
              <a:rPr sz="1300" i="1" dirty="0">
                <a:latin typeface="Times New Roman"/>
                <a:cs typeface="Times New Roman"/>
              </a:rPr>
              <a:t> </a:t>
            </a:r>
            <a:r>
              <a:rPr sz="1300" i="1" spc="4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r>
              <a:rPr sz="1300" spc="45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Symbol"/>
                <a:cs typeface="Symbol"/>
              </a:rPr>
              <a:t>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Times New Roman"/>
                <a:cs typeface="Times New Roman"/>
              </a:rPr>
              <a:t>0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spc="140" dirty="0">
                <a:latin typeface="MT Extra"/>
                <a:cs typeface="MT Extra"/>
              </a:rPr>
              <a:t></a:t>
            </a:r>
            <a:r>
              <a:rPr sz="1300" spc="-5" dirty="0">
                <a:latin typeface="Times New Roman"/>
                <a:cs typeface="Times New Roman"/>
              </a:rPr>
              <a:t>(</a:t>
            </a:r>
            <a:r>
              <a:rPr sz="1300" spc="10" dirty="0">
                <a:latin typeface="Times New Roman"/>
                <a:cs typeface="Times New Roman"/>
              </a:rPr>
              <a:t>3.2</a:t>
            </a:r>
            <a:r>
              <a:rPr sz="1300" spc="20" dirty="0">
                <a:latin typeface="Times New Roman"/>
                <a:cs typeface="Times New Roman"/>
              </a:rPr>
              <a:t>2</a:t>
            </a:r>
            <a:r>
              <a:rPr sz="1300" spc="-65" dirty="0">
                <a:latin typeface="Times New Roman"/>
                <a:cs typeface="Times New Roman"/>
              </a:rPr>
              <a:t>.</a:t>
            </a:r>
            <a:r>
              <a:rPr sz="1300" i="1" spc="40" dirty="0">
                <a:latin typeface="Times New Roman"/>
                <a:cs typeface="Times New Roman"/>
              </a:rPr>
              <a:t>b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377439" y="9091306"/>
            <a:ext cx="83820" cy="144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750" spc="20" dirty="0">
                <a:latin typeface="Symbol"/>
                <a:cs typeface="Symbol"/>
              </a:rPr>
              <a:t></a:t>
            </a:r>
            <a:endParaRPr sz="750">
              <a:latin typeface="Symbol"/>
              <a:cs typeface="Symbo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30936" y="9303004"/>
            <a:ext cx="29692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i="1" spc="-5" dirty="0">
                <a:latin typeface="Times New Roman"/>
                <a:cs typeface="Times New Roman"/>
              </a:rPr>
              <a:t>Fourier’s law of heat conduction </a:t>
            </a:r>
            <a:r>
              <a:rPr sz="1200" spc="-5" dirty="0">
                <a:latin typeface="Times New Roman"/>
                <a:cs typeface="Times New Roman"/>
              </a:rPr>
              <a:t>we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have;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228344" y="9704454"/>
            <a:ext cx="202565" cy="1435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750" i="1" dirty="0">
                <a:latin typeface="Times New Roman"/>
                <a:cs typeface="Times New Roman"/>
              </a:rPr>
              <a:t>c</a:t>
            </a:r>
            <a:r>
              <a:rPr sz="750" i="1" spc="5" dirty="0">
                <a:latin typeface="Times New Roman"/>
                <a:cs typeface="Times New Roman"/>
              </a:rPr>
              <a:t>on</a:t>
            </a:r>
            <a:r>
              <a:rPr sz="750" i="1" spc="10" dirty="0">
                <a:latin typeface="Times New Roman"/>
                <a:cs typeface="Times New Roman"/>
              </a:rPr>
              <a:t>d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84072" y="9542713"/>
            <a:ext cx="168910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5"/>
              </a:spcBef>
            </a:pPr>
            <a:r>
              <a:rPr sz="1950" i="1" spc="-419" baseline="-17094" dirty="0">
                <a:latin typeface="Times New Roman"/>
                <a:cs typeface="Times New Roman"/>
              </a:rPr>
              <a:t>Q</a:t>
            </a:r>
            <a:r>
              <a:rPr sz="1300" spc="-280" dirty="0">
                <a:latin typeface="MT Extra"/>
                <a:cs typeface="MT Extra"/>
              </a:rPr>
              <a:t></a:t>
            </a:r>
            <a:endParaRPr sz="1300">
              <a:latin typeface="MT Extra"/>
              <a:cs typeface="MT Extr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445767" y="9591481"/>
            <a:ext cx="2108835" cy="3594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50800">
              <a:lnSpc>
                <a:spcPts val="1295"/>
              </a:lnSpc>
              <a:spcBef>
                <a:spcPts val="125"/>
              </a:spcBef>
              <a:tabLst>
                <a:tab pos="1348740" algn="l"/>
              </a:tabLst>
            </a:pPr>
            <a:r>
              <a:rPr sz="1300" spc="15" dirty="0">
                <a:latin typeface="Symbol"/>
                <a:cs typeface="Symbol"/>
              </a:rPr>
              <a:t>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40" dirty="0">
                <a:latin typeface="Symbol"/>
                <a:cs typeface="Symbol"/>
              </a:rPr>
              <a:t></a:t>
            </a:r>
            <a:r>
              <a:rPr sz="1300" i="1" spc="40" dirty="0">
                <a:latin typeface="Times New Roman"/>
                <a:cs typeface="Times New Roman"/>
              </a:rPr>
              <a:t>k</a:t>
            </a:r>
            <a:r>
              <a:rPr sz="1300" i="1" spc="125" dirty="0">
                <a:latin typeface="Times New Roman"/>
                <a:cs typeface="Times New Roman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A </a:t>
            </a:r>
            <a:r>
              <a:rPr sz="1300" i="1" spc="110" dirty="0">
                <a:latin typeface="Times New Roman"/>
                <a:cs typeface="Times New Roman"/>
              </a:rPr>
              <a:t> </a:t>
            </a:r>
            <a:r>
              <a:rPr sz="1950" i="1" u="sng" spc="22" baseline="3632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dT</a:t>
            </a:r>
            <a:r>
              <a:rPr sz="1950" i="1" spc="22" baseline="36324" dirty="0">
                <a:latin typeface="Times New Roman"/>
                <a:cs typeface="Times New Roman"/>
              </a:rPr>
              <a:t>	</a:t>
            </a:r>
            <a:r>
              <a:rPr sz="1300" spc="20" dirty="0">
                <a:latin typeface="MT Extra"/>
                <a:cs typeface="MT Extra"/>
              </a:rPr>
              <a:t></a:t>
            </a:r>
            <a:r>
              <a:rPr sz="1300" spc="20" dirty="0">
                <a:latin typeface="Times New Roman"/>
                <a:cs typeface="Times New Roman"/>
              </a:rPr>
              <a:t>(3.22.</a:t>
            </a:r>
            <a:r>
              <a:rPr sz="1300" i="1" spc="20" dirty="0">
                <a:latin typeface="Times New Roman"/>
                <a:cs typeface="Times New Roman"/>
              </a:rPr>
              <a:t>c</a:t>
            </a:r>
            <a:r>
              <a:rPr sz="1300" spc="2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  <a:p>
            <a:pPr marL="513715">
              <a:lnSpc>
                <a:spcPts val="1295"/>
              </a:lnSpc>
            </a:pPr>
            <a:r>
              <a:rPr sz="1125" i="1" spc="15" baseline="51851" dirty="0">
                <a:latin typeface="Times New Roman"/>
                <a:cs typeface="Times New Roman"/>
              </a:rPr>
              <a:t>c</a:t>
            </a:r>
            <a:r>
              <a:rPr sz="1125" i="1" spc="67" baseline="51851" dirty="0">
                <a:latin typeface="Times New Roman"/>
                <a:cs typeface="Times New Roman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dx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126735" y="5914135"/>
            <a:ext cx="1905000" cy="2237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5064252" y="8202676"/>
            <a:ext cx="1897380" cy="62103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 marR="30480" algn="ctr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Fig.(3.25) </a:t>
            </a:r>
            <a:r>
              <a:rPr sz="1000" b="1" i="1" spc="-5" dirty="0">
                <a:latin typeface="Times New Roman"/>
                <a:cs typeface="Times New Roman"/>
              </a:rPr>
              <a:t>Volume </a:t>
            </a:r>
            <a:r>
              <a:rPr sz="1000" b="1" i="1" dirty="0">
                <a:latin typeface="Times New Roman"/>
                <a:cs typeface="Times New Roman"/>
              </a:rPr>
              <a:t>element of a</a:t>
            </a:r>
            <a:r>
              <a:rPr sz="1000" b="1" i="1" spc="-8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fin  at location x </a:t>
            </a:r>
            <a:r>
              <a:rPr sz="1000" b="1" i="1" spc="-5" dirty="0">
                <a:latin typeface="Times New Roman"/>
                <a:cs typeface="Times New Roman"/>
              </a:rPr>
              <a:t>having </a:t>
            </a:r>
            <a:r>
              <a:rPr sz="1000" b="1" i="1" dirty="0">
                <a:latin typeface="Times New Roman"/>
                <a:cs typeface="Times New Roman"/>
              </a:rPr>
              <a:t>a length of  </a:t>
            </a:r>
            <a:r>
              <a:rPr sz="1000" b="1" dirty="0">
                <a:latin typeface="Times New Roman"/>
                <a:cs typeface="Times New Roman"/>
              </a:rPr>
              <a:t>Δ</a:t>
            </a:r>
            <a:r>
              <a:rPr sz="1000" b="1" i="1" dirty="0">
                <a:latin typeface="Times New Roman"/>
                <a:cs typeface="Times New Roman"/>
              </a:rPr>
              <a:t>x, </a:t>
            </a:r>
            <a:r>
              <a:rPr sz="1000" b="1" i="1" spc="-5" dirty="0">
                <a:latin typeface="Times New Roman"/>
                <a:cs typeface="Times New Roman"/>
              </a:rPr>
              <a:t>cross-sectional area </a:t>
            </a:r>
            <a:r>
              <a:rPr sz="1000" b="1" i="1" dirty="0">
                <a:latin typeface="Times New Roman"/>
                <a:cs typeface="Times New Roman"/>
              </a:rPr>
              <a:t>of</a:t>
            </a:r>
            <a:r>
              <a:rPr sz="1000" b="1" i="1" spc="-1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A</a:t>
            </a:r>
            <a:r>
              <a:rPr sz="975" b="1" i="1" baseline="-12820" dirty="0">
                <a:latin typeface="Times New Roman"/>
                <a:cs typeface="Times New Roman"/>
              </a:rPr>
              <a:t>c</a:t>
            </a:r>
            <a:r>
              <a:rPr sz="1000" b="1" i="1" dirty="0">
                <a:latin typeface="Times New Roman"/>
                <a:cs typeface="Times New Roman"/>
              </a:rPr>
              <a:t>,</a:t>
            </a:r>
            <a:endParaRPr sz="1000">
              <a:latin typeface="Times New Roman"/>
              <a:cs typeface="Times New Roman"/>
            </a:endParaRPr>
          </a:p>
          <a:p>
            <a:pPr algn="ctr">
              <a:lnSpc>
                <a:spcPts val="1150"/>
              </a:lnSpc>
            </a:pP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-5" dirty="0">
                <a:latin typeface="Times New Roman"/>
                <a:cs typeface="Times New Roman"/>
              </a:rPr>
              <a:t>perimeter </a:t>
            </a:r>
            <a:r>
              <a:rPr sz="1000" b="1" i="1" dirty="0">
                <a:latin typeface="Times New Roman"/>
                <a:cs typeface="Times New Roman"/>
              </a:rPr>
              <a:t>of</a:t>
            </a:r>
            <a:r>
              <a:rPr sz="1000" b="1" i="1" spc="-1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p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56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0936" y="836167"/>
            <a:ext cx="6285230" cy="3886200"/>
          </a:xfrm>
          <a:custGeom>
            <a:avLst/>
            <a:gdLst/>
            <a:ahLst/>
            <a:cxnLst/>
            <a:rect l="l" t="t" r="r" b="b"/>
            <a:pathLst>
              <a:path w="6285230" h="3886200">
                <a:moveTo>
                  <a:pt x="0" y="3886200"/>
                </a:moveTo>
                <a:lnTo>
                  <a:pt x="6284975" y="3886200"/>
                </a:lnTo>
                <a:lnTo>
                  <a:pt x="6284975" y="0"/>
                </a:lnTo>
                <a:lnTo>
                  <a:pt x="0" y="0"/>
                </a:lnTo>
                <a:lnTo>
                  <a:pt x="0" y="3886200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67436" y="463804"/>
            <a:ext cx="6413500" cy="7264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90"/>
              </a:spcBef>
              <a:tabLst>
                <a:tab pos="4537075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20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	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10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  <a:p>
            <a:pPr marL="63500" marR="55880">
              <a:lnSpc>
                <a:spcPts val="1370"/>
              </a:lnSpc>
              <a:spcBef>
                <a:spcPts val="1145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c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cross-sectional 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5" dirty="0">
                <a:latin typeface="Times New Roman"/>
                <a:cs typeface="Times New Roman"/>
              </a:rPr>
              <a:t>at location 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i="1" spc="-5" dirty="0">
                <a:latin typeface="Times New Roman"/>
                <a:cs typeface="Times New Roman"/>
              </a:rPr>
              <a:t>. </a:t>
            </a:r>
            <a:r>
              <a:rPr sz="1200" spc="-5" dirty="0">
                <a:latin typeface="Times New Roman"/>
                <a:cs typeface="Times New Roman"/>
              </a:rPr>
              <a:t>Substitution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relation </a:t>
            </a:r>
            <a:r>
              <a:rPr sz="1200" spc="-15" dirty="0">
                <a:latin typeface="Times New Roman"/>
                <a:cs typeface="Times New Roman"/>
              </a:rPr>
              <a:t>into  </a:t>
            </a:r>
            <a:r>
              <a:rPr sz="1200" dirty="0">
                <a:latin typeface="Times New Roman"/>
                <a:cs typeface="Times New Roman"/>
              </a:rPr>
              <a:t>Eq.(3.22.b) </a:t>
            </a:r>
            <a:r>
              <a:rPr sz="1200" spc="-20" dirty="0">
                <a:latin typeface="Times New Roman"/>
                <a:cs typeface="Times New Roman"/>
              </a:rPr>
              <a:t>gives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differential </a:t>
            </a:r>
            <a:r>
              <a:rPr sz="1200" spc="-5" dirty="0">
                <a:latin typeface="Times New Roman"/>
                <a:cs typeface="Times New Roman"/>
              </a:rPr>
              <a:t>equation </a:t>
            </a:r>
            <a:r>
              <a:rPr sz="1200" spc="-15" dirty="0">
                <a:latin typeface="Times New Roman"/>
                <a:cs typeface="Times New Roman"/>
              </a:rPr>
              <a:t>governing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30" dirty="0">
                <a:latin typeface="Times New Roman"/>
                <a:cs typeface="Times New Roman"/>
              </a:rPr>
              <a:t>fins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62404" y="1300748"/>
            <a:ext cx="9080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10" dirty="0">
                <a:latin typeface="Symbol"/>
                <a:cs typeface="Symbol"/>
              </a:rPr>
              <a:t>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16227" y="1437909"/>
            <a:ext cx="73660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658495" algn="l"/>
              </a:tabLst>
            </a:pPr>
            <a:r>
              <a:rPr sz="1300" spc="10" dirty="0">
                <a:latin typeface="Symbol"/>
                <a:cs typeface="Symbol"/>
              </a:rPr>
              <a:t></a:t>
            </a:r>
            <a:r>
              <a:rPr sz="1300" spc="10" dirty="0">
                <a:latin typeface="Times New Roman"/>
                <a:cs typeface="Times New Roman"/>
              </a:rPr>
              <a:t>	</a:t>
            </a:r>
            <a:r>
              <a:rPr sz="1300" spc="10" dirty="0">
                <a:latin typeface="Symbol"/>
                <a:cs typeface="Symbol"/>
              </a:rPr>
              <a:t>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31083" y="1398554"/>
            <a:ext cx="95885" cy="144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50" spc="15" dirty="0">
                <a:latin typeface="Symbol"/>
                <a:cs typeface="Symbol"/>
              </a:rPr>
              <a:t></a:t>
            </a:r>
            <a:endParaRPr sz="7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49044" y="1416573"/>
            <a:ext cx="18605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i="1" spc="15" dirty="0">
                <a:latin typeface="Times New Roman"/>
                <a:cs typeface="Times New Roman"/>
              </a:rPr>
              <a:t>d</a:t>
            </a:r>
            <a:r>
              <a:rPr sz="1300" i="1" spc="10" dirty="0">
                <a:latin typeface="Times New Roman"/>
                <a:cs typeface="Times New Roman"/>
              </a:rPr>
              <a:t>x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89660" y="1416573"/>
            <a:ext cx="34226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300" i="1" spc="15" dirty="0">
                <a:latin typeface="Times New Roman"/>
                <a:cs typeface="Times New Roman"/>
              </a:rPr>
              <a:t>dx</a:t>
            </a:r>
            <a:r>
              <a:rPr sz="1300" i="1" spc="-55" dirty="0">
                <a:latin typeface="Times New Roman"/>
                <a:cs typeface="Times New Roman"/>
              </a:rPr>
              <a:t> </a:t>
            </a:r>
            <a:r>
              <a:rPr sz="1950" spc="15" baseline="38461" dirty="0">
                <a:latin typeface="Symbol"/>
                <a:cs typeface="Symbol"/>
              </a:rPr>
              <a:t></a:t>
            </a:r>
            <a:endParaRPr sz="1950" baseline="38461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07439" y="1285509"/>
            <a:ext cx="329374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30"/>
              </a:spcBef>
              <a:tabLst>
                <a:tab pos="2665730" algn="l"/>
              </a:tabLst>
            </a:pPr>
            <a:r>
              <a:rPr sz="1950" i="1" u="sng" spc="15" baseline="3418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</a:t>
            </a:r>
            <a:r>
              <a:rPr sz="1950" i="1" spc="15" baseline="34188" dirty="0">
                <a:latin typeface="Times New Roman"/>
                <a:cs typeface="Times New Roman"/>
              </a:rPr>
              <a:t>  </a:t>
            </a:r>
            <a:r>
              <a:rPr sz="1950" spc="15" baseline="29914" dirty="0">
                <a:latin typeface="Symbol"/>
                <a:cs typeface="Symbol"/>
              </a:rPr>
              <a:t></a:t>
            </a:r>
            <a:r>
              <a:rPr sz="1950" spc="15" baseline="29914" dirty="0">
                <a:latin typeface="Times New Roman"/>
                <a:cs typeface="Times New Roman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k </a:t>
            </a:r>
            <a:r>
              <a:rPr sz="1300" i="1" spc="15" dirty="0">
                <a:latin typeface="Times New Roman"/>
                <a:cs typeface="Times New Roman"/>
              </a:rPr>
              <a:t>A  </a:t>
            </a:r>
            <a:r>
              <a:rPr sz="1950" i="1" u="sng" spc="22" baseline="3418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dT</a:t>
            </a:r>
            <a:r>
              <a:rPr sz="1950" i="1" spc="22" baseline="34188" dirty="0">
                <a:latin typeface="Times New Roman"/>
                <a:cs typeface="Times New Roman"/>
              </a:rPr>
              <a:t> </a:t>
            </a:r>
            <a:r>
              <a:rPr sz="1950" spc="15" baseline="29914" dirty="0">
                <a:latin typeface="Symbol"/>
                <a:cs typeface="Symbol"/>
              </a:rPr>
              <a:t></a:t>
            </a:r>
            <a:r>
              <a:rPr sz="1950" spc="15" baseline="29914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Symbol"/>
                <a:cs typeface="Symbol"/>
              </a:rPr>
              <a:t>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h </a:t>
            </a:r>
            <a:r>
              <a:rPr sz="1300" i="1" spc="20" dirty="0">
                <a:latin typeface="Times New Roman"/>
                <a:cs typeface="Times New Roman"/>
              </a:rPr>
              <a:t>p</a:t>
            </a:r>
            <a:r>
              <a:rPr sz="1300" spc="20" dirty="0">
                <a:latin typeface="Times New Roman"/>
                <a:cs typeface="Times New Roman"/>
              </a:rPr>
              <a:t>(</a:t>
            </a:r>
            <a:r>
              <a:rPr sz="1300" i="1" spc="20" dirty="0">
                <a:latin typeface="Times New Roman"/>
                <a:cs typeface="Times New Roman"/>
              </a:rPr>
              <a:t>T </a:t>
            </a:r>
            <a:r>
              <a:rPr sz="1300" spc="15" dirty="0">
                <a:latin typeface="Symbol"/>
                <a:cs typeface="Symbol"/>
              </a:rPr>
              <a:t>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T  </a:t>
            </a:r>
            <a:r>
              <a:rPr sz="1300" spc="5" dirty="0">
                <a:latin typeface="Times New Roman"/>
                <a:cs typeface="Times New Roman"/>
              </a:rPr>
              <a:t>)</a:t>
            </a:r>
            <a:r>
              <a:rPr sz="1300" spc="105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Symbol"/>
                <a:cs typeface="Symbol"/>
              </a:rPr>
              <a:t>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0	</a:t>
            </a:r>
            <a:r>
              <a:rPr sz="1300" spc="25" dirty="0">
                <a:latin typeface="MT Extra"/>
                <a:cs typeface="MT Extra"/>
              </a:rPr>
              <a:t></a:t>
            </a:r>
            <a:r>
              <a:rPr sz="1300" spc="25" dirty="0">
                <a:latin typeface="Times New Roman"/>
                <a:cs typeface="Times New Roman"/>
              </a:rPr>
              <a:t>(3.23)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24075" y="1398554"/>
            <a:ext cx="69215" cy="144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50" i="1" spc="10" dirty="0">
                <a:latin typeface="Times New Roman"/>
                <a:cs typeface="Times New Roman"/>
              </a:rPr>
              <a:t>c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7436" y="1637283"/>
            <a:ext cx="6417945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3500" marR="55880" algn="just">
              <a:lnSpc>
                <a:spcPct val="958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general, </a:t>
            </a:r>
            <a:r>
              <a:rPr sz="1200" spc="-5" dirty="0">
                <a:latin typeface="Times New Roman"/>
                <a:cs typeface="Times New Roman"/>
              </a:rPr>
              <a:t>the cross-sectional area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c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perimeter </a:t>
            </a:r>
            <a:r>
              <a:rPr sz="1200" b="1" i="1" spc="-5" dirty="0">
                <a:latin typeface="Times New Roman"/>
                <a:cs typeface="Times New Roman"/>
              </a:rPr>
              <a:t>p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0" dirty="0">
                <a:latin typeface="Times New Roman"/>
                <a:cs typeface="Times New Roman"/>
              </a:rPr>
              <a:t>vary with 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15" dirty="0">
                <a:latin typeface="Times New Roman"/>
                <a:cs typeface="Times New Roman"/>
              </a:rPr>
              <a:t>makes this  </a:t>
            </a:r>
            <a:r>
              <a:rPr sz="1200" spc="-20" dirty="0">
                <a:latin typeface="Times New Roman"/>
                <a:cs typeface="Times New Roman"/>
              </a:rPr>
              <a:t>differential </a:t>
            </a:r>
            <a:r>
              <a:rPr sz="1200" spc="-5" dirty="0">
                <a:latin typeface="Times New Roman"/>
                <a:cs typeface="Times New Roman"/>
              </a:rPr>
              <a:t>equation </a:t>
            </a:r>
            <a:r>
              <a:rPr sz="1200" i="1" spc="-5" dirty="0">
                <a:latin typeface="Times New Roman"/>
                <a:cs typeface="Times New Roman"/>
              </a:rPr>
              <a:t>too </a:t>
            </a:r>
            <a:r>
              <a:rPr sz="1200" i="1" dirty="0">
                <a:latin typeface="Times New Roman"/>
                <a:cs typeface="Times New Roman"/>
              </a:rPr>
              <a:t>difficult </a:t>
            </a:r>
            <a:r>
              <a:rPr sz="1200" i="1" spc="-5" dirty="0">
                <a:latin typeface="Times New Roman"/>
                <a:cs typeface="Times New Roman"/>
              </a:rPr>
              <a:t>to solve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special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i="1" spc="-5" dirty="0">
                <a:latin typeface="Times New Roman"/>
                <a:cs typeface="Times New Roman"/>
              </a:rPr>
              <a:t>constant </a:t>
            </a:r>
            <a:r>
              <a:rPr sz="1200" i="1" spc="-10" dirty="0">
                <a:latin typeface="Times New Roman"/>
                <a:cs typeface="Times New Roman"/>
              </a:rPr>
              <a:t>cross </a:t>
            </a:r>
            <a:r>
              <a:rPr sz="1200" i="1" spc="-5" dirty="0">
                <a:latin typeface="Times New Roman"/>
                <a:cs typeface="Times New Roman"/>
              </a:rPr>
              <a:t>section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constant  thermal conductivity,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differential </a:t>
            </a:r>
            <a:r>
              <a:rPr sz="1200" spc="-5" dirty="0">
                <a:latin typeface="Times New Roman"/>
                <a:cs typeface="Times New Roman"/>
              </a:rPr>
              <a:t>equation </a:t>
            </a:r>
            <a:r>
              <a:rPr sz="1200" dirty="0">
                <a:latin typeface="Times New Roman"/>
                <a:cs typeface="Times New Roman"/>
              </a:rPr>
              <a:t>(3.23) </a:t>
            </a:r>
            <a:r>
              <a:rPr sz="1200" spc="-5" dirty="0">
                <a:latin typeface="Times New Roman"/>
                <a:cs typeface="Times New Roman"/>
              </a:rPr>
              <a:t>reduces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16711" y="2443797"/>
            <a:ext cx="287655" cy="0"/>
          </a:xfrm>
          <a:custGeom>
            <a:avLst/>
            <a:gdLst/>
            <a:ahLst/>
            <a:cxnLst/>
            <a:rect l="l" t="t" r="r" b="b"/>
            <a:pathLst>
              <a:path w="287655">
                <a:moveTo>
                  <a:pt x="0" y="0"/>
                </a:moveTo>
                <a:lnTo>
                  <a:pt x="287464" y="0"/>
                </a:lnTo>
              </a:path>
            </a:pathLst>
          </a:custGeom>
          <a:ln w="71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663700" y="2297314"/>
            <a:ext cx="74930" cy="144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50" spc="10" dirty="0">
                <a:latin typeface="Times New Roman"/>
                <a:cs typeface="Times New Roman"/>
              </a:rPr>
              <a:t>2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01852" y="2436968"/>
            <a:ext cx="29972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300" i="1" spc="45" dirty="0">
                <a:latin typeface="Times New Roman"/>
                <a:cs typeface="Times New Roman"/>
              </a:rPr>
              <a:t>dx</a:t>
            </a:r>
            <a:r>
              <a:rPr sz="1125" spc="67" baseline="44444" dirty="0">
                <a:latin typeface="Times New Roman"/>
                <a:cs typeface="Times New Roman"/>
              </a:rPr>
              <a:t>2</a:t>
            </a:r>
            <a:endParaRPr sz="1125" baseline="44444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63116" y="2296874"/>
            <a:ext cx="177990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042669" algn="l"/>
              </a:tabLst>
            </a:pPr>
            <a:r>
              <a:rPr sz="1300" i="1" spc="15" dirty="0">
                <a:latin typeface="Times New Roman"/>
                <a:cs typeface="Times New Roman"/>
              </a:rPr>
              <a:t>a</a:t>
            </a:r>
            <a:r>
              <a:rPr sz="1300" i="1" spc="135" dirty="0">
                <a:latin typeface="Times New Roman"/>
                <a:cs typeface="Times New Roman"/>
              </a:rPr>
              <a:t> </a:t>
            </a:r>
            <a:r>
              <a:rPr sz="1350" i="1" spc="-655" dirty="0">
                <a:latin typeface="Verdana"/>
                <a:cs typeface="Verdana"/>
              </a:rPr>
              <a:t></a:t>
            </a:r>
            <a:r>
              <a:rPr sz="1350" i="1" spc="50" dirty="0">
                <a:latin typeface="Verdana"/>
                <a:cs typeface="Verdana"/>
              </a:rPr>
              <a:t> </a:t>
            </a:r>
            <a:r>
              <a:rPr sz="1300" spc="15" dirty="0">
                <a:latin typeface="Symbol"/>
                <a:cs typeface="Symbol"/>
              </a:rPr>
              <a:t>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Times New Roman"/>
                <a:cs typeface="Times New Roman"/>
              </a:rPr>
              <a:t>0	</a:t>
            </a:r>
            <a:r>
              <a:rPr sz="1300" spc="25" dirty="0">
                <a:latin typeface="MT Extra"/>
                <a:cs typeface="MT Extra"/>
              </a:rPr>
              <a:t></a:t>
            </a:r>
            <a:r>
              <a:rPr sz="1300" spc="25" dirty="0">
                <a:latin typeface="Times New Roman"/>
                <a:cs typeface="Times New Roman"/>
              </a:rPr>
              <a:t>(3.24.</a:t>
            </a:r>
            <a:r>
              <a:rPr sz="1300" i="1" spc="25" dirty="0">
                <a:latin typeface="Times New Roman"/>
                <a:cs typeface="Times New Roman"/>
              </a:rPr>
              <a:t>a</a:t>
            </a:r>
            <a:r>
              <a:rPr sz="1300" spc="2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89660" y="2193242"/>
            <a:ext cx="48640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300" i="1" spc="15" dirty="0">
                <a:latin typeface="Times New Roman"/>
                <a:cs typeface="Times New Roman"/>
              </a:rPr>
              <a:t>d </a:t>
            </a:r>
            <a:r>
              <a:rPr sz="1125" spc="-502" baseline="44444" dirty="0">
                <a:latin typeface="Times New Roman"/>
                <a:cs typeface="Times New Roman"/>
              </a:rPr>
              <a:t>2</a:t>
            </a:r>
            <a:r>
              <a:rPr sz="1350" i="1" spc="-335" dirty="0">
                <a:latin typeface="Verdana"/>
                <a:cs typeface="Verdana"/>
              </a:rPr>
              <a:t></a:t>
            </a:r>
            <a:r>
              <a:rPr sz="1350" i="1" spc="-254" dirty="0">
                <a:latin typeface="Verdana"/>
                <a:cs typeface="Verdana"/>
              </a:rPr>
              <a:t> </a:t>
            </a:r>
            <a:r>
              <a:rPr sz="1950" spc="22" baseline="-34188" dirty="0">
                <a:latin typeface="Symbol"/>
                <a:cs typeface="Symbol"/>
              </a:rPr>
              <a:t></a:t>
            </a:r>
            <a:endParaRPr sz="1950" baseline="-34188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8236" y="2627883"/>
            <a:ext cx="437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477708" y="3057779"/>
            <a:ext cx="297815" cy="0"/>
          </a:xfrm>
          <a:custGeom>
            <a:avLst/>
            <a:gdLst/>
            <a:ahLst/>
            <a:cxnLst/>
            <a:rect l="l" t="t" r="r" b="b"/>
            <a:pathLst>
              <a:path w="297814">
                <a:moveTo>
                  <a:pt x="0" y="0"/>
                </a:moveTo>
                <a:lnTo>
                  <a:pt x="297751" y="0"/>
                </a:lnTo>
              </a:path>
            </a:pathLst>
          </a:custGeom>
          <a:ln w="70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452372" y="3053348"/>
            <a:ext cx="33337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300" i="1" spc="10" dirty="0">
                <a:latin typeface="Times New Roman"/>
                <a:cs typeface="Times New Roman"/>
              </a:rPr>
              <a:t>k</a:t>
            </a:r>
            <a:r>
              <a:rPr sz="1300" i="1" spc="-15" dirty="0">
                <a:latin typeface="Times New Roman"/>
                <a:cs typeface="Times New Roman"/>
              </a:rPr>
              <a:t> </a:t>
            </a:r>
            <a:r>
              <a:rPr sz="1300" i="1" spc="-35" dirty="0">
                <a:latin typeface="Times New Roman"/>
                <a:cs typeface="Times New Roman"/>
              </a:rPr>
              <a:t>A</a:t>
            </a:r>
            <a:r>
              <a:rPr sz="1125" i="1" spc="-52" baseline="-25925" dirty="0">
                <a:latin typeface="Times New Roman"/>
                <a:cs typeface="Times New Roman"/>
              </a:rPr>
              <a:t>c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291588" y="2919236"/>
            <a:ext cx="73406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85" dirty="0">
                <a:latin typeface="MT Extra"/>
                <a:cs typeface="MT Extra"/>
              </a:rPr>
              <a:t></a:t>
            </a:r>
            <a:r>
              <a:rPr sz="1300" spc="-10" dirty="0">
                <a:latin typeface="Times New Roman"/>
                <a:cs typeface="Times New Roman"/>
              </a:rPr>
              <a:t>(</a:t>
            </a:r>
            <a:r>
              <a:rPr sz="1300" spc="15" dirty="0">
                <a:latin typeface="Times New Roman"/>
                <a:cs typeface="Times New Roman"/>
              </a:rPr>
              <a:t>3</a:t>
            </a:r>
            <a:r>
              <a:rPr sz="1300" spc="5" dirty="0">
                <a:latin typeface="Times New Roman"/>
                <a:cs typeface="Times New Roman"/>
              </a:rPr>
              <a:t>.</a:t>
            </a:r>
            <a:r>
              <a:rPr sz="1300" spc="15" dirty="0">
                <a:latin typeface="Times New Roman"/>
                <a:cs typeface="Times New Roman"/>
              </a:rPr>
              <a:t>2</a:t>
            </a:r>
            <a:r>
              <a:rPr sz="1300" spc="40" dirty="0">
                <a:latin typeface="Times New Roman"/>
                <a:cs typeface="Times New Roman"/>
              </a:rPr>
              <a:t>4</a:t>
            </a:r>
            <a:r>
              <a:rPr sz="1300" spc="-90" dirty="0">
                <a:latin typeface="Times New Roman"/>
                <a:cs typeface="Times New Roman"/>
              </a:rPr>
              <a:t>.</a:t>
            </a:r>
            <a:r>
              <a:rPr sz="1300" i="1" spc="40" dirty="0">
                <a:latin typeface="Times New Roman"/>
                <a:cs typeface="Times New Roman"/>
              </a:rPr>
              <a:t>b</a:t>
            </a:r>
            <a:r>
              <a:rPr sz="1300" spc="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77467" y="2809509"/>
            <a:ext cx="69405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950" i="1" spc="75" baseline="-36324" dirty="0">
                <a:latin typeface="Times New Roman"/>
                <a:cs typeface="Times New Roman"/>
              </a:rPr>
              <a:t>a</a:t>
            </a:r>
            <a:r>
              <a:rPr sz="1125" spc="75" baseline="-18518" dirty="0">
                <a:latin typeface="Times New Roman"/>
                <a:cs typeface="Times New Roman"/>
              </a:rPr>
              <a:t>2 </a:t>
            </a:r>
            <a:r>
              <a:rPr sz="1950" spc="22" baseline="-36324" dirty="0">
                <a:latin typeface="Symbol"/>
                <a:cs typeface="Symbol"/>
              </a:rPr>
              <a:t></a:t>
            </a:r>
            <a:r>
              <a:rPr sz="1950" spc="22" baseline="-36324" dirty="0">
                <a:latin typeface="Times New Roman"/>
                <a:cs typeface="Times New Roman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h</a:t>
            </a:r>
            <a:r>
              <a:rPr sz="1300" i="1" spc="110" dirty="0">
                <a:latin typeface="Times New Roman"/>
                <a:cs typeface="Times New Roman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p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67436" y="3283204"/>
            <a:ext cx="641350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>
              <a:lnSpc>
                <a:spcPts val="1405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θ = T </a:t>
            </a:r>
            <a:r>
              <a:rPr sz="1200" b="1" i="1" dirty="0">
                <a:latin typeface="Times New Roman"/>
                <a:cs typeface="Times New Roman"/>
              </a:rPr>
              <a:t>-T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temperature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excess</a:t>
            </a:r>
            <a:r>
              <a:rPr sz="1200" spc="-1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63500" marR="55880">
              <a:lnSpc>
                <a:spcPts val="1390"/>
              </a:lnSpc>
              <a:spcBef>
                <a:spcPts val="50"/>
              </a:spcBef>
            </a:pPr>
            <a:r>
              <a:rPr sz="1200" dirty="0">
                <a:latin typeface="Times New Roman"/>
                <a:cs typeface="Times New Roman"/>
              </a:rPr>
              <a:t>Eq.(3.24.a)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i="1" spc="-5" dirty="0">
                <a:latin typeface="Times New Roman"/>
                <a:cs typeface="Times New Roman"/>
              </a:rPr>
              <a:t>a linear, homogeneous, </a:t>
            </a:r>
            <a:r>
              <a:rPr sz="1200" i="1" dirty="0">
                <a:latin typeface="Times New Roman"/>
                <a:cs typeface="Times New Roman"/>
              </a:rPr>
              <a:t>2</a:t>
            </a:r>
            <a:r>
              <a:rPr sz="1200" i="1" baseline="38194" dirty="0">
                <a:latin typeface="Times New Roman"/>
                <a:cs typeface="Times New Roman"/>
              </a:rPr>
              <a:t>nd </a:t>
            </a:r>
            <a:r>
              <a:rPr sz="1200" i="1" spc="-5" dirty="0">
                <a:latin typeface="Times New Roman"/>
                <a:cs typeface="Times New Roman"/>
              </a:rPr>
              <a:t>order </a:t>
            </a:r>
            <a:r>
              <a:rPr sz="1200" i="1" dirty="0">
                <a:latin typeface="Times New Roman"/>
                <a:cs typeface="Times New Roman"/>
              </a:rPr>
              <a:t>differential </a:t>
            </a:r>
            <a:r>
              <a:rPr sz="1200" i="1" spc="-5" dirty="0">
                <a:latin typeface="Times New Roman"/>
                <a:cs typeface="Times New Roman"/>
              </a:rPr>
              <a:t>equation </a:t>
            </a:r>
            <a:r>
              <a:rPr sz="1200" i="1" spc="-20" dirty="0">
                <a:latin typeface="Times New Roman"/>
                <a:cs typeface="Times New Roman"/>
              </a:rPr>
              <a:t>with </a:t>
            </a:r>
            <a:r>
              <a:rPr sz="1200" i="1" spc="-5" dirty="0">
                <a:latin typeface="Times New Roman"/>
                <a:cs typeface="Times New Roman"/>
              </a:rPr>
              <a:t>constant </a:t>
            </a:r>
            <a:r>
              <a:rPr sz="1200" i="1" dirty="0">
                <a:latin typeface="Times New Roman"/>
                <a:cs typeface="Times New Roman"/>
              </a:rPr>
              <a:t>coefficients</a:t>
            </a:r>
            <a:r>
              <a:rPr sz="1200" dirty="0">
                <a:latin typeface="Times New Roman"/>
                <a:cs typeface="Times New Roman"/>
              </a:rPr>
              <a:t>,  </a:t>
            </a:r>
            <a:r>
              <a:rPr sz="1200" spc="-5" dirty="0">
                <a:latin typeface="Times New Roman"/>
                <a:cs typeface="Times New Roman"/>
              </a:rPr>
              <a:t>Therefore, the </a:t>
            </a:r>
            <a:r>
              <a:rPr sz="1200" spc="-10" dirty="0">
                <a:latin typeface="Times New Roman"/>
                <a:cs typeface="Times New Roman"/>
              </a:rPr>
              <a:t>general </a:t>
            </a:r>
            <a:r>
              <a:rPr sz="1200" spc="-5" dirty="0">
                <a:latin typeface="Times New Roman"/>
                <a:cs typeface="Times New Roman"/>
              </a:rPr>
              <a:t>solution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that </a:t>
            </a:r>
            <a:r>
              <a:rPr sz="1200" spc="-5" dirty="0">
                <a:latin typeface="Times New Roman"/>
                <a:cs typeface="Times New Roman"/>
              </a:rPr>
              <a:t>equation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97227" y="3953594"/>
            <a:ext cx="67373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609600" algn="l"/>
              </a:tabLst>
            </a:pPr>
            <a:r>
              <a:rPr sz="800" spc="-5" dirty="0">
                <a:latin typeface="Times New Roman"/>
                <a:cs typeface="Times New Roman"/>
              </a:rPr>
              <a:t>1	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46480" y="3829815"/>
            <a:ext cx="27984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5"/>
              </a:spcBef>
              <a:tabLst>
                <a:tab pos="2159635" algn="l"/>
              </a:tabLst>
            </a:pPr>
            <a:r>
              <a:rPr sz="1400" i="1" spc="-695" dirty="0">
                <a:latin typeface="Verdana"/>
                <a:cs typeface="Verdana"/>
              </a:rPr>
              <a:t></a:t>
            </a:r>
            <a:r>
              <a:rPr sz="1400" i="1" spc="-290" dirty="0">
                <a:latin typeface="Verdana"/>
                <a:cs typeface="Verdana"/>
              </a:rPr>
              <a:t> </a:t>
            </a:r>
            <a:r>
              <a:rPr sz="1350" spc="40" dirty="0">
                <a:latin typeface="Times New Roman"/>
                <a:cs typeface="Times New Roman"/>
              </a:rPr>
              <a:t>(</a:t>
            </a:r>
            <a:r>
              <a:rPr sz="1350" i="1" spc="40" dirty="0">
                <a:latin typeface="Times New Roman"/>
                <a:cs typeface="Times New Roman"/>
              </a:rPr>
              <a:t>x</a:t>
            </a:r>
            <a:r>
              <a:rPr sz="1350" spc="40" dirty="0">
                <a:latin typeface="Times New Roman"/>
                <a:cs typeface="Times New Roman"/>
              </a:rPr>
              <a:t>) </a:t>
            </a:r>
            <a:r>
              <a:rPr sz="1350" spc="5" dirty="0">
                <a:latin typeface="Symbol"/>
                <a:cs typeface="Symbol"/>
              </a:rPr>
              <a:t>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C  </a:t>
            </a:r>
            <a:r>
              <a:rPr sz="1350" i="1" spc="30" dirty="0">
                <a:latin typeface="Times New Roman"/>
                <a:cs typeface="Times New Roman"/>
              </a:rPr>
              <a:t>e</a:t>
            </a:r>
            <a:r>
              <a:rPr sz="1200" i="1" spc="44" baseline="41666" dirty="0">
                <a:latin typeface="Times New Roman"/>
                <a:cs typeface="Times New Roman"/>
              </a:rPr>
              <a:t>a </a:t>
            </a:r>
            <a:r>
              <a:rPr sz="1200" i="1" spc="-7" baseline="41666" dirty="0">
                <a:latin typeface="Times New Roman"/>
                <a:cs typeface="Times New Roman"/>
              </a:rPr>
              <a:t>x   </a:t>
            </a:r>
            <a:r>
              <a:rPr sz="1350" spc="5" dirty="0">
                <a:latin typeface="Symbol"/>
                <a:cs typeface="Symbol"/>
              </a:rPr>
              <a:t>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C</a:t>
            </a:r>
            <a:r>
              <a:rPr sz="1350" i="1" spc="-75" dirty="0">
                <a:latin typeface="Times New Roman"/>
                <a:cs typeface="Times New Roman"/>
              </a:rPr>
              <a:t> </a:t>
            </a:r>
            <a:r>
              <a:rPr sz="1350" i="1" spc="45" dirty="0">
                <a:latin typeface="Times New Roman"/>
                <a:cs typeface="Times New Roman"/>
              </a:rPr>
              <a:t>e</a:t>
            </a:r>
            <a:r>
              <a:rPr sz="1200" spc="67" baseline="41666" dirty="0">
                <a:latin typeface="Symbol"/>
                <a:cs typeface="Symbol"/>
              </a:rPr>
              <a:t></a:t>
            </a:r>
            <a:r>
              <a:rPr sz="1200" spc="67" baseline="41666" dirty="0">
                <a:latin typeface="Times New Roman"/>
                <a:cs typeface="Times New Roman"/>
              </a:rPr>
              <a:t> </a:t>
            </a:r>
            <a:r>
              <a:rPr sz="1200" i="1" spc="-7" baseline="41666" dirty="0">
                <a:latin typeface="Times New Roman"/>
                <a:cs typeface="Times New Roman"/>
              </a:rPr>
              <a:t>a</a:t>
            </a:r>
            <a:r>
              <a:rPr sz="1200" i="1" spc="-67" baseline="41666" dirty="0">
                <a:latin typeface="Times New Roman"/>
                <a:cs typeface="Times New Roman"/>
              </a:rPr>
              <a:t> </a:t>
            </a:r>
            <a:r>
              <a:rPr sz="1200" i="1" spc="-7" baseline="41666" dirty="0">
                <a:latin typeface="Times New Roman"/>
                <a:cs typeface="Times New Roman"/>
              </a:rPr>
              <a:t>x	</a:t>
            </a:r>
            <a:r>
              <a:rPr sz="1350" spc="10" dirty="0">
                <a:latin typeface="MT Extra"/>
                <a:cs typeface="MT Extra"/>
              </a:rPr>
              <a:t></a:t>
            </a:r>
            <a:r>
              <a:rPr sz="1350" spc="10" dirty="0">
                <a:latin typeface="Times New Roman"/>
                <a:cs typeface="Times New Roman"/>
              </a:rPr>
              <a:t>(3.25)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30936" y="4722367"/>
            <a:ext cx="4456430" cy="5257800"/>
          </a:xfrm>
          <a:custGeom>
            <a:avLst/>
            <a:gdLst/>
            <a:ahLst/>
            <a:cxnLst/>
            <a:rect l="l" t="t" r="r" b="b"/>
            <a:pathLst>
              <a:path w="4456430" h="5257800">
                <a:moveTo>
                  <a:pt x="0" y="5257800"/>
                </a:moveTo>
                <a:lnTo>
                  <a:pt x="4456176" y="5257800"/>
                </a:lnTo>
                <a:lnTo>
                  <a:pt x="4456176" y="0"/>
                </a:lnTo>
                <a:lnTo>
                  <a:pt x="0" y="0"/>
                </a:lnTo>
                <a:lnTo>
                  <a:pt x="0" y="5257800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91236" y="4066540"/>
            <a:ext cx="6574790" cy="20770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39700" marR="132080" algn="just">
              <a:lnSpc>
                <a:spcPts val="1390"/>
              </a:lnSpc>
              <a:spcBef>
                <a:spcPts val="185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1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2</a:t>
            </a:r>
            <a:r>
              <a:rPr sz="1200" b="1" i="1" spc="270" baseline="-10416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i="1" spc="-5" dirty="0">
                <a:latin typeface="Times New Roman"/>
                <a:cs typeface="Times New Roman"/>
              </a:rPr>
              <a:t>arbitrary constants </a:t>
            </a:r>
            <a:r>
              <a:rPr sz="1200" spc="-5" dirty="0">
                <a:latin typeface="Times New Roman"/>
                <a:cs typeface="Times New Roman"/>
              </a:rPr>
              <a:t>whose </a:t>
            </a:r>
            <a:r>
              <a:rPr sz="1200" spc="-15" dirty="0">
                <a:latin typeface="Times New Roman"/>
                <a:cs typeface="Times New Roman"/>
              </a:rPr>
              <a:t>values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determined </a:t>
            </a:r>
            <a:r>
              <a:rPr sz="1200" spc="-5" dirty="0">
                <a:latin typeface="Times New Roman"/>
                <a:cs typeface="Times New Roman"/>
              </a:rPr>
              <a:t>from the boundary  </a:t>
            </a:r>
            <a:r>
              <a:rPr sz="1200" spc="-10" dirty="0">
                <a:latin typeface="Times New Roman"/>
                <a:cs typeface="Times New Roman"/>
              </a:rPr>
              <a:t>conditions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5" dirty="0">
                <a:latin typeface="Times New Roman"/>
                <a:cs typeface="Times New Roman"/>
              </a:rPr>
              <a:t>base and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0" dirty="0">
                <a:latin typeface="Times New Roman"/>
                <a:cs typeface="Times New Roman"/>
              </a:rPr>
              <a:t>tip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fin.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00">
              <a:latin typeface="Times New Roman"/>
              <a:cs typeface="Times New Roman"/>
            </a:endParaRPr>
          </a:p>
          <a:p>
            <a:pPr marL="139700" algn="just">
              <a:lnSpc>
                <a:spcPts val="1515"/>
              </a:lnSpc>
              <a:spcBef>
                <a:spcPts val="5"/>
              </a:spcBef>
            </a:pPr>
            <a:r>
              <a:rPr sz="1300" b="1" i="1" dirty="0">
                <a:latin typeface="Times New Roman"/>
                <a:cs typeface="Times New Roman"/>
              </a:rPr>
              <a:t>3.3.2- </a:t>
            </a:r>
            <a:r>
              <a:rPr sz="1300" b="1" i="1" spc="-5" dirty="0">
                <a:latin typeface="Times New Roman"/>
                <a:cs typeface="Times New Roman"/>
              </a:rPr>
              <a:t>Fin Boundary</a:t>
            </a:r>
            <a:r>
              <a:rPr sz="1300" b="1" i="1" spc="3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Conditions</a:t>
            </a:r>
            <a:endParaRPr sz="1300">
              <a:latin typeface="Times New Roman"/>
              <a:cs typeface="Times New Roman"/>
            </a:endParaRPr>
          </a:p>
          <a:p>
            <a:pPr marL="139700" marR="1969770" indent="198120" algn="just">
              <a:lnSpc>
                <a:spcPts val="1390"/>
              </a:lnSpc>
              <a:spcBef>
                <a:spcPts val="40"/>
              </a:spcBef>
            </a:pPr>
            <a:r>
              <a:rPr sz="1200" spc="-20" dirty="0">
                <a:latin typeface="Times New Roman"/>
                <a:cs typeface="Times New Roman"/>
              </a:rPr>
              <a:t>As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it is </a:t>
            </a:r>
            <a:r>
              <a:rPr sz="1200" spc="-15" dirty="0">
                <a:latin typeface="Times New Roman"/>
                <a:cs typeface="Times New Roman"/>
              </a:rPr>
              <a:t>clear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Eq.(3.25),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10" dirty="0">
                <a:latin typeface="Times New Roman"/>
                <a:cs typeface="Times New Roman"/>
              </a:rPr>
              <a:t>need </a:t>
            </a:r>
            <a:r>
              <a:rPr sz="1200" spc="-15" dirty="0">
                <a:latin typeface="Times New Roman"/>
                <a:cs typeface="Times New Roman"/>
              </a:rPr>
              <a:t>only </a:t>
            </a:r>
            <a:r>
              <a:rPr sz="1200" dirty="0">
                <a:latin typeface="Times New Roman"/>
                <a:cs typeface="Times New Roman"/>
              </a:rPr>
              <a:t>two </a:t>
            </a:r>
            <a:r>
              <a:rPr sz="1200" spc="-10" dirty="0">
                <a:latin typeface="Times New Roman"/>
                <a:cs typeface="Times New Roman"/>
              </a:rPr>
              <a:t>conditions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1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C</a:t>
            </a:r>
            <a:r>
              <a:rPr sz="1200" b="1" i="1" spc="-7" baseline="-10416" dirty="0">
                <a:latin typeface="Times New Roman"/>
                <a:cs typeface="Times New Roman"/>
              </a:rPr>
              <a:t>2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these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10" dirty="0">
                <a:latin typeface="Times New Roman"/>
                <a:cs typeface="Times New Roman"/>
              </a:rPr>
              <a:t>conditions </a:t>
            </a:r>
            <a:r>
              <a:rPr sz="1200" spc="-5" dirty="0">
                <a:latin typeface="Times New Roman"/>
                <a:cs typeface="Times New Roman"/>
              </a:rPr>
              <a:t>are located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at;</a:t>
            </a:r>
            <a:endParaRPr sz="1200">
              <a:latin typeface="Times New Roman"/>
              <a:cs typeface="Times New Roman"/>
            </a:endParaRPr>
          </a:p>
          <a:p>
            <a:pPr marL="139700" algn="just">
              <a:lnSpc>
                <a:spcPts val="1310"/>
              </a:lnSpc>
            </a:pPr>
            <a:r>
              <a:rPr sz="1200" i="1" spc="-5" dirty="0">
                <a:latin typeface="Times New Roman"/>
                <a:cs typeface="Times New Roman"/>
              </a:rPr>
              <a:t>1- Boundary condition at </a:t>
            </a:r>
            <a:r>
              <a:rPr sz="1200" i="1" spc="5" dirty="0">
                <a:latin typeface="Times New Roman"/>
                <a:cs typeface="Times New Roman"/>
              </a:rPr>
              <a:t>fin</a:t>
            </a:r>
            <a:r>
              <a:rPr sz="1200" i="1" spc="7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base:</a:t>
            </a:r>
            <a:endParaRPr sz="1200">
              <a:latin typeface="Times New Roman"/>
              <a:cs typeface="Times New Roman"/>
            </a:endParaRPr>
          </a:p>
          <a:p>
            <a:pPr marL="368300" marR="1959610" algn="just">
              <a:lnSpc>
                <a:spcPct val="95600"/>
              </a:lnSpc>
              <a:spcBef>
                <a:spcPts val="40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attached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20" dirty="0">
                <a:latin typeface="Times New Roman"/>
                <a:cs typeface="Times New Roman"/>
              </a:rPr>
              <a:t>normally called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i="1" spc="-5" dirty="0">
                <a:latin typeface="Times New Roman"/>
                <a:cs typeface="Times New Roman"/>
              </a:rPr>
              <a:t>the </a:t>
            </a:r>
            <a:r>
              <a:rPr sz="1200" i="1" spc="5" dirty="0">
                <a:latin typeface="Times New Roman"/>
                <a:cs typeface="Times New Roman"/>
              </a:rPr>
              <a:t>fin </a:t>
            </a:r>
            <a:r>
              <a:rPr sz="1200" i="1" spc="-5" dirty="0">
                <a:latin typeface="Times New Roman"/>
                <a:cs typeface="Times New Roman"/>
              </a:rPr>
              <a:t>base temperature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-20" dirty="0">
                <a:latin typeface="Times New Roman"/>
                <a:cs typeface="Times New Roman"/>
              </a:rPr>
              <a:t>value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usually  </a:t>
            </a:r>
            <a:r>
              <a:rPr sz="1200" spc="-10" dirty="0">
                <a:latin typeface="Times New Roman"/>
                <a:cs typeface="Times New Roman"/>
              </a:rPr>
              <a:t>known, where </a:t>
            </a:r>
            <a:r>
              <a:rPr sz="1200" b="1" i="1" dirty="0">
                <a:latin typeface="Times New Roman"/>
                <a:cs typeface="Times New Roman"/>
              </a:rPr>
              <a:t>T= </a:t>
            </a:r>
            <a:r>
              <a:rPr sz="1200" b="1" i="1" spc="5" dirty="0">
                <a:latin typeface="Times New Roman"/>
                <a:cs typeface="Times New Roman"/>
              </a:rPr>
              <a:t>T</a:t>
            </a:r>
            <a:r>
              <a:rPr sz="1200" b="1" i="1" spc="7" baseline="-10416" dirty="0">
                <a:latin typeface="Times New Roman"/>
                <a:cs typeface="Times New Roman"/>
              </a:rPr>
              <a:t>b</a:t>
            </a:r>
            <a:r>
              <a:rPr sz="1200" spc="5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Therefore, at 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5" dirty="0">
                <a:latin typeface="Times New Roman"/>
                <a:cs typeface="Times New Roman"/>
              </a:rPr>
              <a:t>base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15" dirty="0">
                <a:latin typeface="Times New Roman"/>
                <a:cs typeface="Times New Roman"/>
              </a:rPr>
              <a:t>have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i="1" spc="-5" dirty="0">
                <a:latin typeface="Times New Roman"/>
                <a:cs typeface="Times New Roman"/>
              </a:rPr>
              <a:t>specified  temperature </a:t>
            </a:r>
            <a:r>
              <a:rPr sz="1200" spc="-5" dirty="0">
                <a:latin typeface="Times New Roman"/>
                <a:cs typeface="Times New Roman"/>
              </a:rPr>
              <a:t>boundary </a:t>
            </a:r>
            <a:r>
              <a:rPr sz="1200" spc="-10" dirty="0">
                <a:latin typeface="Times New Roman"/>
                <a:cs typeface="Times New Roman"/>
              </a:rPr>
              <a:t>condition, expressed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624075" y="6237054"/>
            <a:ext cx="689610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316865" algn="l"/>
                <a:tab pos="606425" algn="l"/>
              </a:tabLst>
            </a:pPr>
            <a:r>
              <a:rPr sz="750" i="1" spc="5" dirty="0">
                <a:latin typeface="Times New Roman"/>
                <a:cs typeface="Times New Roman"/>
              </a:rPr>
              <a:t>b	b	</a:t>
            </a:r>
            <a:r>
              <a:rPr sz="750" spc="10" dirty="0">
                <a:latin typeface="Symbol"/>
                <a:cs typeface="Symbol"/>
              </a:rPr>
              <a:t></a:t>
            </a:r>
            <a:endParaRPr sz="750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84580" y="6122126"/>
            <a:ext cx="228155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710055" algn="l"/>
              </a:tabLst>
            </a:pPr>
            <a:r>
              <a:rPr sz="1350" i="1" spc="-670" dirty="0">
                <a:latin typeface="Verdana"/>
                <a:cs typeface="Verdana"/>
              </a:rPr>
              <a:t></a:t>
            </a:r>
            <a:r>
              <a:rPr sz="1350" i="1" spc="-320" dirty="0">
                <a:latin typeface="Verdana"/>
                <a:cs typeface="Verdana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(</a:t>
            </a:r>
            <a:r>
              <a:rPr sz="1300" spc="-30" dirty="0">
                <a:latin typeface="Times New Roman"/>
                <a:cs typeface="Times New Roman"/>
              </a:rPr>
              <a:t>0</a:t>
            </a:r>
            <a:r>
              <a:rPr sz="1300" dirty="0">
                <a:latin typeface="Times New Roman"/>
                <a:cs typeface="Times New Roman"/>
              </a:rPr>
              <a:t>)</a:t>
            </a:r>
            <a:r>
              <a:rPr sz="1300" spc="-45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-160" dirty="0">
                <a:latin typeface="Times New Roman"/>
                <a:cs typeface="Times New Roman"/>
              </a:rPr>
              <a:t> </a:t>
            </a:r>
            <a:r>
              <a:rPr sz="1350" i="1" spc="-670" dirty="0">
                <a:latin typeface="Verdana"/>
                <a:cs typeface="Verdana"/>
              </a:rPr>
              <a:t></a:t>
            </a:r>
            <a:r>
              <a:rPr sz="1350" i="1" dirty="0">
                <a:latin typeface="Verdana"/>
                <a:cs typeface="Verdana"/>
              </a:rPr>
              <a:t> </a:t>
            </a:r>
            <a:r>
              <a:rPr sz="1350" i="1" spc="-50" dirty="0">
                <a:latin typeface="Verdana"/>
                <a:cs typeface="Verdana"/>
              </a:rPr>
              <a:t> 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-135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r>
              <a:rPr sz="1300" i="1" dirty="0">
                <a:latin typeface="Times New Roman"/>
                <a:cs typeface="Times New Roman"/>
              </a:rPr>
              <a:t> </a:t>
            </a:r>
            <a:r>
              <a:rPr sz="1300" i="1" spc="35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-204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r>
              <a:rPr sz="1300" i="1" dirty="0">
                <a:latin typeface="Times New Roman"/>
                <a:cs typeface="Times New Roman"/>
              </a:rPr>
              <a:t>	</a:t>
            </a:r>
            <a:r>
              <a:rPr sz="1300" spc="15" dirty="0">
                <a:latin typeface="MT Extra"/>
                <a:cs typeface="MT Extra"/>
              </a:rPr>
              <a:t></a:t>
            </a:r>
            <a:r>
              <a:rPr sz="1300" spc="-30" dirty="0">
                <a:latin typeface="Times New Roman"/>
                <a:cs typeface="Times New Roman"/>
              </a:rPr>
              <a:t>(3</a:t>
            </a:r>
            <a:r>
              <a:rPr sz="1300" spc="5" dirty="0">
                <a:latin typeface="Times New Roman"/>
                <a:cs typeface="Times New Roman"/>
              </a:rPr>
              <a:t>.</a:t>
            </a:r>
            <a:r>
              <a:rPr sz="1300" spc="20" dirty="0">
                <a:latin typeface="Times New Roman"/>
                <a:cs typeface="Times New Roman"/>
              </a:rPr>
              <a:t>2</a:t>
            </a:r>
            <a:r>
              <a:rPr sz="1300" spc="-55" dirty="0">
                <a:latin typeface="Times New Roman"/>
                <a:cs typeface="Times New Roman"/>
              </a:rPr>
              <a:t>6</a:t>
            </a:r>
            <a:r>
              <a:rPr sz="130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54736" y="6361684"/>
            <a:ext cx="4597400" cy="1564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algn="just">
              <a:lnSpc>
                <a:spcPts val="1405"/>
              </a:lnSpc>
              <a:spcBef>
                <a:spcPts val="100"/>
              </a:spcBef>
            </a:pPr>
            <a:r>
              <a:rPr sz="1200" i="1" spc="-5" dirty="0">
                <a:latin typeface="Times New Roman"/>
                <a:cs typeface="Times New Roman"/>
              </a:rPr>
              <a:t>2- Boundary condition at </a:t>
            </a:r>
            <a:r>
              <a:rPr sz="1200" i="1" spc="5" dirty="0">
                <a:latin typeface="Times New Roman"/>
                <a:cs typeface="Times New Roman"/>
              </a:rPr>
              <a:t>fin</a:t>
            </a:r>
            <a:r>
              <a:rPr sz="1200" i="1" spc="7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tip</a:t>
            </a:r>
            <a:endParaRPr sz="1200">
              <a:latin typeface="Times New Roman"/>
              <a:cs typeface="Times New Roman"/>
            </a:endParaRPr>
          </a:p>
          <a:p>
            <a:pPr marL="304800" marR="53340" algn="just">
              <a:lnSpc>
                <a:spcPct val="96100"/>
              </a:lnSpc>
              <a:spcBef>
                <a:spcPts val="20"/>
              </a:spcBef>
            </a:pPr>
            <a:r>
              <a:rPr sz="1200" spc="-20" dirty="0">
                <a:latin typeface="Times New Roman"/>
                <a:cs typeface="Times New Roman"/>
              </a:rPr>
              <a:t>At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the </a:t>
            </a:r>
            <a:r>
              <a:rPr sz="1200" i="1" spc="5" dirty="0">
                <a:latin typeface="Times New Roman"/>
                <a:cs typeface="Times New Roman"/>
              </a:rPr>
              <a:t>fin </a:t>
            </a:r>
            <a:r>
              <a:rPr sz="1200" i="1" spc="-5" dirty="0">
                <a:latin typeface="Times New Roman"/>
                <a:cs typeface="Times New Roman"/>
              </a:rPr>
              <a:t>tip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15" dirty="0">
                <a:latin typeface="Times New Roman"/>
                <a:cs typeface="Times New Roman"/>
              </a:rPr>
              <a:t>have </a:t>
            </a:r>
            <a:r>
              <a:rPr sz="1200" spc="-10" dirty="0">
                <a:latin typeface="Times New Roman"/>
                <a:cs typeface="Times New Roman"/>
              </a:rPr>
              <a:t>several </a:t>
            </a:r>
            <a:r>
              <a:rPr sz="1200" spc="-20" dirty="0">
                <a:latin typeface="Times New Roman"/>
                <a:cs typeface="Times New Roman"/>
              </a:rPr>
              <a:t>possibilities,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including </a:t>
            </a:r>
            <a:r>
              <a:rPr sz="1200" i="1" spc="-5" dirty="0">
                <a:latin typeface="Times New Roman"/>
                <a:cs typeface="Times New Roman"/>
              </a:rPr>
              <a:t>specified  temperature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i="1" spc="-5" dirty="0">
                <a:latin typeface="Times New Roman"/>
                <a:cs typeface="Times New Roman"/>
              </a:rPr>
              <a:t>negligible heat </a:t>
            </a:r>
            <a:r>
              <a:rPr sz="1200" i="1" spc="-10" dirty="0">
                <a:latin typeface="Times New Roman"/>
                <a:cs typeface="Times New Roman"/>
              </a:rPr>
              <a:t>loss</a:t>
            </a:r>
            <a:r>
              <a:rPr sz="1200" spc="-1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c</a:t>
            </a:r>
            <a:r>
              <a:rPr sz="1200" i="1" spc="-5" dirty="0">
                <a:latin typeface="Times New Roman"/>
                <a:cs typeface="Times New Roman"/>
              </a:rPr>
              <a:t>onvection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combined  convection and radiation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Fig.(3.26). Next, we </a:t>
            </a:r>
            <a:r>
              <a:rPr sz="1200" spc="-10" dirty="0">
                <a:latin typeface="Times New Roman"/>
                <a:cs typeface="Times New Roman"/>
              </a:rPr>
              <a:t>consider 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spc="-10" dirty="0">
                <a:latin typeface="Times New Roman"/>
                <a:cs typeface="Times New Roman"/>
              </a:rPr>
              <a:t>case separately.</a:t>
            </a:r>
            <a:endParaRPr sz="1200">
              <a:latin typeface="Times New Roman"/>
              <a:cs typeface="Times New Roman"/>
            </a:endParaRPr>
          </a:p>
          <a:p>
            <a:pPr marL="76200" algn="just">
              <a:lnSpc>
                <a:spcPts val="1525"/>
              </a:lnSpc>
              <a:spcBef>
                <a:spcPts val="860"/>
              </a:spcBef>
            </a:pPr>
            <a:r>
              <a:rPr sz="1300" b="1" i="1" dirty="0">
                <a:latin typeface="Times New Roman"/>
                <a:cs typeface="Times New Roman"/>
              </a:rPr>
              <a:t>3.3.2.1- </a:t>
            </a:r>
            <a:r>
              <a:rPr sz="1300" b="1" i="1" spc="-10" dirty="0">
                <a:latin typeface="Times New Roman"/>
                <a:cs typeface="Times New Roman"/>
              </a:rPr>
              <a:t>Infinitely </a:t>
            </a:r>
            <a:r>
              <a:rPr sz="1300" b="1" i="1" spc="-5" dirty="0">
                <a:latin typeface="Times New Roman"/>
                <a:cs typeface="Times New Roman"/>
              </a:rPr>
              <a:t>Long Fin (T </a:t>
            </a:r>
            <a:r>
              <a:rPr sz="1275" b="1" i="1" spc="-7" baseline="-13071" dirty="0">
                <a:latin typeface="Times New Roman"/>
                <a:cs typeface="Times New Roman"/>
              </a:rPr>
              <a:t>tip </a:t>
            </a:r>
            <a:r>
              <a:rPr sz="1300" b="1" i="1" spc="-5" dirty="0">
                <a:latin typeface="Times New Roman"/>
                <a:cs typeface="Times New Roman"/>
              </a:rPr>
              <a:t>=</a:t>
            </a:r>
            <a:r>
              <a:rPr sz="1300" b="1" i="1" spc="-9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T</a:t>
            </a:r>
            <a:r>
              <a:rPr sz="1275" b="1" i="1" spc="-7" baseline="-13071" dirty="0">
                <a:latin typeface="Times New Roman"/>
                <a:cs typeface="Times New Roman"/>
              </a:rPr>
              <a:t>∞</a:t>
            </a:r>
            <a:r>
              <a:rPr sz="1300" b="1" i="1" spc="-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  <a:p>
            <a:pPr marL="76200" marR="52705" indent="198120">
              <a:lnSpc>
                <a:spcPts val="1370"/>
              </a:lnSpc>
              <a:spcBef>
                <a:spcPts val="70"/>
              </a:spcBef>
            </a:pPr>
            <a:r>
              <a:rPr sz="1200" spc="-5" dirty="0">
                <a:latin typeface="Times New Roman"/>
                <a:cs typeface="Times New Roman"/>
              </a:rPr>
              <a:t>For a </a:t>
            </a:r>
            <a:r>
              <a:rPr sz="1200" spc="-20" dirty="0">
                <a:latin typeface="Times New Roman"/>
                <a:cs typeface="Times New Roman"/>
              </a:rPr>
              <a:t>sufficiently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i="1" dirty="0">
                <a:latin typeface="Times New Roman"/>
                <a:cs typeface="Times New Roman"/>
              </a:rPr>
              <a:t>uniform </a:t>
            </a:r>
            <a:r>
              <a:rPr sz="1200" dirty="0">
                <a:latin typeface="Times New Roman"/>
                <a:cs typeface="Times New Roman"/>
              </a:rPr>
              <a:t>cross </a:t>
            </a:r>
            <a:r>
              <a:rPr sz="1200" spc="-5" dirty="0">
                <a:latin typeface="Times New Roman"/>
                <a:cs typeface="Times New Roman"/>
              </a:rPr>
              <a:t>section </a:t>
            </a:r>
            <a:r>
              <a:rPr sz="1200" b="1" i="1" spc="-5" dirty="0">
                <a:latin typeface="Times New Roman"/>
                <a:cs typeface="Times New Roman"/>
              </a:rPr>
              <a:t>(A</a:t>
            </a:r>
            <a:r>
              <a:rPr sz="1200" b="1" i="1" spc="-7" baseline="-10416" dirty="0">
                <a:latin typeface="Times New Roman"/>
                <a:cs typeface="Times New Roman"/>
              </a:rPr>
              <a:t>c </a:t>
            </a:r>
            <a:r>
              <a:rPr sz="1200" b="1" i="1" spc="-5" dirty="0">
                <a:latin typeface="Times New Roman"/>
                <a:cs typeface="Times New Roman"/>
              </a:rPr>
              <a:t>= constant)</a:t>
            </a:r>
            <a:r>
              <a:rPr sz="1200" spc="-5" dirty="0">
                <a:latin typeface="Times New Roman"/>
                <a:cs typeface="Times New Roman"/>
              </a:rPr>
              <a:t>,  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0" dirty="0">
                <a:latin typeface="Times New Roman"/>
                <a:cs typeface="Times New Roman"/>
              </a:rPr>
              <a:t>tip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approach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environment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03852" y="8084879"/>
            <a:ext cx="677545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spc="-15" dirty="0">
                <a:latin typeface="MT Extra"/>
                <a:cs typeface="MT Extra"/>
              </a:rPr>
              <a:t></a:t>
            </a:r>
            <a:r>
              <a:rPr sz="1250" spc="-15" dirty="0">
                <a:latin typeface="Times New Roman"/>
                <a:cs typeface="Times New Roman"/>
              </a:rPr>
              <a:t>(3.27.</a:t>
            </a:r>
            <a:r>
              <a:rPr sz="1250" i="1" spc="-15" dirty="0">
                <a:latin typeface="Times New Roman"/>
                <a:cs typeface="Times New Roman"/>
              </a:rPr>
              <a:t>a</a:t>
            </a:r>
            <a:r>
              <a:rPr sz="1250" spc="-15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92836" y="7894828"/>
            <a:ext cx="3408679" cy="1165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 </a:t>
            </a:r>
            <a:r>
              <a:rPr sz="1200" b="1" i="1" spc="-5" dirty="0">
                <a:latin typeface="Times New Roman"/>
                <a:cs typeface="Times New Roman"/>
              </a:rPr>
              <a:t>θ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approach zero. </a:t>
            </a:r>
            <a:r>
              <a:rPr sz="1200" spc="-10" dirty="0">
                <a:latin typeface="Times New Roman"/>
                <a:cs typeface="Times New Roman"/>
              </a:rPr>
              <a:t>That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is;</a:t>
            </a:r>
            <a:endParaRPr sz="1200">
              <a:latin typeface="Times New Roman"/>
              <a:cs typeface="Times New Roman"/>
            </a:endParaRPr>
          </a:p>
          <a:p>
            <a:pPr marL="504190">
              <a:lnSpc>
                <a:spcPct val="100000"/>
              </a:lnSpc>
              <a:spcBef>
                <a:spcPts val="40"/>
              </a:spcBef>
              <a:tabLst>
                <a:tab pos="2595245" algn="l"/>
                <a:tab pos="2945765" algn="l"/>
              </a:tabLst>
            </a:pPr>
            <a:r>
              <a:rPr sz="1300" i="1" spc="-630" dirty="0">
                <a:latin typeface="Verdana"/>
                <a:cs typeface="Verdana"/>
              </a:rPr>
              <a:t></a:t>
            </a:r>
            <a:r>
              <a:rPr sz="1300" i="1" spc="-340" dirty="0">
                <a:latin typeface="Verdana"/>
                <a:cs typeface="Verdana"/>
              </a:rPr>
              <a:t> </a:t>
            </a:r>
            <a:r>
              <a:rPr sz="1250" spc="30" dirty="0">
                <a:latin typeface="Times New Roman"/>
                <a:cs typeface="Times New Roman"/>
              </a:rPr>
              <a:t>(</a:t>
            </a:r>
            <a:r>
              <a:rPr sz="1250" i="1" spc="30" dirty="0">
                <a:latin typeface="Times New Roman"/>
                <a:cs typeface="Times New Roman"/>
              </a:rPr>
              <a:t>L</a:t>
            </a:r>
            <a:r>
              <a:rPr sz="1250" spc="30" dirty="0">
                <a:latin typeface="Times New Roman"/>
                <a:cs typeface="Times New Roman"/>
              </a:rPr>
              <a:t>)</a:t>
            </a:r>
            <a:r>
              <a:rPr sz="1250" spc="-5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Symbol"/>
                <a:cs typeface="Symbol"/>
              </a:rPr>
              <a:t></a:t>
            </a:r>
            <a:r>
              <a:rPr sz="1250" spc="-150" dirty="0">
                <a:latin typeface="Times New Roman"/>
                <a:cs typeface="Times New Roman"/>
              </a:rPr>
              <a:t> </a:t>
            </a:r>
            <a:r>
              <a:rPr sz="1250" i="1" spc="20" dirty="0">
                <a:latin typeface="Times New Roman"/>
                <a:cs typeface="Times New Roman"/>
              </a:rPr>
              <a:t>T</a:t>
            </a:r>
            <a:r>
              <a:rPr sz="1250" i="1" spc="-190" dirty="0">
                <a:latin typeface="Times New Roman"/>
                <a:cs typeface="Times New Roman"/>
              </a:rPr>
              <a:t> </a:t>
            </a:r>
            <a:r>
              <a:rPr sz="1250" spc="30" dirty="0">
                <a:latin typeface="Times New Roman"/>
                <a:cs typeface="Times New Roman"/>
              </a:rPr>
              <a:t>(</a:t>
            </a:r>
            <a:r>
              <a:rPr sz="1250" i="1" spc="30" dirty="0">
                <a:latin typeface="Times New Roman"/>
                <a:cs typeface="Times New Roman"/>
              </a:rPr>
              <a:t>L</a:t>
            </a:r>
            <a:r>
              <a:rPr sz="1250" spc="30" dirty="0">
                <a:latin typeface="Times New Roman"/>
                <a:cs typeface="Times New Roman"/>
              </a:rPr>
              <a:t>)</a:t>
            </a:r>
            <a:r>
              <a:rPr sz="1250" spc="-120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Symbol"/>
                <a:cs typeface="Symbol"/>
              </a:rPr>
              <a:t></a:t>
            </a:r>
            <a:r>
              <a:rPr sz="1250" i="1" spc="15" dirty="0">
                <a:latin typeface="Times New Roman"/>
                <a:cs typeface="Times New Roman"/>
              </a:rPr>
              <a:t>T</a:t>
            </a:r>
            <a:r>
              <a:rPr sz="1125" spc="22" baseline="-22222" dirty="0">
                <a:latin typeface="Symbol"/>
                <a:cs typeface="Symbol"/>
              </a:rPr>
              <a:t></a:t>
            </a:r>
            <a:r>
              <a:rPr sz="1125" spc="22" baseline="-22222" dirty="0">
                <a:latin typeface="Times New Roman"/>
                <a:cs typeface="Times New Roman"/>
              </a:rPr>
              <a:t> </a:t>
            </a:r>
            <a:r>
              <a:rPr sz="1125" spc="52" baseline="-22222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Symbol"/>
                <a:cs typeface="Symbol"/>
              </a:rPr>
              <a:t></a:t>
            </a:r>
            <a:r>
              <a:rPr sz="1250" spc="-130" dirty="0">
                <a:latin typeface="Times New Roman"/>
                <a:cs typeface="Times New Roman"/>
              </a:rPr>
              <a:t> </a:t>
            </a:r>
            <a:r>
              <a:rPr sz="1250" i="1" spc="-25" dirty="0">
                <a:latin typeface="Times New Roman"/>
                <a:cs typeface="Times New Roman"/>
              </a:rPr>
              <a:t>T</a:t>
            </a:r>
            <a:r>
              <a:rPr sz="1125" spc="-37" baseline="-22222" dirty="0">
                <a:latin typeface="Symbol"/>
                <a:cs typeface="Symbol"/>
              </a:rPr>
              <a:t></a:t>
            </a:r>
            <a:r>
              <a:rPr sz="1125" spc="-37" baseline="-22222" dirty="0">
                <a:latin typeface="Times New Roman"/>
                <a:cs typeface="Times New Roman"/>
              </a:rPr>
              <a:t> </a:t>
            </a:r>
            <a:r>
              <a:rPr sz="1125" spc="7" baseline="-22222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Symbol"/>
                <a:cs typeface="Symbol"/>
              </a:rPr>
              <a:t></a:t>
            </a:r>
            <a:r>
              <a:rPr sz="1250" i="1" spc="15" dirty="0">
                <a:latin typeface="Times New Roman"/>
                <a:cs typeface="Times New Roman"/>
              </a:rPr>
              <a:t>T</a:t>
            </a:r>
            <a:r>
              <a:rPr sz="1125" spc="22" baseline="-22222" dirty="0">
                <a:latin typeface="Symbol"/>
                <a:cs typeface="Symbol"/>
              </a:rPr>
              <a:t></a:t>
            </a:r>
            <a:r>
              <a:rPr sz="1125" spc="22" baseline="-22222" dirty="0">
                <a:latin typeface="Times New Roman"/>
                <a:cs typeface="Times New Roman"/>
              </a:rPr>
              <a:t> </a:t>
            </a:r>
            <a:r>
              <a:rPr sz="1125" spc="44" baseline="-22222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Symbol"/>
                <a:cs typeface="Symbol"/>
              </a:rPr>
              <a:t></a:t>
            </a:r>
            <a:r>
              <a:rPr sz="1250" spc="-55" dirty="0">
                <a:latin typeface="Times New Roman"/>
                <a:cs typeface="Times New Roman"/>
              </a:rPr>
              <a:t> </a:t>
            </a:r>
            <a:r>
              <a:rPr sz="1250" spc="-25" dirty="0">
                <a:latin typeface="Times New Roman"/>
                <a:cs typeface="Times New Roman"/>
              </a:rPr>
              <a:t>0,	</a:t>
            </a:r>
            <a:r>
              <a:rPr sz="1250" i="1" spc="30" dirty="0">
                <a:latin typeface="Times New Roman"/>
                <a:cs typeface="Times New Roman"/>
              </a:rPr>
              <a:t>as</a:t>
            </a:r>
            <a:r>
              <a:rPr sz="1250" spc="30" dirty="0">
                <a:latin typeface="Times New Roman"/>
                <a:cs typeface="Times New Roman"/>
              </a:rPr>
              <a:t>;	</a:t>
            </a:r>
            <a:r>
              <a:rPr sz="1250" i="1" spc="20" dirty="0">
                <a:latin typeface="Times New Roman"/>
                <a:cs typeface="Times New Roman"/>
              </a:rPr>
              <a:t>L</a:t>
            </a:r>
            <a:r>
              <a:rPr sz="1250" i="1" spc="-100" dirty="0">
                <a:latin typeface="Times New Roman"/>
                <a:cs typeface="Times New Roman"/>
              </a:rPr>
              <a:t> </a:t>
            </a:r>
            <a:r>
              <a:rPr sz="1250" spc="35" dirty="0">
                <a:latin typeface="Symbol"/>
                <a:cs typeface="Symbol"/>
              </a:rPr>
              <a:t></a:t>
            </a:r>
            <a:r>
              <a:rPr sz="1250" spc="-145" dirty="0">
                <a:latin typeface="Times New Roman"/>
                <a:cs typeface="Times New Roman"/>
              </a:rPr>
              <a:t> </a:t>
            </a:r>
            <a:r>
              <a:rPr sz="1250" spc="25" dirty="0">
                <a:latin typeface="Symbol"/>
                <a:cs typeface="Symbol"/>
              </a:rPr>
              <a:t></a:t>
            </a:r>
            <a:endParaRPr sz="1250">
              <a:latin typeface="Symbol"/>
              <a:cs typeface="Symbol"/>
            </a:endParaRPr>
          </a:p>
          <a:p>
            <a:pPr marL="38100" marR="50800">
              <a:lnSpc>
                <a:spcPts val="1460"/>
              </a:lnSpc>
              <a:spcBef>
                <a:spcPts val="204"/>
              </a:spcBef>
              <a:tabLst>
                <a:tab pos="1186815" algn="l"/>
              </a:tabLst>
            </a:pPr>
            <a:r>
              <a:rPr sz="1200" spc="-10" dirty="0">
                <a:latin typeface="Times New Roman"/>
                <a:cs typeface="Times New Roman"/>
              </a:rPr>
              <a:t>By </a:t>
            </a:r>
            <a:r>
              <a:rPr sz="1200" spc="-25" dirty="0">
                <a:latin typeface="Times New Roman"/>
                <a:cs typeface="Times New Roman"/>
              </a:rPr>
              <a:t>applying </a:t>
            </a:r>
            <a:r>
              <a:rPr sz="1200" spc="-5" dirty="0">
                <a:latin typeface="Times New Roman"/>
                <a:cs typeface="Times New Roman"/>
              </a:rPr>
              <a:t>these </a:t>
            </a:r>
            <a:r>
              <a:rPr sz="1200" spc="-10" dirty="0">
                <a:latin typeface="Times New Roman"/>
                <a:cs typeface="Times New Roman"/>
              </a:rPr>
              <a:t>conditions </a:t>
            </a:r>
            <a:r>
              <a:rPr sz="1200" spc="-15" dirty="0">
                <a:latin typeface="Times New Roman"/>
                <a:cs typeface="Times New Roman"/>
              </a:rPr>
              <a:t>into </a:t>
            </a:r>
            <a:r>
              <a:rPr sz="1200" dirty="0">
                <a:latin typeface="Times New Roman"/>
                <a:cs typeface="Times New Roman"/>
              </a:rPr>
              <a:t>Eq.(3.25),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dirty="0">
                <a:latin typeface="Times New Roman"/>
                <a:cs typeface="Times New Roman"/>
              </a:rPr>
              <a:t>get;  </a:t>
            </a: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B.C.1-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At x=L=∞, θ=0 </a:t>
            </a:r>
            <a:r>
              <a:rPr sz="1250" i="1" spc="-70" dirty="0">
                <a:latin typeface="Verdana"/>
                <a:cs typeface="Verdana"/>
              </a:rPr>
              <a:t> </a:t>
            </a:r>
            <a:r>
              <a:rPr sz="1200" i="1" spc="-5" dirty="0">
                <a:latin typeface="Times New Roman"/>
                <a:cs typeface="Times New Roman"/>
              </a:rPr>
              <a:t>0=C</a:t>
            </a:r>
            <a:r>
              <a:rPr sz="1200" i="1" spc="-7" baseline="-10416" dirty="0">
                <a:latin typeface="Times New Roman"/>
                <a:cs typeface="Times New Roman"/>
              </a:rPr>
              <a:t>1</a:t>
            </a:r>
            <a:r>
              <a:rPr sz="1200" i="1" spc="-5" dirty="0">
                <a:latin typeface="Times New Roman"/>
                <a:cs typeface="Times New Roman"/>
              </a:rPr>
              <a:t>(∞)+C</a:t>
            </a:r>
            <a:r>
              <a:rPr sz="1200" i="1" spc="-7" baseline="-10416" dirty="0">
                <a:latin typeface="Times New Roman"/>
                <a:cs typeface="Times New Roman"/>
              </a:rPr>
              <a:t>2</a:t>
            </a:r>
            <a:r>
              <a:rPr sz="1200" i="1" spc="-5" dirty="0">
                <a:latin typeface="Times New Roman"/>
                <a:cs typeface="Times New Roman"/>
              </a:rPr>
              <a:t>(0) </a:t>
            </a:r>
            <a:r>
              <a:rPr sz="1250" i="1" spc="-70" dirty="0">
                <a:latin typeface="Verdana"/>
                <a:cs typeface="Verdana"/>
              </a:rPr>
              <a:t> </a:t>
            </a:r>
            <a:r>
              <a:rPr sz="1200" i="1" dirty="0">
                <a:latin typeface="Times New Roman"/>
                <a:cs typeface="Times New Roman"/>
              </a:rPr>
              <a:t>C</a:t>
            </a:r>
            <a:r>
              <a:rPr sz="1200" i="1" baseline="-10416" dirty="0">
                <a:latin typeface="Times New Roman"/>
                <a:cs typeface="Times New Roman"/>
              </a:rPr>
              <a:t>1</a:t>
            </a:r>
            <a:r>
              <a:rPr sz="1200" i="1" dirty="0">
                <a:latin typeface="Times New Roman"/>
                <a:cs typeface="Times New Roman"/>
              </a:rPr>
              <a:t>=0.  </a:t>
            </a: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B.C.2-</a:t>
            </a:r>
            <a:r>
              <a:rPr sz="1200" b="1" i="1" spc="3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At</a:t>
            </a:r>
            <a:r>
              <a:rPr sz="1200" i="1" spc="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x=0,	</a:t>
            </a:r>
            <a:r>
              <a:rPr sz="1200" i="1" spc="5" dirty="0">
                <a:latin typeface="Times New Roman"/>
                <a:cs typeface="Times New Roman"/>
              </a:rPr>
              <a:t>θ=θ</a:t>
            </a:r>
            <a:r>
              <a:rPr sz="1200" i="1" spc="7" baseline="-10416" dirty="0">
                <a:latin typeface="Times New Roman"/>
                <a:cs typeface="Times New Roman"/>
              </a:rPr>
              <a:t>b </a:t>
            </a:r>
            <a:r>
              <a:rPr sz="1250" i="1" spc="-70" dirty="0">
                <a:latin typeface="Verdana"/>
                <a:cs typeface="Verdana"/>
              </a:rPr>
              <a:t> </a:t>
            </a:r>
            <a:r>
              <a:rPr sz="1200" i="1" dirty="0">
                <a:latin typeface="Times New Roman"/>
                <a:cs typeface="Times New Roman"/>
              </a:rPr>
              <a:t>θ</a:t>
            </a:r>
            <a:r>
              <a:rPr sz="1200" i="1" baseline="-10416" dirty="0">
                <a:latin typeface="Times New Roman"/>
                <a:cs typeface="Times New Roman"/>
              </a:rPr>
              <a:t>b </a:t>
            </a:r>
            <a:r>
              <a:rPr sz="1200" i="1" spc="-5" dirty="0">
                <a:latin typeface="Times New Roman"/>
                <a:cs typeface="Times New Roman"/>
              </a:rPr>
              <a:t>= C</a:t>
            </a:r>
            <a:r>
              <a:rPr sz="1200" i="1" spc="-7" baseline="-10416" dirty="0">
                <a:latin typeface="Times New Roman"/>
                <a:cs typeface="Times New Roman"/>
              </a:rPr>
              <a:t>2</a:t>
            </a:r>
            <a:r>
              <a:rPr sz="1200" i="1" spc="-5" dirty="0">
                <a:latin typeface="Times New Roman"/>
                <a:cs typeface="Times New Roman"/>
              </a:rPr>
              <a:t>(1) </a:t>
            </a:r>
            <a:r>
              <a:rPr sz="1250" i="1" spc="-70" dirty="0">
                <a:latin typeface="Verdana"/>
                <a:cs typeface="Verdana"/>
              </a:rPr>
              <a:t></a:t>
            </a:r>
            <a:r>
              <a:rPr sz="1250" i="1" spc="-114" dirty="0">
                <a:latin typeface="Verdana"/>
                <a:cs typeface="Verdana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C</a:t>
            </a:r>
            <a:r>
              <a:rPr sz="1200" i="1" baseline="-10416" dirty="0">
                <a:latin typeface="Times New Roman"/>
                <a:cs typeface="Times New Roman"/>
              </a:rPr>
              <a:t>2</a:t>
            </a:r>
            <a:r>
              <a:rPr sz="1200" i="1" dirty="0">
                <a:latin typeface="Times New Roman"/>
                <a:cs typeface="Times New Roman"/>
              </a:rPr>
              <a:t>=1.</a:t>
            </a:r>
            <a:endParaRPr sz="1200">
              <a:latin typeface="Times New Roman"/>
              <a:cs typeface="Times New Roman"/>
            </a:endParaRPr>
          </a:p>
          <a:p>
            <a:pPr marL="38100">
              <a:lnSpc>
                <a:spcPts val="1350"/>
              </a:lnSpc>
            </a:pPr>
            <a:r>
              <a:rPr sz="1200" spc="-10" dirty="0">
                <a:latin typeface="Times New Roman"/>
                <a:cs typeface="Times New Roman"/>
              </a:rPr>
              <a:t>Thus,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required </a:t>
            </a:r>
            <a:r>
              <a:rPr sz="1200" spc="-5" dirty="0">
                <a:latin typeface="Times New Roman"/>
                <a:cs typeface="Times New Roman"/>
              </a:rPr>
              <a:t>solution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case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is;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344102" y="9288843"/>
            <a:ext cx="622935" cy="0"/>
          </a:xfrm>
          <a:custGeom>
            <a:avLst/>
            <a:gdLst/>
            <a:ahLst/>
            <a:cxnLst/>
            <a:rect l="l" t="t" r="r" b="b"/>
            <a:pathLst>
              <a:path w="622935">
                <a:moveTo>
                  <a:pt x="0" y="0"/>
                </a:moveTo>
                <a:lnTo>
                  <a:pt x="622363" y="0"/>
                </a:lnTo>
              </a:path>
            </a:pathLst>
          </a:custGeom>
          <a:ln w="70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766946" y="9229026"/>
            <a:ext cx="17780" cy="45085"/>
          </a:xfrm>
          <a:custGeom>
            <a:avLst/>
            <a:gdLst/>
            <a:ahLst/>
            <a:cxnLst/>
            <a:rect l="l" t="t" r="r" b="b"/>
            <a:pathLst>
              <a:path w="17779" h="45084">
                <a:moveTo>
                  <a:pt x="0" y="0"/>
                </a:moveTo>
                <a:lnTo>
                  <a:pt x="17716" y="44577"/>
                </a:lnTo>
              </a:path>
            </a:pathLst>
          </a:custGeom>
          <a:ln w="7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786378" y="9145016"/>
            <a:ext cx="23495" cy="128905"/>
          </a:xfrm>
          <a:custGeom>
            <a:avLst/>
            <a:gdLst/>
            <a:ahLst/>
            <a:cxnLst/>
            <a:rect l="l" t="t" r="r" b="b"/>
            <a:pathLst>
              <a:path w="23495" h="128904">
                <a:moveTo>
                  <a:pt x="0" y="128587"/>
                </a:moveTo>
                <a:lnTo>
                  <a:pt x="2324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809619" y="9145016"/>
            <a:ext cx="414655" cy="0"/>
          </a:xfrm>
          <a:custGeom>
            <a:avLst/>
            <a:gdLst/>
            <a:ahLst/>
            <a:cxnLst/>
            <a:rect l="l" t="t" r="r" b="b"/>
            <a:pathLst>
              <a:path w="414654">
                <a:moveTo>
                  <a:pt x="0" y="0"/>
                </a:moveTo>
                <a:lnTo>
                  <a:pt x="41452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627123" y="9261049"/>
            <a:ext cx="77470" cy="1492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00" i="1" spc="5" dirty="0">
                <a:latin typeface="Times New Roman"/>
                <a:cs typeface="Times New Roman"/>
              </a:rPr>
              <a:t>b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379467" y="9144865"/>
            <a:ext cx="70294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spc="-35" dirty="0">
                <a:latin typeface="MT Extra"/>
                <a:cs typeface="MT Extra"/>
              </a:rPr>
              <a:t></a:t>
            </a:r>
            <a:r>
              <a:rPr sz="1350" spc="-45" dirty="0">
                <a:latin typeface="Times New Roman"/>
                <a:cs typeface="Times New Roman"/>
              </a:rPr>
              <a:t>(</a:t>
            </a:r>
            <a:r>
              <a:rPr sz="1350" spc="-35" dirty="0">
                <a:latin typeface="Times New Roman"/>
                <a:cs typeface="Times New Roman"/>
              </a:rPr>
              <a:t>3.</a:t>
            </a:r>
            <a:r>
              <a:rPr sz="1350" spc="15" dirty="0">
                <a:latin typeface="Times New Roman"/>
                <a:cs typeface="Times New Roman"/>
              </a:rPr>
              <a:t>2</a:t>
            </a:r>
            <a:r>
              <a:rPr sz="1350" spc="-105" dirty="0">
                <a:latin typeface="Times New Roman"/>
                <a:cs typeface="Times New Roman"/>
              </a:rPr>
              <a:t>7.</a:t>
            </a:r>
            <a:r>
              <a:rPr sz="1350" i="1" spc="-10" dirty="0">
                <a:latin typeface="Times New Roman"/>
                <a:cs typeface="Times New Roman"/>
              </a:rPr>
              <a:t>b</a:t>
            </a:r>
            <a:r>
              <a:rPr sz="1350" spc="1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492755" y="9398209"/>
            <a:ext cx="385445" cy="1492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99085" algn="l"/>
              </a:tabLst>
            </a:pPr>
            <a:r>
              <a:rPr sz="800" i="1" spc="5" dirty="0">
                <a:latin typeface="Times New Roman"/>
                <a:cs typeface="Times New Roman"/>
              </a:rPr>
              <a:t>b	</a:t>
            </a:r>
            <a:r>
              <a:rPr sz="800" spc="5" dirty="0">
                <a:latin typeface="Symbol"/>
                <a:cs typeface="Symbol"/>
              </a:rPr>
              <a:t></a:t>
            </a:r>
            <a:endParaRPr sz="800">
              <a:latin typeface="Symbol"/>
              <a:cs typeface="Symbo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410460" y="9282026"/>
            <a:ext cx="407034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i="1" spc="20" dirty="0">
                <a:latin typeface="Times New Roman"/>
                <a:cs typeface="Times New Roman"/>
              </a:rPr>
              <a:t>T</a:t>
            </a:r>
            <a:r>
              <a:rPr sz="1350" i="1" spc="200" dirty="0">
                <a:latin typeface="Times New Roman"/>
                <a:cs typeface="Times New Roman"/>
              </a:rPr>
              <a:t> </a:t>
            </a:r>
            <a:r>
              <a:rPr sz="1350" spc="55" dirty="0">
                <a:latin typeface="Symbol"/>
                <a:cs typeface="Symbol"/>
              </a:rPr>
              <a:t></a:t>
            </a:r>
            <a:r>
              <a:rPr sz="1350" i="1" spc="55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305811" y="9065617"/>
            <a:ext cx="195453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sz="2025" i="1" spc="75" baseline="10288" dirty="0">
                <a:latin typeface="Times New Roman"/>
                <a:cs typeface="Times New Roman"/>
              </a:rPr>
              <a:t>T</a:t>
            </a:r>
            <a:r>
              <a:rPr sz="2025" spc="75" baseline="10288" dirty="0">
                <a:latin typeface="Times New Roman"/>
                <a:cs typeface="Times New Roman"/>
              </a:rPr>
              <a:t>(</a:t>
            </a:r>
            <a:r>
              <a:rPr sz="2025" i="1" spc="75" baseline="10288" dirty="0">
                <a:latin typeface="Times New Roman"/>
                <a:cs typeface="Times New Roman"/>
              </a:rPr>
              <a:t>x</a:t>
            </a:r>
            <a:r>
              <a:rPr sz="2025" spc="75" baseline="10288" dirty="0">
                <a:latin typeface="Times New Roman"/>
                <a:cs typeface="Times New Roman"/>
              </a:rPr>
              <a:t>)</a:t>
            </a:r>
            <a:r>
              <a:rPr sz="2025" spc="-240" baseline="10288" dirty="0">
                <a:latin typeface="Times New Roman"/>
                <a:cs typeface="Times New Roman"/>
              </a:rPr>
              <a:t> </a:t>
            </a:r>
            <a:r>
              <a:rPr sz="2025" spc="7" baseline="10288" dirty="0">
                <a:latin typeface="Symbol"/>
                <a:cs typeface="Symbol"/>
              </a:rPr>
              <a:t></a:t>
            </a:r>
            <a:r>
              <a:rPr sz="2025" i="1" spc="7" baseline="10288" dirty="0">
                <a:latin typeface="Times New Roman"/>
                <a:cs typeface="Times New Roman"/>
              </a:rPr>
              <a:t>T</a:t>
            </a:r>
            <a:r>
              <a:rPr sz="1200" spc="7" baseline="-3472" dirty="0">
                <a:latin typeface="Symbol"/>
                <a:cs typeface="Symbol"/>
              </a:rPr>
              <a:t></a:t>
            </a:r>
            <a:r>
              <a:rPr sz="1200" spc="127" baseline="-3472" dirty="0">
                <a:latin typeface="Times New Roman"/>
                <a:cs typeface="Times New Roman"/>
              </a:rPr>
              <a:t> </a:t>
            </a:r>
            <a:r>
              <a:rPr sz="2025" spc="30" baseline="-24691" dirty="0">
                <a:latin typeface="Symbol"/>
                <a:cs typeface="Symbol"/>
              </a:rPr>
              <a:t></a:t>
            </a:r>
            <a:r>
              <a:rPr sz="2025" spc="-217" baseline="-24691" dirty="0">
                <a:latin typeface="Times New Roman"/>
                <a:cs typeface="Times New Roman"/>
              </a:rPr>
              <a:t> </a:t>
            </a:r>
            <a:r>
              <a:rPr sz="2025" i="1" spc="60" baseline="-24691" dirty="0">
                <a:latin typeface="Times New Roman"/>
                <a:cs typeface="Times New Roman"/>
              </a:rPr>
              <a:t>e</a:t>
            </a:r>
            <a:r>
              <a:rPr sz="800" spc="40" dirty="0">
                <a:latin typeface="Symbol"/>
                <a:cs typeface="Symbol"/>
              </a:rPr>
              <a:t></a:t>
            </a:r>
            <a:r>
              <a:rPr sz="800" i="1" spc="40" dirty="0">
                <a:latin typeface="Times New Roman"/>
                <a:cs typeface="Times New Roman"/>
              </a:rPr>
              <a:t>ax</a:t>
            </a:r>
            <a:r>
              <a:rPr sz="800" i="1" spc="220" dirty="0">
                <a:latin typeface="Times New Roman"/>
                <a:cs typeface="Times New Roman"/>
              </a:rPr>
              <a:t> </a:t>
            </a:r>
            <a:r>
              <a:rPr sz="2025" spc="30" baseline="-24691" dirty="0">
                <a:latin typeface="Symbol"/>
                <a:cs typeface="Symbol"/>
              </a:rPr>
              <a:t></a:t>
            </a:r>
            <a:r>
              <a:rPr sz="2025" spc="-209" baseline="-24691" dirty="0">
                <a:latin typeface="Times New Roman"/>
                <a:cs typeface="Times New Roman"/>
              </a:rPr>
              <a:t> </a:t>
            </a:r>
            <a:r>
              <a:rPr sz="2025" i="1" spc="44" baseline="-24691" dirty="0">
                <a:latin typeface="Times New Roman"/>
                <a:cs typeface="Times New Roman"/>
              </a:rPr>
              <a:t>e</a:t>
            </a:r>
            <a:r>
              <a:rPr sz="1200" spc="44" baseline="6944" dirty="0">
                <a:latin typeface="Symbol"/>
                <a:cs typeface="Symbol"/>
              </a:rPr>
              <a:t></a:t>
            </a:r>
            <a:r>
              <a:rPr sz="1200" i="1" spc="44" baseline="6944" dirty="0">
                <a:latin typeface="Times New Roman"/>
                <a:cs typeface="Times New Roman"/>
              </a:rPr>
              <a:t>x</a:t>
            </a:r>
            <a:r>
              <a:rPr sz="1200" i="1" spc="232" baseline="6944" dirty="0">
                <a:latin typeface="Times New Roman"/>
                <a:cs typeface="Times New Roman"/>
              </a:rPr>
              <a:t> </a:t>
            </a:r>
            <a:r>
              <a:rPr sz="1200" i="1" spc="7" baseline="6944" dirty="0">
                <a:latin typeface="Times New Roman"/>
                <a:cs typeface="Times New Roman"/>
              </a:rPr>
              <a:t>h</a:t>
            </a:r>
            <a:r>
              <a:rPr sz="1200" i="1" spc="-82" baseline="6944" dirty="0">
                <a:latin typeface="Times New Roman"/>
                <a:cs typeface="Times New Roman"/>
              </a:rPr>
              <a:t> </a:t>
            </a:r>
            <a:r>
              <a:rPr sz="1200" i="1" spc="7" baseline="6944" dirty="0">
                <a:latin typeface="Times New Roman"/>
                <a:cs typeface="Times New Roman"/>
              </a:rPr>
              <a:t>p</a:t>
            </a:r>
            <a:r>
              <a:rPr sz="1200" i="1" spc="-165" baseline="6944" dirty="0">
                <a:latin typeface="Times New Roman"/>
                <a:cs typeface="Times New Roman"/>
              </a:rPr>
              <a:t> </a:t>
            </a:r>
            <a:r>
              <a:rPr sz="1200" spc="15" baseline="6944" dirty="0">
                <a:latin typeface="Times New Roman"/>
                <a:cs typeface="Times New Roman"/>
              </a:rPr>
              <a:t>/(</a:t>
            </a:r>
            <a:r>
              <a:rPr sz="1200" i="1" spc="15" baseline="6944" dirty="0">
                <a:latin typeface="Times New Roman"/>
                <a:cs typeface="Times New Roman"/>
              </a:rPr>
              <a:t>k</a:t>
            </a:r>
            <a:r>
              <a:rPr sz="1200" i="1" spc="-52" baseline="6944" dirty="0">
                <a:latin typeface="Times New Roman"/>
                <a:cs typeface="Times New Roman"/>
              </a:rPr>
              <a:t> </a:t>
            </a:r>
            <a:r>
              <a:rPr sz="1200" i="1" spc="-60" baseline="6944" dirty="0">
                <a:latin typeface="Times New Roman"/>
                <a:cs typeface="Times New Roman"/>
              </a:rPr>
              <a:t>A</a:t>
            </a:r>
            <a:r>
              <a:rPr sz="825" i="1" spc="-60" baseline="-10101" dirty="0">
                <a:latin typeface="Times New Roman"/>
                <a:cs typeface="Times New Roman"/>
              </a:rPr>
              <a:t>c </a:t>
            </a:r>
            <a:r>
              <a:rPr sz="1200" baseline="6944" dirty="0">
                <a:latin typeface="Times New Roman"/>
                <a:cs typeface="Times New Roman"/>
              </a:rPr>
              <a:t>)</a:t>
            </a:r>
            <a:endParaRPr sz="1200" baseline="6944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59180" y="9138642"/>
            <a:ext cx="1174115" cy="2451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400" i="1" spc="-125" dirty="0">
                <a:latin typeface="Verdana"/>
                <a:cs typeface="Verdana"/>
              </a:rPr>
              <a:t></a:t>
            </a:r>
            <a:r>
              <a:rPr sz="1350" spc="-125" dirty="0">
                <a:latin typeface="Times New Roman"/>
                <a:cs typeface="Times New Roman"/>
              </a:rPr>
              <a:t>(</a:t>
            </a:r>
            <a:r>
              <a:rPr sz="1350" i="1" spc="-125" dirty="0">
                <a:latin typeface="Times New Roman"/>
                <a:cs typeface="Times New Roman"/>
              </a:rPr>
              <a:t>x</a:t>
            </a:r>
            <a:r>
              <a:rPr sz="1350" spc="-125" dirty="0">
                <a:latin typeface="Times New Roman"/>
                <a:cs typeface="Times New Roman"/>
              </a:rPr>
              <a:t>) </a:t>
            </a:r>
            <a:r>
              <a:rPr sz="1350" spc="-280" dirty="0">
                <a:latin typeface="Symbol"/>
                <a:cs typeface="Symbol"/>
              </a:rPr>
              <a:t></a:t>
            </a:r>
            <a:r>
              <a:rPr sz="1400" i="1" spc="-280" dirty="0">
                <a:latin typeface="Verdana"/>
                <a:cs typeface="Verdana"/>
              </a:rPr>
              <a:t> </a:t>
            </a:r>
            <a:r>
              <a:rPr sz="1350" i="1" spc="40" dirty="0">
                <a:latin typeface="Times New Roman"/>
                <a:cs typeface="Times New Roman"/>
              </a:rPr>
              <a:t>e</a:t>
            </a:r>
            <a:r>
              <a:rPr sz="1200" spc="60" baseline="41666" dirty="0">
                <a:latin typeface="Symbol"/>
                <a:cs typeface="Symbol"/>
              </a:rPr>
              <a:t></a:t>
            </a:r>
            <a:r>
              <a:rPr sz="1200" i="1" spc="60" baseline="41666" dirty="0">
                <a:latin typeface="Times New Roman"/>
                <a:cs typeface="Times New Roman"/>
              </a:rPr>
              <a:t>ax</a:t>
            </a:r>
            <a:r>
              <a:rPr sz="1200" i="1" spc="277" baseline="41666" dirty="0">
                <a:latin typeface="Times New Roman"/>
                <a:cs typeface="Times New Roman"/>
              </a:rPr>
              <a:t> </a:t>
            </a:r>
            <a:r>
              <a:rPr sz="1350" spc="35" dirty="0">
                <a:latin typeface="Symbol"/>
                <a:cs typeface="Symbol"/>
              </a:rPr>
              <a:t>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18236" y="9525507"/>
            <a:ext cx="4485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15" dirty="0">
                <a:latin typeface="Times New Roman"/>
                <a:cs typeface="Times New Roman"/>
              </a:rPr>
              <a:t>along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-25" dirty="0">
                <a:latin typeface="Times New Roman"/>
                <a:cs typeface="Times New Roman"/>
              </a:rPr>
              <a:t>will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decrease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92836" y="9702292"/>
            <a:ext cx="3253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Times New Roman"/>
                <a:cs typeface="Times New Roman"/>
              </a:rPr>
              <a:t>exponentially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b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Fig.(3.27).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132832" y="4819903"/>
            <a:ext cx="1898904" cy="1225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123688" y="4765040"/>
            <a:ext cx="1917700" cy="1292860"/>
          </a:xfrm>
          <a:custGeom>
            <a:avLst/>
            <a:gdLst/>
            <a:ahLst/>
            <a:cxnLst/>
            <a:rect l="l" t="t" r="r" b="b"/>
            <a:pathLst>
              <a:path w="1917700" h="1292860">
                <a:moveTo>
                  <a:pt x="0" y="0"/>
                </a:moveTo>
                <a:lnTo>
                  <a:pt x="1917191" y="0"/>
                </a:lnTo>
                <a:lnTo>
                  <a:pt x="1917191" y="1292352"/>
                </a:lnTo>
                <a:lnTo>
                  <a:pt x="0" y="1292352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5159755" y="6075172"/>
            <a:ext cx="180784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16535" marR="5080" indent="-204470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Fig.(3.26) Boundary </a:t>
            </a:r>
            <a:r>
              <a:rPr sz="1000" b="1" i="1" spc="-5" dirty="0">
                <a:latin typeface="Times New Roman"/>
                <a:cs typeface="Times New Roman"/>
              </a:rPr>
              <a:t>conditions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spc="-10" dirty="0">
                <a:latin typeface="Times New Roman"/>
                <a:cs typeface="Times New Roman"/>
              </a:rPr>
              <a:t>at  </a:t>
            </a:r>
            <a:r>
              <a:rPr sz="1000" b="1" i="1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fin </a:t>
            </a:r>
            <a:r>
              <a:rPr sz="1000" b="1" i="1" spc="-10" dirty="0">
                <a:latin typeface="Times New Roman"/>
                <a:cs typeface="Times New Roman"/>
              </a:rPr>
              <a:t>base </a:t>
            </a:r>
            <a:r>
              <a:rPr sz="1000" b="1" i="1" dirty="0">
                <a:latin typeface="Times New Roman"/>
                <a:cs typeface="Times New Roman"/>
              </a:rPr>
              <a:t>and the fin</a:t>
            </a:r>
            <a:r>
              <a:rPr sz="1000" b="1" i="1" spc="-2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tip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154167" y="6523735"/>
            <a:ext cx="1877567" cy="3075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145023" y="6514592"/>
            <a:ext cx="1896110" cy="3106420"/>
          </a:xfrm>
          <a:custGeom>
            <a:avLst/>
            <a:gdLst/>
            <a:ahLst/>
            <a:cxnLst/>
            <a:rect l="l" t="t" r="r" b="b"/>
            <a:pathLst>
              <a:path w="1896109" h="3106420">
                <a:moveTo>
                  <a:pt x="0" y="0"/>
                </a:moveTo>
                <a:lnTo>
                  <a:pt x="1895855" y="0"/>
                </a:lnTo>
                <a:lnTo>
                  <a:pt x="1895855" y="3105911"/>
                </a:lnTo>
                <a:lnTo>
                  <a:pt x="0" y="3105911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5269484" y="9644380"/>
            <a:ext cx="1696085" cy="3289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274320" marR="5080" indent="-262255">
              <a:lnSpc>
                <a:spcPts val="1180"/>
              </a:lnSpc>
              <a:spcBef>
                <a:spcPts val="165"/>
              </a:spcBef>
            </a:pPr>
            <a:r>
              <a:rPr sz="1000" b="1" i="1" dirty="0">
                <a:latin typeface="Times New Roman"/>
                <a:cs typeface="Times New Roman"/>
              </a:rPr>
              <a:t>Fig.(3.27) </a:t>
            </a:r>
            <a:r>
              <a:rPr sz="1000" b="1" i="1" spc="5" dirty="0">
                <a:latin typeface="Times New Roman"/>
                <a:cs typeface="Times New Roman"/>
              </a:rPr>
              <a:t>A </a:t>
            </a:r>
            <a:r>
              <a:rPr sz="1000" b="1" i="1" dirty="0">
                <a:latin typeface="Times New Roman"/>
                <a:cs typeface="Times New Roman"/>
              </a:rPr>
              <a:t>long circular </a:t>
            </a:r>
            <a:r>
              <a:rPr sz="1000" b="1" i="1" spc="-5" dirty="0">
                <a:latin typeface="Times New Roman"/>
                <a:cs typeface="Times New Roman"/>
              </a:rPr>
              <a:t>fin</a:t>
            </a:r>
            <a:r>
              <a:rPr sz="1000" b="1" i="1" spc="-105" dirty="0">
                <a:latin typeface="Times New Roman"/>
                <a:cs typeface="Times New Roman"/>
              </a:rPr>
              <a:t> </a:t>
            </a:r>
            <a:r>
              <a:rPr sz="1000" b="1" i="1" spc="-10" dirty="0">
                <a:latin typeface="Times New Roman"/>
                <a:cs typeface="Times New Roman"/>
              </a:rPr>
              <a:t>of  </a:t>
            </a:r>
            <a:r>
              <a:rPr sz="1000" b="1" i="1" dirty="0">
                <a:latin typeface="Times New Roman"/>
                <a:cs typeface="Times New Roman"/>
              </a:rPr>
              <a:t>uniform</a:t>
            </a:r>
            <a:r>
              <a:rPr sz="1000" b="1" i="1" spc="-1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cross-section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57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0936" y="790448"/>
            <a:ext cx="4456430" cy="3115310"/>
          </a:xfrm>
          <a:custGeom>
            <a:avLst/>
            <a:gdLst/>
            <a:ahLst/>
            <a:cxnLst/>
            <a:rect l="l" t="t" r="r" b="b"/>
            <a:pathLst>
              <a:path w="4456430" h="3115310">
                <a:moveTo>
                  <a:pt x="0" y="3115055"/>
                </a:moveTo>
                <a:lnTo>
                  <a:pt x="4456176" y="3115055"/>
                </a:lnTo>
                <a:lnTo>
                  <a:pt x="4456176" y="0"/>
                </a:lnTo>
                <a:lnTo>
                  <a:pt x="0" y="0"/>
                </a:lnTo>
                <a:lnTo>
                  <a:pt x="0" y="3115055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8236" y="762507"/>
            <a:ext cx="4487545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i="1" spc="-5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10" dirty="0">
                <a:latin typeface="Times New Roman"/>
                <a:cs typeface="Times New Roman"/>
              </a:rPr>
              <a:t>entire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 determined by </a:t>
            </a:r>
            <a:r>
              <a:rPr sz="1200" spc="-25" dirty="0">
                <a:latin typeface="Times New Roman"/>
                <a:cs typeface="Times New Roman"/>
              </a:rPr>
              <a:t>applying </a:t>
            </a:r>
            <a:r>
              <a:rPr sz="1200" i="1" spc="-5" dirty="0">
                <a:latin typeface="Times New Roman"/>
                <a:cs typeface="Times New Roman"/>
              </a:rPr>
              <a:t>Fourier’s law of heat conduction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i="1" spc="-5" dirty="0">
                <a:latin typeface="Times New Roman"/>
                <a:cs typeface="Times New Roman"/>
              </a:rPr>
              <a:t>the </a:t>
            </a:r>
            <a:r>
              <a:rPr sz="1200" i="1" spc="5" dirty="0">
                <a:latin typeface="Times New Roman"/>
                <a:cs typeface="Times New Roman"/>
              </a:rPr>
              <a:t>fin </a:t>
            </a:r>
            <a:r>
              <a:rPr sz="1200" i="1" spc="-5" dirty="0">
                <a:latin typeface="Times New Roman"/>
                <a:cs typeface="Times New Roman"/>
              </a:rPr>
              <a:t>base 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23694" y="1560639"/>
            <a:ext cx="213360" cy="0"/>
          </a:xfrm>
          <a:custGeom>
            <a:avLst/>
            <a:gdLst/>
            <a:ahLst/>
            <a:cxnLst/>
            <a:rect l="l" t="t" r="r" b="b"/>
            <a:pathLst>
              <a:path w="213360">
                <a:moveTo>
                  <a:pt x="0" y="0"/>
                </a:moveTo>
                <a:lnTo>
                  <a:pt x="213169" y="0"/>
                </a:lnTo>
              </a:path>
            </a:pathLst>
          </a:custGeom>
          <a:ln w="70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53246" y="1349946"/>
            <a:ext cx="0" cy="421640"/>
          </a:xfrm>
          <a:custGeom>
            <a:avLst/>
            <a:gdLst/>
            <a:ahLst/>
            <a:cxnLst/>
            <a:rect l="l" t="t" r="r" b="b"/>
            <a:pathLst>
              <a:path h="421639">
                <a:moveTo>
                  <a:pt x="0" y="0"/>
                </a:moveTo>
                <a:lnTo>
                  <a:pt x="0" y="421195"/>
                </a:lnTo>
              </a:path>
            </a:pathLst>
          </a:custGeom>
          <a:ln w="70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42628" y="1576641"/>
            <a:ext cx="20955" cy="12700"/>
          </a:xfrm>
          <a:custGeom>
            <a:avLst/>
            <a:gdLst/>
            <a:ahLst/>
            <a:cxnLst/>
            <a:rect l="l" t="t" r="r" b="b"/>
            <a:pathLst>
              <a:path w="20955" h="12700">
                <a:moveTo>
                  <a:pt x="0" y="12382"/>
                </a:moveTo>
                <a:lnTo>
                  <a:pt x="20954" y="0"/>
                </a:lnTo>
              </a:path>
            </a:pathLst>
          </a:custGeom>
          <a:ln w="70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63583" y="1580261"/>
            <a:ext cx="31115" cy="74930"/>
          </a:xfrm>
          <a:custGeom>
            <a:avLst/>
            <a:gdLst/>
            <a:ahLst/>
            <a:cxnLst/>
            <a:rect l="l" t="t" r="r" b="b"/>
            <a:pathLst>
              <a:path w="31114" h="74930">
                <a:moveTo>
                  <a:pt x="0" y="0"/>
                </a:moveTo>
                <a:lnTo>
                  <a:pt x="30670" y="74485"/>
                </a:lnTo>
              </a:path>
            </a:pathLst>
          </a:custGeom>
          <a:ln w="14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97682" y="1440052"/>
            <a:ext cx="40640" cy="215265"/>
          </a:xfrm>
          <a:custGeom>
            <a:avLst/>
            <a:gdLst/>
            <a:ahLst/>
            <a:cxnLst/>
            <a:rect l="l" t="t" r="r" b="b"/>
            <a:pathLst>
              <a:path w="40639" h="215264">
                <a:moveTo>
                  <a:pt x="0" y="214693"/>
                </a:moveTo>
                <a:lnTo>
                  <a:pt x="40386" y="0"/>
                </a:lnTo>
              </a:path>
            </a:pathLst>
          </a:custGeom>
          <a:ln w="70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38069" y="1440052"/>
            <a:ext cx="535305" cy="0"/>
          </a:xfrm>
          <a:custGeom>
            <a:avLst/>
            <a:gdLst/>
            <a:ahLst/>
            <a:cxnLst/>
            <a:rect l="l" t="t" r="r" b="b"/>
            <a:pathLst>
              <a:path w="535304">
                <a:moveTo>
                  <a:pt x="0" y="0"/>
                </a:moveTo>
                <a:lnTo>
                  <a:pt x="534733" y="0"/>
                </a:lnTo>
              </a:path>
            </a:pathLst>
          </a:custGeom>
          <a:ln w="70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013204" y="1554290"/>
            <a:ext cx="33845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125" i="1" spc="22" baseline="51851" dirty="0">
                <a:latin typeface="Times New Roman"/>
                <a:cs typeface="Times New Roman"/>
              </a:rPr>
              <a:t>c</a:t>
            </a:r>
            <a:r>
              <a:rPr sz="1125" i="1" spc="292" baseline="51851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dx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12596" y="1534261"/>
            <a:ext cx="34417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20" dirty="0">
                <a:latin typeface="Times New Roman"/>
                <a:cs typeface="Times New Roman"/>
              </a:rPr>
              <a:t>long</a:t>
            </a:r>
            <a:r>
              <a:rPr sz="750" i="1" spc="5" dirty="0">
                <a:latin typeface="Times New Roman"/>
                <a:cs typeface="Times New Roman"/>
              </a:rPr>
              <a:t> fin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71372" y="1371410"/>
            <a:ext cx="17907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i="1" spc="-465" baseline="-16460" dirty="0">
                <a:latin typeface="Times New Roman"/>
                <a:cs typeface="Times New Roman"/>
              </a:rPr>
              <a:t>Q</a:t>
            </a:r>
            <a:r>
              <a:rPr sz="1350" spc="-310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85235" y="1534261"/>
            <a:ext cx="63944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50190" algn="l"/>
                <a:tab pos="554990" algn="l"/>
              </a:tabLst>
            </a:pPr>
            <a:r>
              <a:rPr sz="750" i="1" spc="15" dirty="0">
                <a:latin typeface="Times New Roman"/>
                <a:cs typeface="Times New Roman"/>
              </a:rPr>
              <a:t>c	b	</a:t>
            </a:r>
            <a:r>
              <a:rPr sz="750" spc="25" dirty="0">
                <a:latin typeface="Symbol"/>
                <a:cs typeface="Symbol"/>
              </a:rPr>
              <a:t></a:t>
            </a:r>
            <a:endParaRPr sz="75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70835" y="1665325"/>
            <a:ext cx="18224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45" dirty="0">
                <a:latin typeface="Times New Roman"/>
                <a:cs typeface="Times New Roman"/>
              </a:rPr>
              <a:t>x</a:t>
            </a:r>
            <a:r>
              <a:rPr sz="750" spc="40" dirty="0">
                <a:latin typeface="Symbol"/>
                <a:cs typeface="Symbol"/>
              </a:rPr>
              <a:t></a:t>
            </a:r>
            <a:r>
              <a:rPr sz="750" spc="15" dirty="0">
                <a:latin typeface="Times New Roman"/>
                <a:cs typeface="Times New Roman"/>
              </a:rPr>
              <a:t>0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42796" y="1420178"/>
            <a:ext cx="331089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  <a:tabLst>
                <a:tab pos="1059815" algn="l"/>
                <a:tab pos="1306830" algn="l"/>
                <a:tab pos="2590165" algn="l"/>
              </a:tabLst>
            </a:pP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i="1" spc="-5" dirty="0">
                <a:latin typeface="Times New Roman"/>
                <a:cs typeface="Times New Roman"/>
              </a:rPr>
              <a:t>k</a:t>
            </a:r>
            <a:r>
              <a:rPr sz="1350" i="1" spc="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A</a:t>
            </a:r>
            <a:r>
              <a:rPr sz="1350" i="1" spc="229" dirty="0">
                <a:latin typeface="Times New Roman"/>
                <a:cs typeface="Times New Roman"/>
              </a:rPr>
              <a:t> </a:t>
            </a:r>
            <a:r>
              <a:rPr sz="2025" i="1" spc="-7" baseline="34979" dirty="0">
                <a:latin typeface="Times New Roman"/>
                <a:cs typeface="Times New Roman"/>
              </a:rPr>
              <a:t>dT	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	</a:t>
            </a:r>
            <a:r>
              <a:rPr sz="1350" i="1" spc="-5" dirty="0">
                <a:latin typeface="Times New Roman"/>
                <a:cs typeface="Times New Roman"/>
              </a:rPr>
              <a:t>h </a:t>
            </a:r>
            <a:r>
              <a:rPr sz="1350" i="1" spc="90" dirty="0">
                <a:latin typeface="Times New Roman"/>
                <a:cs typeface="Times New Roman"/>
              </a:rPr>
              <a:t>pk </a:t>
            </a:r>
            <a:r>
              <a:rPr sz="1350" i="1" spc="-5" dirty="0">
                <a:latin typeface="Times New Roman"/>
                <a:cs typeface="Times New Roman"/>
              </a:rPr>
              <a:t>A  </a:t>
            </a:r>
            <a:r>
              <a:rPr sz="1350" spc="-40" dirty="0">
                <a:latin typeface="Times New Roman"/>
                <a:cs typeface="Times New Roman"/>
              </a:rPr>
              <a:t>(</a:t>
            </a:r>
            <a:r>
              <a:rPr sz="1350" i="1" spc="-40" dirty="0">
                <a:latin typeface="Times New Roman"/>
                <a:cs typeface="Times New Roman"/>
              </a:rPr>
              <a:t>T 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7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T </a:t>
            </a:r>
            <a:r>
              <a:rPr sz="1350" i="1" spc="2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)	</a:t>
            </a:r>
            <a:r>
              <a:rPr sz="1350" spc="-25" dirty="0">
                <a:latin typeface="MT Extra"/>
                <a:cs typeface="MT Extra"/>
              </a:rPr>
              <a:t></a:t>
            </a:r>
            <a:r>
              <a:rPr sz="1350" spc="-25" dirty="0">
                <a:latin typeface="Times New Roman"/>
                <a:cs typeface="Times New Roman"/>
              </a:rPr>
              <a:t>(3.27.</a:t>
            </a:r>
            <a:r>
              <a:rPr sz="1350" i="1" spc="-25" dirty="0">
                <a:latin typeface="Times New Roman"/>
                <a:cs typeface="Times New Roman"/>
              </a:rPr>
              <a:t>c</a:t>
            </a:r>
            <a:r>
              <a:rPr sz="1350" spc="-2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8236" y="1789683"/>
            <a:ext cx="44919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rate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transfer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 the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fin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could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also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be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determined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8236" y="1963419"/>
            <a:ext cx="44932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considering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a </a:t>
            </a:r>
            <a:r>
              <a:rPr sz="1200" spc="-20" dirty="0">
                <a:latin typeface="Times New Roman"/>
                <a:cs typeface="Times New Roman"/>
              </a:rPr>
              <a:t>differential volume element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fin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18236" y="2140204"/>
            <a:ext cx="35642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integrating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over the </a:t>
            </a:r>
            <a:r>
              <a:rPr sz="1200" spc="-10" dirty="0">
                <a:latin typeface="Times New Roman"/>
                <a:cs typeface="Times New Roman"/>
              </a:rPr>
              <a:t>entire 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fin. </a:t>
            </a:r>
            <a:r>
              <a:rPr sz="1200" spc="-10" dirty="0">
                <a:latin typeface="Times New Roman"/>
                <a:cs typeface="Times New Roman"/>
              </a:rPr>
              <a:t>That</a:t>
            </a:r>
            <a:r>
              <a:rPr sz="1200" spc="27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is,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34459" y="2772494"/>
            <a:ext cx="574040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spc="45" dirty="0">
                <a:latin typeface="MT Extra"/>
                <a:cs typeface="MT Extra"/>
              </a:rPr>
              <a:t></a:t>
            </a:r>
            <a:r>
              <a:rPr sz="1250" spc="-10" dirty="0">
                <a:latin typeface="Times New Roman"/>
                <a:cs typeface="Times New Roman"/>
              </a:rPr>
              <a:t>(3</a:t>
            </a:r>
            <a:r>
              <a:rPr sz="1250" spc="-5" dirty="0">
                <a:latin typeface="Times New Roman"/>
                <a:cs typeface="Times New Roman"/>
              </a:rPr>
              <a:t>.</a:t>
            </a:r>
            <a:r>
              <a:rPr sz="1250" spc="20" dirty="0">
                <a:latin typeface="Times New Roman"/>
                <a:cs typeface="Times New Roman"/>
              </a:rPr>
              <a:t>2</a:t>
            </a:r>
            <a:r>
              <a:rPr sz="1250" spc="-30" dirty="0">
                <a:latin typeface="Times New Roman"/>
                <a:cs typeface="Times New Roman"/>
              </a:rPr>
              <a:t>8</a:t>
            </a:r>
            <a:r>
              <a:rPr sz="1250" spc="10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26539" y="2748787"/>
            <a:ext cx="8001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spc="-114" dirty="0">
                <a:latin typeface="Symbol"/>
                <a:cs typeface="Symbol"/>
              </a:rPr>
              <a:t>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99691" y="2718590"/>
            <a:ext cx="7874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i="1" spc="-5" dirty="0"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78355" y="2928902"/>
            <a:ext cx="17399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i="1" spc="20" dirty="0">
                <a:latin typeface="Times New Roman"/>
                <a:cs typeface="Times New Roman"/>
              </a:rPr>
              <a:t>x</a:t>
            </a:r>
            <a:r>
              <a:rPr sz="750" spc="15" dirty="0">
                <a:latin typeface="Symbol"/>
                <a:cs typeface="Symbol"/>
              </a:rPr>
              <a:t></a:t>
            </a:r>
            <a:r>
              <a:rPr sz="750" spc="-5" dirty="0">
                <a:latin typeface="Times New Roman"/>
                <a:cs typeface="Times New Roman"/>
              </a:rPr>
              <a:t>0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062732" y="2523518"/>
            <a:ext cx="8382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i="1" spc="-5" dirty="0">
                <a:latin typeface="Times New Roman"/>
                <a:cs typeface="Times New Roman"/>
              </a:rPr>
              <a:t>A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66163" y="2523518"/>
            <a:ext cx="8382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i="1" spc="-5" dirty="0">
                <a:latin typeface="Times New Roman"/>
                <a:cs typeface="Times New Roman"/>
              </a:rPr>
              <a:t>A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383027" y="2474750"/>
            <a:ext cx="156083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3695" algn="l"/>
                <a:tab pos="1444625" algn="l"/>
              </a:tabLst>
            </a:pPr>
            <a:r>
              <a:rPr sz="750" spc="-5" dirty="0">
                <a:latin typeface="Symbol"/>
                <a:cs typeface="Symbol"/>
              </a:rPr>
              <a:t></a:t>
            </a:r>
            <a:r>
              <a:rPr sz="750" spc="-5" dirty="0">
                <a:latin typeface="Times New Roman"/>
                <a:cs typeface="Times New Roman"/>
              </a:rPr>
              <a:t>	</a:t>
            </a:r>
            <a:r>
              <a:rPr sz="750" i="1" spc="5" dirty="0">
                <a:latin typeface="Times New Roman"/>
                <a:cs typeface="Times New Roman"/>
              </a:rPr>
              <a:t>fi</a:t>
            </a:r>
            <a:r>
              <a:rPr sz="750" i="1" spc="-5" dirty="0">
                <a:latin typeface="Times New Roman"/>
                <a:cs typeface="Times New Roman"/>
              </a:rPr>
              <a:t>n</a:t>
            </a:r>
            <a:r>
              <a:rPr sz="750" i="1" dirty="0">
                <a:latin typeface="Times New Roman"/>
                <a:cs typeface="Times New Roman"/>
              </a:rPr>
              <a:t>	</a:t>
            </a:r>
            <a:r>
              <a:rPr sz="750" i="1" spc="5" dirty="0">
                <a:latin typeface="Times New Roman"/>
                <a:cs typeface="Times New Roman"/>
              </a:rPr>
              <a:t>fi</a:t>
            </a:r>
            <a:r>
              <a:rPr sz="750" i="1" spc="-5" dirty="0">
                <a:latin typeface="Times New Roman"/>
                <a:cs typeface="Times New Roman"/>
              </a:rPr>
              <a:t>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27836" y="2474750"/>
            <a:ext cx="12827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i="1" spc="5" dirty="0">
                <a:latin typeface="Times New Roman"/>
                <a:cs typeface="Times New Roman"/>
              </a:rPr>
              <a:t>fi</a:t>
            </a:r>
            <a:r>
              <a:rPr sz="750" i="1" spc="-5" dirty="0">
                <a:latin typeface="Times New Roman"/>
                <a:cs typeface="Times New Roman"/>
              </a:rPr>
              <a:t>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68324" y="2321391"/>
            <a:ext cx="179705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875" i="1" spc="-382" baseline="-15555" dirty="0">
                <a:latin typeface="Times New Roman"/>
                <a:cs typeface="Times New Roman"/>
              </a:rPr>
              <a:t>Q</a:t>
            </a:r>
            <a:r>
              <a:rPr sz="1250" spc="-254" dirty="0">
                <a:latin typeface="MT Extra"/>
                <a:cs typeface="MT Extra"/>
              </a:rPr>
              <a:t></a:t>
            </a:r>
            <a:endParaRPr sz="1250">
              <a:latin typeface="MT Extra"/>
              <a:cs typeface="MT Extr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627123" y="2575108"/>
            <a:ext cx="1598930" cy="10731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511935" algn="l"/>
              </a:tabLst>
            </a:pPr>
            <a:r>
              <a:rPr sz="500" i="1" spc="20" dirty="0">
                <a:latin typeface="Times New Roman"/>
                <a:cs typeface="Times New Roman"/>
              </a:rPr>
              <a:t>f</a:t>
            </a:r>
            <a:r>
              <a:rPr sz="500" i="1" dirty="0">
                <a:latin typeface="Times New Roman"/>
                <a:cs typeface="Times New Roman"/>
              </a:rPr>
              <a:t>i</a:t>
            </a:r>
            <a:r>
              <a:rPr sz="500" i="1" spc="15" dirty="0">
                <a:latin typeface="Times New Roman"/>
                <a:cs typeface="Times New Roman"/>
              </a:rPr>
              <a:t>n</a:t>
            </a:r>
            <a:r>
              <a:rPr sz="500" i="1" dirty="0">
                <a:latin typeface="Times New Roman"/>
                <a:cs typeface="Times New Roman"/>
              </a:rPr>
              <a:t>	</a:t>
            </a:r>
            <a:r>
              <a:rPr sz="500" i="1" spc="20" dirty="0">
                <a:latin typeface="Times New Roman"/>
                <a:cs typeface="Times New Roman"/>
              </a:rPr>
              <a:t>f</a:t>
            </a:r>
            <a:r>
              <a:rPr sz="500" i="1" dirty="0">
                <a:latin typeface="Times New Roman"/>
                <a:cs typeface="Times New Roman"/>
              </a:rPr>
              <a:t>i</a:t>
            </a:r>
            <a:r>
              <a:rPr sz="500" i="1" spc="15" dirty="0">
                <a:latin typeface="Times New Roman"/>
                <a:cs typeface="Times New Roman"/>
              </a:rPr>
              <a:t>n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98524" y="2766736"/>
            <a:ext cx="115887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56870" algn="l"/>
              </a:tabLst>
            </a:pPr>
            <a:r>
              <a:rPr sz="1250" spc="15" dirty="0">
                <a:latin typeface="Symbol"/>
                <a:cs typeface="Symbol"/>
              </a:rPr>
              <a:t></a:t>
            </a:r>
            <a:r>
              <a:rPr sz="1250" spc="15" dirty="0">
                <a:latin typeface="Times New Roman"/>
                <a:cs typeface="Times New Roman"/>
              </a:rPr>
              <a:t>	</a:t>
            </a:r>
            <a:r>
              <a:rPr sz="1250" i="1" spc="-295" dirty="0">
                <a:latin typeface="Times New Roman"/>
                <a:cs typeface="Times New Roman"/>
              </a:rPr>
              <a:t>h</a:t>
            </a:r>
            <a:r>
              <a:rPr sz="1300" i="1" spc="-295" dirty="0">
                <a:latin typeface="Verdana"/>
                <a:cs typeface="Verdana"/>
              </a:rPr>
              <a:t> </a:t>
            </a:r>
            <a:r>
              <a:rPr sz="1250" spc="60" dirty="0">
                <a:latin typeface="Times New Roman"/>
                <a:cs typeface="Times New Roman"/>
              </a:rPr>
              <a:t>(</a:t>
            </a:r>
            <a:r>
              <a:rPr sz="1250" i="1" spc="60" dirty="0">
                <a:latin typeface="Times New Roman"/>
                <a:cs typeface="Times New Roman"/>
              </a:rPr>
              <a:t>x</a:t>
            </a:r>
            <a:r>
              <a:rPr sz="1250" spc="60" dirty="0">
                <a:latin typeface="Times New Roman"/>
                <a:cs typeface="Times New Roman"/>
              </a:rPr>
              <a:t>)(</a:t>
            </a:r>
            <a:r>
              <a:rPr sz="1250" spc="-170" dirty="0">
                <a:latin typeface="Times New Roman"/>
                <a:cs typeface="Times New Roman"/>
              </a:rPr>
              <a:t> </a:t>
            </a:r>
            <a:r>
              <a:rPr sz="1250" i="1" spc="50" dirty="0">
                <a:latin typeface="Times New Roman"/>
                <a:cs typeface="Times New Roman"/>
              </a:rPr>
              <a:t>pdx</a:t>
            </a:r>
            <a:r>
              <a:rPr sz="1250" spc="50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57883" y="2285491"/>
            <a:ext cx="250507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  <a:tabLst>
                <a:tab pos="385445" algn="l"/>
                <a:tab pos="1534160" algn="l"/>
                <a:tab pos="1881505" algn="l"/>
              </a:tabLst>
            </a:pPr>
            <a:r>
              <a:rPr sz="1250" spc="15" dirty="0">
                <a:latin typeface="Symbol"/>
                <a:cs typeface="Symbol"/>
              </a:rPr>
              <a:t></a:t>
            </a:r>
            <a:r>
              <a:rPr sz="1250" spc="-10" dirty="0">
                <a:latin typeface="Times New Roman"/>
                <a:cs typeface="Times New Roman"/>
              </a:rPr>
              <a:t> </a:t>
            </a:r>
            <a:r>
              <a:rPr sz="2850" spc="7" baseline="-13157" dirty="0">
                <a:latin typeface="Symbol"/>
                <a:cs typeface="Symbol"/>
              </a:rPr>
              <a:t></a:t>
            </a:r>
            <a:r>
              <a:rPr sz="2850" spc="7" baseline="-13157" dirty="0">
                <a:latin typeface="Times New Roman"/>
                <a:cs typeface="Times New Roman"/>
              </a:rPr>
              <a:t>	</a:t>
            </a:r>
            <a:r>
              <a:rPr sz="1250" i="1" spc="5" dirty="0">
                <a:latin typeface="Times New Roman"/>
                <a:cs typeface="Times New Roman"/>
              </a:rPr>
              <a:t>h</a:t>
            </a:r>
            <a:r>
              <a:rPr sz="1250" spc="5" dirty="0">
                <a:latin typeface="Times New Roman"/>
                <a:cs typeface="Times New Roman"/>
              </a:rPr>
              <a:t>[</a:t>
            </a:r>
            <a:r>
              <a:rPr sz="1250" i="1" spc="5" dirty="0">
                <a:latin typeface="Times New Roman"/>
                <a:cs typeface="Times New Roman"/>
              </a:rPr>
              <a:t>T</a:t>
            </a:r>
            <a:r>
              <a:rPr sz="1250" i="1" spc="-165" dirty="0">
                <a:latin typeface="Times New Roman"/>
                <a:cs typeface="Times New Roman"/>
              </a:rPr>
              <a:t> </a:t>
            </a:r>
            <a:r>
              <a:rPr sz="1250" spc="45" dirty="0">
                <a:latin typeface="Times New Roman"/>
                <a:cs typeface="Times New Roman"/>
              </a:rPr>
              <a:t>(</a:t>
            </a:r>
            <a:r>
              <a:rPr sz="1250" i="1" spc="45" dirty="0">
                <a:latin typeface="Times New Roman"/>
                <a:cs typeface="Times New Roman"/>
              </a:rPr>
              <a:t>x</a:t>
            </a:r>
            <a:r>
              <a:rPr sz="1250" spc="45" dirty="0">
                <a:latin typeface="Times New Roman"/>
                <a:cs typeface="Times New Roman"/>
              </a:rPr>
              <a:t>)</a:t>
            </a:r>
            <a:r>
              <a:rPr sz="1250" spc="-114" dirty="0">
                <a:latin typeface="Times New Roman"/>
                <a:cs typeface="Times New Roman"/>
              </a:rPr>
              <a:t> </a:t>
            </a:r>
            <a:r>
              <a:rPr sz="1250" spc="15" dirty="0">
                <a:latin typeface="Symbol"/>
                <a:cs typeface="Symbol"/>
              </a:rPr>
              <a:t></a:t>
            </a:r>
            <a:r>
              <a:rPr sz="1250" spc="-180" dirty="0">
                <a:latin typeface="Times New Roman"/>
                <a:cs typeface="Times New Roman"/>
              </a:rPr>
              <a:t> </a:t>
            </a:r>
            <a:r>
              <a:rPr sz="1250" i="1" spc="15" dirty="0">
                <a:latin typeface="Times New Roman"/>
                <a:cs typeface="Times New Roman"/>
              </a:rPr>
              <a:t>T </a:t>
            </a:r>
            <a:r>
              <a:rPr sz="1250" i="1" spc="20" dirty="0">
                <a:latin typeface="Times New Roman"/>
                <a:cs typeface="Times New Roman"/>
              </a:rPr>
              <a:t> </a:t>
            </a:r>
            <a:r>
              <a:rPr sz="1250" spc="40" dirty="0">
                <a:latin typeface="Times New Roman"/>
                <a:cs typeface="Times New Roman"/>
              </a:rPr>
              <a:t>]</a:t>
            </a:r>
            <a:r>
              <a:rPr sz="1250" i="1" spc="40" dirty="0">
                <a:latin typeface="Times New Roman"/>
                <a:cs typeface="Times New Roman"/>
              </a:rPr>
              <a:t>dA	</a:t>
            </a:r>
            <a:r>
              <a:rPr sz="1250" spc="15" dirty="0">
                <a:latin typeface="Symbol"/>
                <a:cs typeface="Symbol"/>
              </a:rPr>
              <a:t></a:t>
            </a:r>
            <a:r>
              <a:rPr sz="1250" spc="-5" dirty="0">
                <a:latin typeface="Times New Roman"/>
                <a:cs typeface="Times New Roman"/>
              </a:rPr>
              <a:t> </a:t>
            </a:r>
            <a:r>
              <a:rPr sz="2850" spc="7" baseline="-13157" dirty="0">
                <a:latin typeface="Symbol"/>
                <a:cs typeface="Symbol"/>
              </a:rPr>
              <a:t></a:t>
            </a:r>
            <a:r>
              <a:rPr sz="2850" spc="7" baseline="-13157" dirty="0">
                <a:latin typeface="Times New Roman"/>
                <a:cs typeface="Times New Roman"/>
              </a:rPr>
              <a:t>	</a:t>
            </a:r>
            <a:r>
              <a:rPr sz="1250" i="1" spc="-295" dirty="0">
                <a:latin typeface="Times New Roman"/>
                <a:cs typeface="Times New Roman"/>
              </a:rPr>
              <a:t>h</a:t>
            </a:r>
            <a:r>
              <a:rPr sz="1300" i="1" spc="-295" dirty="0">
                <a:latin typeface="Verdana"/>
                <a:cs typeface="Verdana"/>
              </a:rPr>
              <a:t> </a:t>
            </a:r>
            <a:r>
              <a:rPr sz="1250" spc="45" dirty="0">
                <a:latin typeface="Times New Roman"/>
                <a:cs typeface="Times New Roman"/>
              </a:rPr>
              <a:t>(</a:t>
            </a:r>
            <a:r>
              <a:rPr sz="1250" i="1" spc="45" dirty="0">
                <a:latin typeface="Times New Roman"/>
                <a:cs typeface="Times New Roman"/>
              </a:rPr>
              <a:t>x</a:t>
            </a:r>
            <a:r>
              <a:rPr sz="1250" spc="45" dirty="0">
                <a:latin typeface="Times New Roman"/>
                <a:cs typeface="Times New Roman"/>
              </a:rPr>
              <a:t>)</a:t>
            </a:r>
            <a:r>
              <a:rPr sz="1250" spc="-225" dirty="0">
                <a:latin typeface="Times New Roman"/>
                <a:cs typeface="Times New Roman"/>
              </a:rPr>
              <a:t> </a:t>
            </a:r>
            <a:r>
              <a:rPr sz="1250" i="1" spc="20" dirty="0">
                <a:latin typeface="Times New Roman"/>
                <a:cs typeface="Times New Roman"/>
              </a:rPr>
              <a:t>dA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087111" y="827024"/>
            <a:ext cx="1944624" cy="1030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5251196" y="1838452"/>
            <a:ext cx="1620520" cy="7677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-5080" algn="ctr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Fig.(3.28) </a:t>
            </a:r>
            <a:r>
              <a:rPr sz="1000" b="1" i="1" spc="-5" dirty="0">
                <a:latin typeface="Times New Roman"/>
                <a:cs typeface="Times New Roman"/>
              </a:rPr>
              <a:t>Under steady  </a:t>
            </a:r>
            <a:r>
              <a:rPr sz="1000" b="1" i="1" dirty="0">
                <a:latin typeface="Times New Roman"/>
                <a:cs typeface="Times New Roman"/>
              </a:rPr>
              <a:t>conditions, </a:t>
            </a:r>
            <a:r>
              <a:rPr sz="1000" b="1" i="1" spc="-5" dirty="0">
                <a:latin typeface="Times New Roman"/>
                <a:cs typeface="Times New Roman"/>
              </a:rPr>
              <a:t>heat </a:t>
            </a:r>
            <a:r>
              <a:rPr sz="1000" b="1" i="1" dirty="0">
                <a:latin typeface="Times New Roman"/>
                <a:cs typeface="Times New Roman"/>
              </a:rPr>
              <a:t>transfer from  the exposed </a:t>
            </a:r>
            <a:r>
              <a:rPr sz="1000" b="1" i="1" spc="-5" dirty="0">
                <a:latin typeface="Times New Roman"/>
                <a:cs typeface="Times New Roman"/>
              </a:rPr>
              <a:t>surfaces </a:t>
            </a:r>
            <a:r>
              <a:rPr sz="1000" b="1" i="1" dirty="0">
                <a:latin typeface="Times New Roman"/>
                <a:cs typeface="Times New Roman"/>
              </a:rPr>
              <a:t>of the</a:t>
            </a:r>
            <a:r>
              <a:rPr sz="1000" b="1" i="1" spc="-7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fin  </a:t>
            </a:r>
            <a:r>
              <a:rPr sz="1000" b="1" i="1" spc="5" dirty="0">
                <a:latin typeface="Times New Roman"/>
                <a:cs typeface="Times New Roman"/>
              </a:rPr>
              <a:t>is </a:t>
            </a:r>
            <a:r>
              <a:rPr sz="1000" b="1" i="1" dirty="0">
                <a:latin typeface="Times New Roman"/>
                <a:cs typeface="Times New Roman"/>
              </a:rPr>
              <a:t>equal </a:t>
            </a:r>
            <a:r>
              <a:rPr sz="1000" b="1" i="1" spc="-10" dirty="0">
                <a:latin typeface="Times New Roman"/>
                <a:cs typeface="Times New Roman"/>
              </a:rPr>
              <a:t>to </a:t>
            </a:r>
            <a:r>
              <a:rPr sz="1000" b="1" i="1" spc="-5" dirty="0">
                <a:latin typeface="Times New Roman"/>
                <a:cs typeface="Times New Roman"/>
              </a:rPr>
              <a:t>heat</a:t>
            </a:r>
            <a:r>
              <a:rPr sz="1000" b="1" i="1" spc="-4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conduction</a:t>
            </a:r>
            <a:endParaRPr sz="1000">
              <a:latin typeface="Times New Roman"/>
              <a:cs typeface="Times New Roman"/>
            </a:endParaRPr>
          </a:p>
          <a:p>
            <a:pPr marL="27940" algn="ctr">
              <a:lnSpc>
                <a:spcPts val="1150"/>
              </a:lnSpc>
            </a:pP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fin </a:t>
            </a:r>
            <a:r>
              <a:rPr sz="1000" b="1" i="1" spc="-10" dirty="0">
                <a:latin typeface="Times New Roman"/>
                <a:cs typeface="Times New Roman"/>
              </a:rPr>
              <a:t>at </a:t>
            </a:r>
            <a:r>
              <a:rPr sz="1000" b="1" i="1" dirty="0">
                <a:latin typeface="Times New Roman"/>
                <a:cs typeface="Times New Roman"/>
              </a:rPr>
              <a:t>the</a:t>
            </a:r>
            <a:r>
              <a:rPr sz="1000" b="1" i="1" spc="-1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base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30936" y="3893311"/>
            <a:ext cx="6285230" cy="6078220"/>
          </a:xfrm>
          <a:custGeom>
            <a:avLst/>
            <a:gdLst/>
            <a:ahLst/>
            <a:cxnLst/>
            <a:rect l="l" t="t" r="r" b="b"/>
            <a:pathLst>
              <a:path w="6285230" h="6078220">
                <a:moveTo>
                  <a:pt x="0" y="6077712"/>
                </a:moveTo>
                <a:lnTo>
                  <a:pt x="6284975" y="6077712"/>
                </a:lnTo>
                <a:lnTo>
                  <a:pt x="6284975" y="0"/>
                </a:lnTo>
                <a:lnTo>
                  <a:pt x="0" y="0"/>
                </a:lnTo>
                <a:lnTo>
                  <a:pt x="0" y="6077712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516636" y="3048507"/>
            <a:ext cx="6476365" cy="200088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14300" marR="1891664" algn="just">
              <a:lnSpc>
                <a:spcPct val="95600"/>
              </a:lnSpc>
              <a:spcBef>
                <a:spcPts val="160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5" dirty="0">
                <a:latin typeface="Times New Roman"/>
                <a:cs typeface="Times New Roman"/>
              </a:rPr>
              <a:t>approaches </a:t>
            </a:r>
            <a:r>
              <a:rPr sz="1200" spc="-15" dirty="0">
                <a:latin typeface="Times New Roman"/>
                <a:cs typeface="Times New Roman"/>
              </a:rPr>
              <a:t>described </a:t>
            </a:r>
            <a:r>
              <a:rPr sz="1200" spc="-10" dirty="0">
                <a:latin typeface="Times New Roman"/>
                <a:cs typeface="Times New Roman"/>
              </a:rPr>
              <a:t>above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0" dirty="0">
                <a:latin typeface="Times New Roman"/>
                <a:cs typeface="Times New Roman"/>
              </a:rPr>
              <a:t>equivalent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0" dirty="0">
                <a:latin typeface="Times New Roman"/>
                <a:cs typeface="Times New Roman"/>
              </a:rPr>
              <a:t>give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same 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result </a:t>
            </a:r>
            <a:r>
              <a:rPr sz="1200" spc="-20" dirty="0">
                <a:latin typeface="Times New Roman"/>
                <a:cs typeface="Times New Roman"/>
              </a:rPr>
              <a:t>since, </a:t>
            </a:r>
            <a:r>
              <a:rPr sz="1200" i="1" spc="-5" dirty="0">
                <a:latin typeface="Times New Roman"/>
                <a:cs typeface="Times New Roman"/>
              </a:rPr>
              <a:t>under steady conditions, the heat transfer </a:t>
            </a:r>
            <a:r>
              <a:rPr sz="1200" i="1" dirty="0">
                <a:latin typeface="Times New Roman"/>
                <a:cs typeface="Times New Roman"/>
              </a:rPr>
              <a:t>from </a:t>
            </a:r>
            <a:r>
              <a:rPr sz="1200" i="1" spc="-5" dirty="0">
                <a:latin typeface="Times New Roman"/>
                <a:cs typeface="Times New Roman"/>
              </a:rPr>
              <a:t>the exposed  surfaces of the </a:t>
            </a:r>
            <a:r>
              <a:rPr sz="1200" i="1" spc="5" dirty="0">
                <a:latin typeface="Times New Roman"/>
                <a:cs typeface="Times New Roman"/>
              </a:rPr>
              <a:t>fin </a:t>
            </a:r>
            <a:r>
              <a:rPr sz="1200" i="1" spc="-5" dirty="0">
                <a:latin typeface="Times New Roman"/>
                <a:cs typeface="Times New Roman"/>
              </a:rPr>
              <a:t>is equal to the heat transfer to the </a:t>
            </a:r>
            <a:r>
              <a:rPr sz="1200" i="1" spc="5" dirty="0">
                <a:latin typeface="Times New Roman"/>
                <a:cs typeface="Times New Roman"/>
              </a:rPr>
              <a:t>fin </a:t>
            </a:r>
            <a:r>
              <a:rPr sz="1200" i="1" spc="-5" dirty="0">
                <a:latin typeface="Times New Roman"/>
                <a:cs typeface="Times New Roman"/>
              </a:rPr>
              <a:t>at the base </a:t>
            </a:r>
            <a:r>
              <a:rPr sz="1200" spc="-5" dirty="0">
                <a:latin typeface="Times New Roman"/>
                <a:cs typeface="Times New Roman"/>
              </a:rPr>
              <a:t>as  shown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Fig.(3.28).</a:t>
            </a:r>
            <a:endParaRPr sz="1200">
              <a:latin typeface="Times New Roman"/>
              <a:cs typeface="Times New Roman"/>
            </a:endParaRPr>
          </a:p>
          <a:p>
            <a:pPr marL="114300">
              <a:lnSpc>
                <a:spcPct val="100000"/>
              </a:lnSpc>
              <a:spcBef>
                <a:spcPts val="1150"/>
              </a:spcBef>
            </a:pPr>
            <a:r>
              <a:rPr sz="1300" b="1" i="1" dirty="0">
                <a:latin typeface="Times New Roman"/>
                <a:cs typeface="Times New Roman"/>
              </a:rPr>
              <a:t>3.3.2.2- </a:t>
            </a:r>
            <a:r>
              <a:rPr sz="1300" b="1" i="1" spc="-10" dirty="0">
                <a:latin typeface="Times New Roman"/>
                <a:cs typeface="Times New Roman"/>
              </a:rPr>
              <a:t>Negligible </a:t>
            </a:r>
            <a:r>
              <a:rPr sz="1300" b="1" i="1" spc="-5" dirty="0">
                <a:latin typeface="Times New Roman"/>
                <a:cs typeface="Times New Roman"/>
              </a:rPr>
              <a:t>Heat Loss from the Fin </a:t>
            </a:r>
            <a:r>
              <a:rPr sz="1300" b="1" i="1" spc="-15" dirty="0">
                <a:latin typeface="Times New Roman"/>
                <a:cs typeface="Times New Roman"/>
              </a:rPr>
              <a:t>Tip </a:t>
            </a:r>
            <a:r>
              <a:rPr sz="1300" b="1" i="1" spc="-5" dirty="0">
                <a:latin typeface="Times New Roman"/>
                <a:cs typeface="Times New Roman"/>
              </a:rPr>
              <a:t>(Insulated fin tip, </a:t>
            </a:r>
            <a:r>
              <a:rPr sz="1950" b="1" i="1" spc="-457" baseline="2136" dirty="0">
                <a:latin typeface="Times New Roman"/>
                <a:cs typeface="Times New Roman"/>
              </a:rPr>
              <a:t>Q</a:t>
            </a:r>
            <a:r>
              <a:rPr sz="1950" spc="-457" baseline="19230" dirty="0">
                <a:latin typeface="MT Extra"/>
                <a:cs typeface="MT Extra"/>
              </a:rPr>
              <a:t></a:t>
            </a:r>
            <a:r>
              <a:rPr sz="1950" spc="-457" baseline="19230" dirty="0">
                <a:latin typeface="Times New Roman"/>
                <a:cs typeface="Times New Roman"/>
              </a:rPr>
              <a:t> </a:t>
            </a:r>
            <a:r>
              <a:rPr sz="1125" b="1" i="1" spc="-7" baseline="-18518" dirty="0">
                <a:latin typeface="Times New Roman"/>
                <a:cs typeface="Times New Roman"/>
              </a:rPr>
              <a:t>fintip </a:t>
            </a:r>
            <a:r>
              <a:rPr sz="1950" spc="-7" baseline="2136" dirty="0">
                <a:latin typeface="Symbol"/>
                <a:cs typeface="Symbol"/>
              </a:rPr>
              <a:t></a:t>
            </a:r>
            <a:r>
              <a:rPr sz="1950" spc="-7" baseline="2136" dirty="0">
                <a:latin typeface="Times New Roman"/>
                <a:cs typeface="Times New Roman"/>
              </a:rPr>
              <a:t> </a:t>
            </a:r>
            <a:r>
              <a:rPr sz="1950" b="1" i="1" spc="-7" baseline="2136" dirty="0">
                <a:latin typeface="Times New Roman"/>
                <a:cs typeface="Times New Roman"/>
              </a:rPr>
              <a:t>0</a:t>
            </a:r>
            <a:r>
              <a:rPr sz="1950" b="1" i="1" spc="-135" baseline="2136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  <a:p>
            <a:pPr marL="114300" marR="60325" indent="198120" algn="just">
              <a:lnSpc>
                <a:spcPct val="95800"/>
              </a:lnSpc>
              <a:spcBef>
                <a:spcPts val="375"/>
              </a:spcBef>
            </a:pPr>
            <a:r>
              <a:rPr sz="1200" spc="-25" dirty="0">
                <a:latin typeface="Times New Roman"/>
                <a:cs typeface="Times New Roman"/>
              </a:rPr>
              <a:t>Fins </a:t>
            </a:r>
            <a:r>
              <a:rPr sz="1200" spc="-5" dirty="0">
                <a:latin typeface="Times New Roman"/>
                <a:cs typeface="Times New Roman"/>
              </a:rPr>
              <a:t>are not </a:t>
            </a:r>
            <a:r>
              <a:rPr sz="1200" spc="-25" dirty="0">
                <a:latin typeface="Times New Roman"/>
                <a:cs typeface="Times New Roman"/>
              </a:rPr>
              <a:t>likely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so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5" dirty="0">
                <a:latin typeface="Times New Roman"/>
                <a:cs typeface="Times New Roman"/>
              </a:rPr>
              <a:t>their </a:t>
            </a:r>
            <a:r>
              <a:rPr sz="1200" spc="-5" dirty="0">
                <a:latin typeface="Times New Roman"/>
                <a:cs typeface="Times New Roman"/>
              </a:rPr>
              <a:t>temperature approaches the </a:t>
            </a:r>
            <a:r>
              <a:rPr sz="1200" spc="-10" dirty="0">
                <a:latin typeface="Times New Roman"/>
                <a:cs typeface="Times New Roman"/>
              </a:rPr>
              <a:t>surrounding </a:t>
            </a:r>
            <a:r>
              <a:rPr sz="1200" spc="-5" dirty="0">
                <a:latin typeface="Times New Roman"/>
                <a:cs typeface="Times New Roman"/>
              </a:rPr>
              <a:t>temperature at  the </a:t>
            </a:r>
            <a:r>
              <a:rPr sz="1200" spc="-10" dirty="0">
                <a:latin typeface="Times New Roman"/>
                <a:cs typeface="Times New Roman"/>
              </a:rPr>
              <a:t>tip.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more </a:t>
            </a:r>
            <a:r>
              <a:rPr sz="1200" spc="-15" dirty="0">
                <a:latin typeface="Times New Roman"/>
                <a:cs typeface="Times New Roman"/>
              </a:rPr>
              <a:t>realistic </a:t>
            </a:r>
            <a:r>
              <a:rPr sz="1200" spc="-5" dirty="0">
                <a:latin typeface="Times New Roman"/>
                <a:cs typeface="Times New Roman"/>
              </a:rPr>
              <a:t>situation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for heat transfer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0" dirty="0">
                <a:latin typeface="Times New Roman"/>
                <a:cs typeface="Times New Roman"/>
              </a:rPr>
              <a:t>tip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25" dirty="0">
                <a:latin typeface="Times New Roman"/>
                <a:cs typeface="Times New Roman"/>
              </a:rPr>
              <a:t>negligible </a:t>
            </a:r>
            <a:r>
              <a:rPr sz="1200" spc="-20" dirty="0">
                <a:latin typeface="Times New Roman"/>
                <a:cs typeface="Times New Roman"/>
              </a:rPr>
              <a:t>since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 transfer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proportional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its surface </a:t>
            </a:r>
            <a:r>
              <a:rPr sz="1200" spc="-5" dirty="0">
                <a:latin typeface="Times New Roman"/>
                <a:cs typeface="Times New Roman"/>
              </a:rPr>
              <a:t>area,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0" dirty="0">
                <a:latin typeface="Times New Roman"/>
                <a:cs typeface="Times New Roman"/>
              </a:rPr>
              <a:t>tip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usually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25" dirty="0">
                <a:latin typeface="Times New Roman"/>
                <a:cs typeface="Times New Roman"/>
              </a:rPr>
              <a:t>negligible </a:t>
            </a:r>
            <a:r>
              <a:rPr sz="1200" spc="-10" dirty="0">
                <a:latin typeface="Times New Roman"/>
                <a:cs typeface="Times New Roman"/>
              </a:rPr>
              <a:t>fraction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total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5" dirty="0">
                <a:latin typeface="Times New Roman"/>
                <a:cs typeface="Times New Roman"/>
              </a:rPr>
              <a:t>area. </a:t>
            </a:r>
            <a:r>
              <a:rPr sz="1200" spc="-10" dirty="0">
                <a:latin typeface="Times New Roman"/>
                <a:cs typeface="Times New Roman"/>
              </a:rPr>
              <a:t>Then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0" dirty="0">
                <a:latin typeface="Times New Roman"/>
                <a:cs typeface="Times New Roman"/>
              </a:rPr>
              <a:t>tip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assumed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insulated, and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condition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5" dirty="0">
                <a:latin typeface="Times New Roman"/>
                <a:cs typeface="Times New Roman"/>
              </a:rPr>
              <a:t>tip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334452" y="5073269"/>
            <a:ext cx="0" cy="412115"/>
          </a:xfrm>
          <a:custGeom>
            <a:avLst/>
            <a:gdLst/>
            <a:ahLst/>
            <a:cxnLst/>
            <a:rect l="l" t="t" r="r" b="b"/>
            <a:pathLst>
              <a:path h="412114">
                <a:moveTo>
                  <a:pt x="0" y="0"/>
                </a:moveTo>
                <a:lnTo>
                  <a:pt x="0" y="412051"/>
                </a:lnTo>
              </a:path>
            </a:pathLst>
          </a:custGeom>
          <a:ln w="68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1578355" y="5139871"/>
            <a:ext cx="1254760" cy="2260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680085" algn="l"/>
              </a:tabLst>
            </a:pP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-90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Times New Roman"/>
                <a:cs typeface="Times New Roman"/>
              </a:rPr>
              <a:t>0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spc="40" dirty="0">
                <a:latin typeface="MT Extra"/>
                <a:cs typeface="MT Extra"/>
              </a:rPr>
              <a:t></a:t>
            </a:r>
            <a:r>
              <a:rPr sz="1300" spc="-5" dirty="0">
                <a:latin typeface="Times New Roman"/>
                <a:cs typeface="Times New Roman"/>
              </a:rPr>
              <a:t>(</a:t>
            </a:r>
            <a:r>
              <a:rPr sz="1300" spc="-30" dirty="0">
                <a:latin typeface="Times New Roman"/>
                <a:cs typeface="Times New Roman"/>
              </a:rPr>
              <a:t>3</a:t>
            </a:r>
            <a:r>
              <a:rPr sz="1300" spc="-20" dirty="0">
                <a:latin typeface="Times New Roman"/>
                <a:cs typeface="Times New Roman"/>
              </a:rPr>
              <a:t>.</a:t>
            </a:r>
            <a:r>
              <a:rPr sz="1300" spc="15" dirty="0">
                <a:latin typeface="Times New Roman"/>
                <a:cs typeface="Times New Roman"/>
              </a:rPr>
              <a:t>2</a:t>
            </a:r>
            <a:r>
              <a:rPr sz="1300" spc="-55" dirty="0">
                <a:latin typeface="Times New Roman"/>
                <a:cs typeface="Times New Roman"/>
              </a:rPr>
              <a:t>9</a:t>
            </a:r>
            <a:r>
              <a:rPr sz="1300" spc="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112011" y="5030341"/>
            <a:ext cx="194945" cy="23367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i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</a:t>
            </a:r>
            <a:r>
              <a:rPr sz="1350" i="1" u="sng" spc="-66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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80136" y="5313607"/>
            <a:ext cx="6383020" cy="7778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59435">
              <a:lnSpc>
                <a:spcPts val="1515"/>
              </a:lnSpc>
              <a:spcBef>
                <a:spcPts val="114"/>
              </a:spcBef>
            </a:pPr>
            <a:r>
              <a:rPr sz="1950" i="1" spc="15" baseline="14957" dirty="0">
                <a:latin typeface="Times New Roman"/>
                <a:cs typeface="Times New Roman"/>
              </a:rPr>
              <a:t>dx</a:t>
            </a:r>
            <a:r>
              <a:rPr sz="1950" i="1" spc="89" baseline="14957" dirty="0">
                <a:latin typeface="Times New Roman"/>
                <a:cs typeface="Times New Roman"/>
              </a:rPr>
              <a:t> </a:t>
            </a:r>
            <a:r>
              <a:rPr sz="750" i="1" spc="5" dirty="0">
                <a:latin typeface="Times New Roman"/>
                <a:cs typeface="Times New Roman"/>
              </a:rPr>
              <a:t>x </a:t>
            </a:r>
            <a:r>
              <a:rPr sz="750" spc="20" dirty="0">
                <a:latin typeface="Symbol"/>
                <a:cs typeface="Symbol"/>
              </a:rPr>
              <a:t></a:t>
            </a:r>
            <a:r>
              <a:rPr sz="750" i="1" spc="20" dirty="0"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  <a:p>
            <a:pPr marL="50800" marR="30480">
              <a:lnSpc>
                <a:spcPts val="1390"/>
              </a:lnSpc>
              <a:spcBef>
                <a:spcPts val="4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condition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5" dirty="0">
                <a:latin typeface="Times New Roman"/>
                <a:cs typeface="Times New Roman"/>
              </a:rPr>
              <a:t>base </a:t>
            </a:r>
            <a:r>
              <a:rPr sz="1200" spc="-20" dirty="0">
                <a:latin typeface="Times New Roman"/>
                <a:cs typeface="Times New Roman"/>
              </a:rPr>
              <a:t>remains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same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10" dirty="0">
                <a:latin typeface="Times New Roman"/>
                <a:cs typeface="Times New Roman"/>
              </a:rPr>
              <a:t>expressed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Eq.(3.26). </a:t>
            </a:r>
            <a:r>
              <a:rPr sz="1200" spc="-10" dirty="0">
                <a:latin typeface="Times New Roman"/>
                <a:cs typeface="Times New Roman"/>
              </a:rPr>
              <a:t>The application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these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10" dirty="0">
                <a:latin typeface="Times New Roman"/>
                <a:cs typeface="Times New Roman"/>
              </a:rPr>
              <a:t>conditions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general </a:t>
            </a:r>
            <a:r>
              <a:rPr sz="1200" spc="-5" dirty="0">
                <a:latin typeface="Times New Roman"/>
                <a:cs typeface="Times New Roman"/>
              </a:rPr>
              <a:t>solution </a:t>
            </a:r>
            <a:r>
              <a:rPr sz="1200" dirty="0">
                <a:latin typeface="Times New Roman"/>
                <a:cs typeface="Times New Roman"/>
              </a:rPr>
              <a:t>Eq.(3.25)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yields;</a:t>
            </a:r>
            <a:endParaRPr sz="120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10"/>
              </a:spcBef>
              <a:tabLst>
                <a:tab pos="1842770" algn="l"/>
              </a:tabLst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B.C.1-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50" i="1" dirty="0">
                <a:latin typeface="Times New Roman"/>
                <a:cs typeface="Times New Roman"/>
              </a:rPr>
              <a:t>At </a:t>
            </a:r>
            <a:r>
              <a:rPr sz="1250" i="1" spc="5" dirty="0">
                <a:latin typeface="Times New Roman"/>
                <a:cs typeface="Times New Roman"/>
              </a:rPr>
              <a:t>x </a:t>
            </a:r>
            <a:r>
              <a:rPr sz="1250" spc="5" dirty="0">
                <a:latin typeface="Symbol"/>
                <a:cs typeface="Symbol"/>
              </a:rPr>
              <a:t>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spc="-15" dirty="0">
                <a:latin typeface="Times New Roman"/>
                <a:cs typeface="Times New Roman"/>
              </a:rPr>
              <a:t>0, </a:t>
            </a:r>
            <a:r>
              <a:rPr sz="1300" i="1" spc="-645" dirty="0">
                <a:latin typeface="Verdana"/>
                <a:cs typeface="Verdana"/>
              </a:rPr>
              <a:t></a:t>
            </a:r>
            <a:r>
              <a:rPr sz="1300" i="1" spc="20" dirty="0">
                <a:latin typeface="Verdana"/>
                <a:cs typeface="Verdana"/>
              </a:rPr>
              <a:t> </a:t>
            </a:r>
            <a:r>
              <a:rPr sz="1250" spc="5" dirty="0">
                <a:latin typeface="Symbol"/>
                <a:cs typeface="Symbol"/>
              </a:rPr>
              <a:t>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300" i="1" spc="-270" dirty="0">
                <a:latin typeface="Verdana"/>
                <a:cs typeface="Verdana"/>
              </a:rPr>
              <a:t></a:t>
            </a:r>
            <a:r>
              <a:rPr sz="1050" i="1" spc="-405" baseline="-23809" dirty="0">
                <a:latin typeface="Times New Roman"/>
                <a:cs typeface="Times New Roman"/>
              </a:rPr>
              <a:t>b</a:t>
            </a:r>
            <a:r>
              <a:rPr sz="1050" i="1" spc="450" baseline="-23809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Symbol"/>
                <a:cs typeface="Symbol"/>
              </a:rPr>
              <a:t></a:t>
            </a:r>
            <a:r>
              <a:rPr sz="1250" spc="10" dirty="0">
                <a:latin typeface="Times New Roman"/>
                <a:cs typeface="Times New Roman"/>
              </a:rPr>
              <a:t>	</a:t>
            </a:r>
            <a:r>
              <a:rPr sz="1300" i="1" spc="-270" dirty="0">
                <a:latin typeface="Verdana"/>
                <a:cs typeface="Verdana"/>
              </a:rPr>
              <a:t></a:t>
            </a:r>
            <a:r>
              <a:rPr sz="1050" i="1" spc="-405" baseline="-23809" dirty="0">
                <a:latin typeface="Times New Roman"/>
                <a:cs typeface="Times New Roman"/>
              </a:rPr>
              <a:t>b</a:t>
            </a:r>
            <a:r>
              <a:rPr sz="1050" i="1" spc="442" baseline="-23809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Symbol"/>
                <a:cs typeface="Symbol"/>
              </a:rPr>
              <a:t>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i="1" spc="-5" dirty="0">
                <a:latin typeface="Times New Roman"/>
                <a:cs typeface="Times New Roman"/>
              </a:rPr>
              <a:t>C</a:t>
            </a:r>
            <a:r>
              <a:rPr sz="1050" spc="-7" baseline="-23809" dirty="0">
                <a:latin typeface="Times New Roman"/>
                <a:cs typeface="Times New Roman"/>
              </a:rPr>
              <a:t>1 </a:t>
            </a:r>
            <a:r>
              <a:rPr sz="1250" spc="-60" dirty="0">
                <a:latin typeface="Times New Roman"/>
                <a:cs typeface="Times New Roman"/>
              </a:rPr>
              <a:t>(1) </a:t>
            </a:r>
            <a:r>
              <a:rPr sz="1250" spc="5" dirty="0">
                <a:latin typeface="Symbol"/>
                <a:cs typeface="Symbol"/>
              </a:rPr>
              <a:t>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i="1" spc="35" dirty="0">
                <a:latin typeface="Times New Roman"/>
                <a:cs typeface="Times New Roman"/>
              </a:rPr>
              <a:t>C</a:t>
            </a:r>
            <a:r>
              <a:rPr sz="1050" spc="52" baseline="-23809" dirty="0">
                <a:latin typeface="Times New Roman"/>
                <a:cs typeface="Times New Roman"/>
              </a:rPr>
              <a:t>2 </a:t>
            </a:r>
            <a:r>
              <a:rPr sz="1250" spc="-60" dirty="0">
                <a:latin typeface="Times New Roman"/>
                <a:cs typeface="Times New Roman"/>
              </a:rPr>
              <a:t>(1) </a:t>
            </a:r>
            <a:r>
              <a:rPr sz="1250" spc="10" dirty="0">
                <a:latin typeface="Symbol"/>
                <a:cs typeface="Symbol"/>
              </a:rPr>
              <a:t>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i="1" spc="-5" dirty="0">
                <a:latin typeface="Times New Roman"/>
                <a:cs typeface="Times New Roman"/>
              </a:rPr>
              <a:t>C</a:t>
            </a:r>
            <a:r>
              <a:rPr sz="1050" spc="-7" baseline="-23809" dirty="0">
                <a:latin typeface="Times New Roman"/>
                <a:cs typeface="Times New Roman"/>
              </a:rPr>
              <a:t>1 </a:t>
            </a:r>
            <a:r>
              <a:rPr sz="1250" spc="5" dirty="0">
                <a:latin typeface="Symbol"/>
                <a:cs typeface="Symbol"/>
              </a:rPr>
              <a:t>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i="1" spc="45" dirty="0">
                <a:latin typeface="Times New Roman"/>
                <a:cs typeface="Times New Roman"/>
              </a:rPr>
              <a:t>C</a:t>
            </a:r>
            <a:r>
              <a:rPr sz="1050" spc="67" baseline="-23809" dirty="0">
                <a:latin typeface="Times New Roman"/>
                <a:cs typeface="Times New Roman"/>
              </a:rPr>
              <a:t>2 </a:t>
            </a:r>
            <a:r>
              <a:rPr sz="1250" spc="5" dirty="0">
                <a:latin typeface="Symbol"/>
                <a:cs typeface="Symbol"/>
              </a:rPr>
              <a:t></a:t>
            </a:r>
            <a:r>
              <a:rPr sz="1250" spc="-215" dirty="0">
                <a:latin typeface="Times New Roman"/>
                <a:cs typeface="Times New Roman"/>
              </a:rPr>
              <a:t> </a:t>
            </a:r>
            <a:r>
              <a:rPr sz="1300" i="1" spc="-270" dirty="0">
                <a:latin typeface="Verdana"/>
                <a:cs typeface="Verdana"/>
              </a:rPr>
              <a:t></a:t>
            </a:r>
            <a:r>
              <a:rPr sz="1050" i="1" spc="-405" baseline="-23809" dirty="0">
                <a:latin typeface="Times New Roman"/>
                <a:cs typeface="Times New Roman"/>
              </a:rPr>
              <a:t>b</a:t>
            </a:r>
            <a:endParaRPr sz="1050" baseline="-23809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30936" y="6406388"/>
            <a:ext cx="408940" cy="0"/>
          </a:xfrm>
          <a:custGeom>
            <a:avLst/>
            <a:gdLst/>
            <a:ahLst/>
            <a:cxnLst/>
            <a:rect l="l" t="t" r="r" b="b"/>
            <a:pathLst>
              <a:path w="408940">
                <a:moveTo>
                  <a:pt x="0" y="0"/>
                </a:moveTo>
                <a:lnTo>
                  <a:pt x="408432" y="0"/>
                </a:lnTo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99450" y="6335331"/>
            <a:ext cx="200660" cy="0"/>
          </a:xfrm>
          <a:custGeom>
            <a:avLst/>
            <a:gdLst/>
            <a:ahLst/>
            <a:cxnLst/>
            <a:rect l="l" t="t" r="r" b="b"/>
            <a:pathLst>
              <a:path w="200660">
                <a:moveTo>
                  <a:pt x="0" y="0"/>
                </a:moveTo>
                <a:lnTo>
                  <a:pt x="200406" y="0"/>
                </a:lnTo>
              </a:path>
            </a:pathLst>
          </a:custGeom>
          <a:ln w="66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712467" y="6326190"/>
            <a:ext cx="179070" cy="2184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i="1" spc="20" dirty="0">
                <a:latin typeface="Times New Roman"/>
                <a:cs typeface="Times New Roman"/>
              </a:rPr>
              <a:t>d</a:t>
            </a:r>
            <a:r>
              <a:rPr sz="1250" i="1" spc="5" dirty="0">
                <a:latin typeface="Times New Roman"/>
                <a:cs typeface="Times New Roman"/>
              </a:rPr>
              <a:t>x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895092" y="6310752"/>
            <a:ext cx="1660525" cy="1377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597535" algn="l"/>
                <a:tab pos="1271270" algn="l"/>
                <a:tab pos="1600200" algn="l"/>
              </a:tabLst>
            </a:pPr>
            <a:r>
              <a:rPr sz="700" spc="15" dirty="0">
                <a:latin typeface="Times New Roman"/>
                <a:cs typeface="Times New Roman"/>
              </a:rPr>
              <a:t>1	2	1	2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80136" y="6204705"/>
            <a:ext cx="428371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5"/>
              </a:spcBef>
              <a:tabLst>
                <a:tab pos="1906905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B.C.2-  </a:t>
            </a:r>
            <a:r>
              <a:rPr sz="1875" i="1" baseline="2222" dirty="0">
                <a:latin typeface="Times New Roman"/>
                <a:cs typeface="Times New Roman"/>
              </a:rPr>
              <a:t>At </a:t>
            </a:r>
            <a:r>
              <a:rPr sz="1875" i="1" spc="7" baseline="2222" dirty="0">
                <a:latin typeface="Times New Roman"/>
                <a:cs typeface="Times New Roman"/>
              </a:rPr>
              <a:t>x </a:t>
            </a:r>
            <a:r>
              <a:rPr sz="1875" spc="7" baseline="2222" dirty="0">
                <a:latin typeface="Symbol"/>
                <a:cs typeface="Symbol"/>
              </a:rPr>
              <a:t></a:t>
            </a:r>
            <a:r>
              <a:rPr sz="1875" spc="7" baseline="2222" dirty="0">
                <a:latin typeface="Times New Roman"/>
                <a:cs typeface="Times New Roman"/>
              </a:rPr>
              <a:t> </a:t>
            </a:r>
            <a:r>
              <a:rPr sz="1875" i="1" baseline="2222" dirty="0">
                <a:latin typeface="Times New Roman"/>
                <a:cs typeface="Times New Roman"/>
              </a:rPr>
              <a:t>L</a:t>
            </a:r>
            <a:r>
              <a:rPr sz="1875" baseline="2222" dirty="0">
                <a:latin typeface="Times New Roman"/>
                <a:cs typeface="Times New Roman"/>
              </a:rPr>
              <a:t>, </a:t>
            </a:r>
            <a:r>
              <a:rPr sz="1875" i="1" spc="-487" baseline="37777" dirty="0">
                <a:latin typeface="Times New Roman"/>
                <a:cs typeface="Times New Roman"/>
              </a:rPr>
              <a:t>d</a:t>
            </a:r>
            <a:r>
              <a:rPr sz="1950" i="1" spc="-487" baseline="36324" dirty="0">
                <a:latin typeface="Verdana"/>
                <a:cs typeface="Verdana"/>
              </a:rPr>
              <a:t>     </a:t>
            </a:r>
            <a:r>
              <a:rPr sz="1875" spc="7" baseline="2222" dirty="0">
                <a:latin typeface="Symbol"/>
                <a:cs typeface="Symbol"/>
              </a:rPr>
              <a:t></a:t>
            </a:r>
            <a:r>
              <a:rPr sz="1875" spc="-104" baseline="2222" dirty="0">
                <a:latin typeface="Times New Roman"/>
                <a:cs typeface="Times New Roman"/>
              </a:rPr>
              <a:t> </a:t>
            </a:r>
            <a:r>
              <a:rPr sz="1875" spc="7" baseline="2222" dirty="0">
                <a:latin typeface="Times New Roman"/>
                <a:cs typeface="Times New Roman"/>
              </a:rPr>
              <a:t>0</a:t>
            </a:r>
            <a:r>
              <a:rPr sz="1875" spc="-89" baseline="2222" dirty="0">
                <a:latin typeface="Times New Roman"/>
                <a:cs typeface="Times New Roman"/>
              </a:rPr>
              <a:t> </a:t>
            </a:r>
            <a:r>
              <a:rPr sz="1875" spc="15" baseline="2222" dirty="0">
                <a:latin typeface="Symbol"/>
                <a:cs typeface="Symbol"/>
              </a:rPr>
              <a:t></a:t>
            </a:r>
            <a:r>
              <a:rPr sz="1875" spc="15" baseline="2222" dirty="0">
                <a:latin typeface="Times New Roman"/>
                <a:cs typeface="Times New Roman"/>
              </a:rPr>
              <a:t>	</a:t>
            </a:r>
            <a:r>
              <a:rPr sz="1875" spc="7" baseline="2222" dirty="0">
                <a:latin typeface="Times New Roman"/>
                <a:cs typeface="Times New Roman"/>
              </a:rPr>
              <a:t>0 </a:t>
            </a:r>
            <a:r>
              <a:rPr sz="1875" spc="7" baseline="2222" dirty="0">
                <a:latin typeface="Symbol"/>
                <a:cs typeface="Symbol"/>
              </a:rPr>
              <a:t></a:t>
            </a:r>
            <a:r>
              <a:rPr sz="1875" spc="7" baseline="2222" dirty="0">
                <a:latin typeface="Times New Roman"/>
                <a:cs typeface="Times New Roman"/>
              </a:rPr>
              <a:t> </a:t>
            </a:r>
            <a:r>
              <a:rPr sz="1875" i="1" spc="22" baseline="2222" dirty="0">
                <a:latin typeface="Times New Roman"/>
                <a:cs typeface="Times New Roman"/>
              </a:rPr>
              <a:t>aC </a:t>
            </a:r>
            <a:r>
              <a:rPr sz="1875" i="1" spc="67" baseline="2222" dirty="0">
                <a:latin typeface="Times New Roman"/>
                <a:cs typeface="Times New Roman"/>
              </a:rPr>
              <a:t>e</a:t>
            </a:r>
            <a:r>
              <a:rPr sz="1050" i="1" spc="67" baseline="47619" dirty="0">
                <a:latin typeface="Times New Roman"/>
                <a:cs typeface="Times New Roman"/>
              </a:rPr>
              <a:t>aL </a:t>
            </a:r>
            <a:r>
              <a:rPr sz="1875" spc="7" baseline="2222" dirty="0">
                <a:latin typeface="Symbol"/>
                <a:cs typeface="Symbol"/>
              </a:rPr>
              <a:t></a:t>
            </a:r>
            <a:r>
              <a:rPr sz="1875" spc="7" baseline="2222" dirty="0">
                <a:latin typeface="Times New Roman"/>
                <a:cs typeface="Times New Roman"/>
              </a:rPr>
              <a:t> </a:t>
            </a:r>
            <a:r>
              <a:rPr sz="1875" i="1" spc="22" baseline="2222" dirty="0">
                <a:latin typeface="Times New Roman"/>
                <a:cs typeface="Times New Roman"/>
              </a:rPr>
              <a:t>aC </a:t>
            </a:r>
            <a:r>
              <a:rPr sz="1875" i="1" spc="67" baseline="2222" dirty="0">
                <a:latin typeface="Times New Roman"/>
                <a:cs typeface="Times New Roman"/>
              </a:rPr>
              <a:t>e</a:t>
            </a:r>
            <a:r>
              <a:rPr sz="1050" spc="67" baseline="47619" dirty="0">
                <a:latin typeface="Symbol"/>
                <a:cs typeface="Symbol"/>
              </a:rPr>
              <a:t></a:t>
            </a:r>
            <a:r>
              <a:rPr sz="1050" i="1" spc="67" baseline="47619" dirty="0">
                <a:latin typeface="Times New Roman"/>
                <a:cs typeface="Times New Roman"/>
              </a:rPr>
              <a:t>aL </a:t>
            </a:r>
            <a:r>
              <a:rPr sz="1875" spc="15" baseline="2222" dirty="0">
                <a:latin typeface="Symbol"/>
                <a:cs typeface="Symbol"/>
              </a:rPr>
              <a:t></a:t>
            </a:r>
            <a:r>
              <a:rPr sz="1875" spc="15" baseline="2222" dirty="0">
                <a:latin typeface="Times New Roman"/>
                <a:cs typeface="Times New Roman"/>
              </a:rPr>
              <a:t> </a:t>
            </a:r>
            <a:r>
              <a:rPr sz="1875" i="1" spc="7" baseline="2222" dirty="0">
                <a:latin typeface="Times New Roman"/>
                <a:cs typeface="Times New Roman"/>
              </a:rPr>
              <a:t>C </a:t>
            </a:r>
            <a:r>
              <a:rPr sz="1875" spc="7" baseline="2222" dirty="0">
                <a:latin typeface="Symbol"/>
                <a:cs typeface="Symbol"/>
              </a:rPr>
              <a:t></a:t>
            </a:r>
            <a:r>
              <a:rPr sz="1875" spc="7" baseline="2222" dirty="0">
                <a:latin typeface="Times New Roman"/>
                <a:cs typeface="Times New Roman"/>
              </a:rPr>
              <a:t> </a:t>
            </a:r>
            <a:r>
              <a:rPr sz="1875" i="1" spc="7" baseline="2222" dirty="0">
                <a:latin typeface="Times New Roman"/>
                <a:cs typeface="Times New Roman"/>
              </a:rPr>
              <a:t>C</a:t>
            </a:r>
            <a:r>
              <a:rPr sz="1875" i="1" spc="104" baseline="2222" dirty="0">
                <a:latin typeface="Times New Roman"/>
                <a:cs typeface="Times New Roman"/>
              </a:rPr>
              <a:t> </a:t>
            </a:r>
            <a:r>
              <a:rPr sz="1875" i="1" spc="67" baseline="2222" dirty="0">
                <a:latin typeface="Times New Roman"/>
                <a:cs typeface="Times New Roman"/>
              </a:rPr>
              <a:t>e</a:t>
            </a:r>
            <a:r>
              <a:rPr sz="1050" spc="67" baseline="47619" dirty="0">
                <a:latin typeface="Times New Roman"/>
                <a:cs typeface="Times New Roman"/>
              </a:rPr>
              <a:t>2</a:t>
            </a:r>
            <a:r>
              <a:rPr sz="1050" i="1" spc="67" baseline="47619" dirty="0">
                <a:latin typeface="Times New Roman"/>
                <a:cs typeface="Times New Roman"/>
              </a:rPr>
              <a:t>aL</a:t>
            </a:r>
            <a:endParaRPr sz="1050" baseline="47619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18236" y="6507988"/>
            <a:ext cx="2844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Thus,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20" dirty="0">
                <a:latin typeface="Times New Roman"/>
                <a:cs typeface="Times New Roman"/>
              </a:rPr>
              <a:t>solving </a:t>
            </a:r>
            <a:r>
              <a:rPr sz="1200" spc="-10" dirty="0">
                <a:latin typeface="Times New Roman"/>
                <a:cs typeface="Times New Roman"/>
              </a:rPr>
              <a:t>above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5" dirty="0">
                <a:latin typeface="Times New Roman"/>
                <a:cs typeface="Times New Roman"/>
              </a:rPr>
              <a:t>equations, we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get;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431988" y="6928167"/>
            <a:ext cx="466725" cy="0"/>
          </a:xfrm>
          <a:custGeom>
            <a:avLst/>
            <a:gdLst/>
            <a:ahLst/>
            <a:cxnLst/>
            <a:rect l="l" t="t" r="r" b="b"/>
            <a:pathLst>
              <a:path w="466725">
                <a:moveTo>
                  <a:pt x="0" y="0"/>
                </a:moveTo>
                <a:lnTo>
                  <a:pt x="466344" y="0"/>
                </a:lnTo>
              </a:path>
            </a:pathLst>
          </a:custGeom>
          <a:ln w="67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522982" y="6928167"/>
            <a:ext cx="522605" cy="0"/>
          </a:xfrm>
          <a:custGeom>
            <a:avLst/>
            <a:gdLst/>
            <a:ahLst/>
            <a:cxnLst/>
            <a:rect l="l" t="t" r="r" b="b"/>
            <a:pathLst>
              <a:path w="522605">
                <a:moveTo>
                  <a:pt x="0" y="0"/>
                </a:moveTo>
                <a:lnTo>
                  <a:pt x="522350" y="0"/>
                </a:lnTo>
              </a:path>
            </a:pathLst>
          </a:custGeom>
          <a:ln w="67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2282444" y="6901376"/>
            <a:ext cx="73025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spc="-5" dirty="0">
                <a:latin typeface="Times New Roman"/>
                <a:cs typeface="Times New Roman"/>
              </a:rPr>
              <a:t>2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197355" y="6901376"/>
            <a:ext cx="73025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spc="-5" dirty="0">
                <a:latin typeface="Times New Roman"/>
                <a:cs typeface="Times New Roman"/>
              </a:rPr>
              <a:t>1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968500" y="6794402"/>
            <a:ext cx="52895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15" dirty="0">
                <a:latin typeface="Times New Roman"/>
                <a:cs typeface="Times New Roman"/>
              </a:rPr>
              <a:t>&amp; </a:t>
            </a:r>
            <a:r>
              <a:rPr sz="1250" i="1" spc="15" dirty="0">
                <a:latin typeface="Times New Roman"/>
                <a:cs typeface="Times New Roman"/>
              </a:rPr>
              <a:t>C</a:t>
            </a:r>
            <a:r>
              <a:rPr sz="1250" i="1" spc="30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Symbol"/>
                <a:cs typeface="Symbol"/>
              </a:rPr>
              <a:t>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93724" y="6794402"/>
            <a:ext cx="31242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i="1" spc="15" dirty="0">
                <a:latin typeface="Times New Roman"/>
                <a:cs typeface="Times New Roman"/>
              </a:rPr>
              <a:t>C</a:t>
            </a:r>
            <a:r>
              <a:rPr sz="1250" i="1" spc="310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Symbol"/>
                <a:cs typeface="Symbol"/>
              </a:rPr>
              <a:t>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494788" y="6685067"/>
            <a:ext cx="596265" cy="3841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41275" algn="ctr">
              <a:lnSpc>
                <a:spcPts val="1430"/>
              </a:lnSpc>
              <a:spcBef>
                <a:spcPts val="114"/>
              </a:spcBef>
            </a:pPr>
            <a:r>
              <a:rPr sz="1300" i="1" spc="-285" dirty="0">
                <a:latin typeface="Verdana"/>
                <a:cs typeface="Verdana"/>
              </a:rPr>
              <a:t></a:t>
            </a:r>
            <a:r>
              <a:rPr sz="1125" i="1" spc="-427" baseline="-22222" dirty="0">
                <a:latin typeface="Times New Roman"/>
                <a:cs typeface="Times New Roman"/>
              </a:rPr>
              <a:t>b</a:t>
            </a:r>
            <a:endParaRPr sz="1125" baseline="-22222">
              <a:latin typeface="Times New Roman"/>
              <a:cs typeface="Times New Roman"/>
            </a:endParaRPr>
          </a:p>
          <a:p>
            <a:pPr algn="ctr">
              <a:lnSpc>
                <a:spcPts val="1370"/>
              </a:lnSpc>
            </a:pPr>
            <a:r>
              <a:rPr sz="1875" i="1" spc="37" baseline="-24444" dirty="0">
                <a:latin typeface="Times New Roman"/>
                <a:cs typeface="Times New Roman"/>
              </a:rPr>
              <a:t>e</a:t>
            </a:r>
            <a:r>
              <a:rPr sz="750" spc="25" dirty="0">
                <a:latin typeface="Symbol"/>
                <a:cs typeface="Symbol"/>
              </a:rPr>
              <a:t></a:t>
            </a:r>
            <a:r>
              <a:rPr sz="750" spc="25" dirty="0">
                <a:latin typeface="Times New Roman"/>
                <a:cs typeface="Times New Roman"/>
              </a:rPr>
              <a:t>2</a:t>
            </a:r>
            <a:r>
              <a:rPr sz="750" i="1" spc="25" dirty="0">
                <a:latin typeface="Times New Roman"/>
                <a:cs typeface="Times New Roman"/>
              </a:rPr>
              <a:t>aL</a:t>
            </a:r>
            <a:r>
              <a:rPr sz="750" i="1" spc="140" dirty="0">
                <a:latin typeface="Times New Roman"/>
                <a:cs typeface="Times New Roman"/>
              </a:rPr>
              <a:t> </a:t>
            </a:r>
            <a:r>
              <a:rPr sz="1875" spc="82" baseline="-24444" dirty="0">
                <a:latin typeface="Symbol"/>
                <a:cs typeface="Symbol"/>
              </a:rPr>
              <a:t></a:t>
            </a:r>
            <a:r>
              <a:rPr sz="1875" spc="82" baseline="-24444" dirty="0">
                <a:latin typeface="Times New Roman"/>
                <a:cs typeface="Times New Roman"/>
              </a:rPr>
              <a:t>1</a:t>
            </a:r>
            <a:endParaRPr sz="1875" baseline="-24444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388363" y="6685067"/>
            <a:ext cx="521970" cy="3841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635" algn="ctr">
              <a:lnSpc>
                <a:spcPts val="1430"/>
              </a:lnSpc>
              <a:spcBef>
                <a:spcPts val="114"/>
              </a:spcBef>
            </a:pPr>
            <a:r>
              <a:rPr sz="1300" i="1" spc="-285" dirty="0">
                <a:latin typeface="Verdana"/>
                <a:cs typeface="Verdana"/>
              </a:rPr>
              <a:t></a:t>
            </a:r>
            <a:r>
              <a:rPr sz="1125" i="1" spc="-427" baseline="-22222" dirty="0">
                <a:latin typeface="Times New Roman"/>
                <a:cs typeface="Times New Roman"/>
              </a:rPr>
              <a:t>b</a:t>
            </a:r>
            <a:endParaRPr sz="1125" baseline="-22222">
              <a:latin typeface="Times New Roman"/>
              <a:cs typeface="Times New Roman"/>
            </a:endParaRPr>
          </a:p>
          <a:p>
            <a:pPr algn="ctr">
              <a:lnSpc>
                <a:spcPts val="1370"/>
              </a:lnSpc>
            </a:pPr>
            <a:r>
              <a:rPr sz="1875" spc="75" baseline="-24444" dirty="0">
                <a:latin typeface="Times New Roman"/>
                <a:cs typeface="Times New Roman"/>
              </a:rPr>
              <a:t>1</a:t>
            </a:r>
            <a:r>
              <a:rPr sz="1875" spc="75" baseline="-24444" dirty="0">
                <a:latin typeface="Symbol"/>
                <a:cs typeface="Symbol"/>
              </a:rPr>
              <a:t></a:t>
            </a:r>
            <a:r>
              <a:rPr sz="1875" spc="-209" baseline="-24444" dirty="0">
                <a:latin typeface="Times New Roman"/>
                <a:cs typeface="Times New Roman"/>
              </a:rPr>
              <a:t> </a:t>
            </a:r>
            <a:r>
              <a:rPr sz="1875" i="1" spc="52" baseline="-24444" dirty="0">
                <a:latin typeface="Times New Roman"/>
                <a:cs typeface="Times New Roman"/>
              </a:rPr>
              <a:t>e</a:t>
            </a:r>
            <a:r>
              <a:rPr sz="750" spc="35" dirty="0">
                <a:latin typeface="Times New Roman"/>
                <a:cs typeface="Times New Roman"/>
              </a:rPr>
              <a:t>2</a:t>
            </a:r>
            <a:r>
              <a:rPr sz="750" i="1" spc="35" dirty="0">
                <a:latin typeface="Times New Roman"/>
                <a:cs typeface="Times New Roman"/>
              </a:rPr>
              <a:t>aL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105397" y="6812788"/>
            <a:ext cx="1816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, So the </a:t>
            </a:r>
            <a:r>
              <a:rPr sz="1200" spc="10" dirty="0">
                <a:latin typeface="Times New Roman"/>
                <a:cs typeface="Times New Roman"/>
              </a:rPr>
              <a:t>total </a:t>
            </a:r>
            <a:r>
              <a:rPr sz="1200" spc="-5" dirty="0">
                <a:latin typeface="Times New Roman"/>
                <a:cs typeface="Times New Roman"/>
              </a:rPr>
              <a:t>solution </a:t>
            </a:r>
            <a:r>
              <a:rPr sz="1200" spc="-25" dirty="0">
                <a:latin typeface="Times New Roman"/>
                <a:cs typeface="Times New Roman"/>
              </a:rPr>
              <a:t>will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659826" y="7400035"/>
            <a:ext cx="532765" cy="0"/>
          </a:xfrm>
          <a:custGeom>
            <a:avLst/>
            <a:gdLst/>
            <a:ahLst/>
            <a:cxnLst/>
            <a:rect l="l" t="t" r="r" b="b"/>
            <a:pathLst>
              <a:path w="532764">
                <a:moveTo>
                  <a:pt x="0" y="0"/>
                </a:moveTo>
                <a:lnTo>
                  <a:pt x="532638" y="0"/>
                </a:lnTo>
              </a:path>
            </a:pathLst>
          </a:custGeom>
          <a:ln w="75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385441" y="7400035"/>
            <a:ext cx="594995" cy="0"/>
          </a:xfrm>
          <a:custGeom>
            <a:avLst/>
            <a:gdLst/>
            <a:ahLst/>
            <a:cxnLst/>
            <a:rect l="l" t="t" r="r" b="b"/>
            <a:pathLst>
              <a:path w="594994">
                <a:moveTo>
                  <a:pt x="0" y="0"/>
                </a:moveTo>
                <a:lnTo>
                  <a:pt x="594931" y="0"/>
                </a:lnTo>
              </a:path>
            </a:pathLst>
          </a:custGeom>
          <a:ln w="75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2230627" y="7251700"/>
            <a:ext cx="124460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spc="5" dirty="0">
                <a:latin typeface="Symbol"/>
                <a:cs typeface="Symbol"/>
              </a:rPr>
              <a:t>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285747" y="7512558"/>
            <a:ext cx="78105" cy="1517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i="1" spc="10" dirty="0">
                <a:latin typeface="Times New Roman"/>
                <a:cs typeface="Times New Roman"/>
              </a:rPr>
              <a:t>b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613916" y="7312659"/>
            <a:ext cx="1409700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  <a:tabLst>
                <a:tab pos="781685" algn="l"/>
              </a:tabLst>
            </a:pPr>
            <a:r>
              <a:rPr sz="2100" spc="7" baseline="-23809" dirty="0">
                <a:latin typeface="Times New Roman"/>
                <a:cs typeface="Times New Roman"/>
              </a:rPr>
              <a:t>1</a:t>
            </a:r>
            <a:r>
              <a:rPr sz="2100" spc="-292" baseline="-23809" dirty="0">
                <a:latin typeface="Times New Roman"/>
                <a:cs typeface="Times New Roman"/>
              </a:rPr>
              <a:t> </a:t>
            </a:r>
            <a:r>
              <a:rPr sz="2100" spc="7" baseline="-23809" dirty="0">
                <a:latin typeface="Symbol"/>
                <a:cs typeface="Symbol"/>
              </a:rPr>
              <a:t></a:t>
            </a:r>
            <a:r>
              <a:rPr sz="2100" spc="-67" baseline="-23809" dirty="0">
                <a:latin typeface="Times New Roman"/>
                <a:cs typeface="Times New Roman"/>
              </a:rPr>
              <a:t> </a:t>
            </a:r>
            <a:r>
              <a:rPr sz="2100" i="1" spc="67" baseline="-23809" dirty="0">
                <a:latin typeface="Times New Roman"/>
                <a:cs typeface="Times New Roman"/>
              </a:rPr>
              <a:t>e</a:t>
            </a:r>
            <a:r>
              <a:rPr sz="800" spc="45" dirty="0">
                <a:latin typeface="Times New Roman"/>
                <a:cs typeface="Times New Roman"/>
              </a:rPr>
              <a:t>2</a:t>
            </a:r>
            <a:r>
              <a:rPr sz="800" i="1" spc="45" dirty="0">
                <a:latin typeface="Times New Roman"/>
                <a:cs typeface="Times New Roman"/>
              </a:rPr>
              <a:t>aL	</a:t>
            </a:r>
            <a:r>
              <a:rPr sz="2100" i="1" spc="67" baseline="-23809" dirty="0">
                <a:latin typeface="Times New Roman"/>
                <a:cs typeface="Times New Roman"/>
              </a:rPr>
              <a:t>e</a:t>
            </a:r>
            <a:r>
              <a:rPr sz="800" spc="45" dirty="0">
                <a:latin typeface="Symbol"/>
                <a:cs typeface="Symbol"/>
              </a:rPr>
              <a:t></a:t>
            </a:r>
            <a:r>
              <a:rPr sz="800" spc="45" dirty="0">
                <a:latin typeface="Times New Roman"/>
                <a:cs typeface="Times New Roman"/>
              </a:rPr>
              <a:t>2</a:t>
            </a:r>
            <a:r>
              <a:rPr sz="800" i="1" spc="45" dirty="0">
                <a:latin typeface="Times New Roman"/>
                <a:cs typeface="Times New Roman"/>
              </a:rPr>
              <a:t>aL </a:t>
            </a:r>
            <a:r>
              <a:rPr sz="2100" spc="7" baseline="-23809" dirty="0">
                <a:latin typeface="Symbol"/>
                <a:cs typeface="Symbol"/>
              </a:rPr>
              <a:t></a:t>
            </a:r>
            <a:r>
              <a:rPr sz="2100" spc="-434" baseline="-23809" dirty="0">
                <a:latin typeface="Times New Roman"/>
                <a:cs typeface="Times New Roman"/>
              </a:rPr>
              <a:t> </a:t>
            </a:r>
            <a:r>
              <a:rPr sz="2100" spc="7" baseline="-23809" dirty="0">
                <a:latin typeface="Times New Roman"/>
                <a:cs typeface="Times New Roman"/>
              </a:rPr>
              <a:t>1</a:t>
            </a:r>
            <a:endParaRPr sz="2100" baseline="-23809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768855" y="7059676"/>
            <a:ext cx="1081405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4"/>
              </a:spcBef>
              <a:tabLst>
                <a:tab pos="772795" algn="l"/>
              </a:tabLst>
            </a:pPr>
            <a:r>
              <a:rPr sz="2100" i="1" spc="52" baseline="-25793" dirty="0">
                <a:latin typeface="Times New Roman"/>
                <a:cs typeface="Times New Roman"/>
              </a:rPr>
              <a:t>e</a:t>
            </a:r>
            <a:r>
              <a:rPr sz="800" i="1" spc="35" dirty="0">
                <a:latin typeface="Times New Roman"/>
                <a:cs typeface="Times New Roman"/>
              </a:rPr>
              <a:t>ax	</a:t>
            </a:r>
            <a:r>
              <a:rPr sz="2100" i="1" spc="82" baseline="-25793" dirty="0">
                <a:latin typeface="Times New Roman"/>
                <a:cs typeface="Times New Roman"/>
              </a:rPr>
              <a:t>e</a:t>
            </a:r>
            <a:r>
              <a:rPr sz="800" spc="55" dirty="0">
                <a:latin typeface="Symbol"/>
                <a:cs typeface="Symbol"/>
              </a:rPr>
              <a:t></a:t>
            </a:r>
            <a:r>
              <a:rPr sz="800" spc="-145" dirty="0">
                <a:latin typeface="Times New Roman"/>
                <a:cs typeface="Times New Roman"/>
              </a:rPr>
              <a:t> </a:t>
            </a:r>
            <a:r>
              <a:rPr sz="800" i="1" spc="5" dirty="0">
                <a:latin typeface="Times New Roman"/>
                <a:cs typeface="Times New Roman"/>
              </a:rPr>
              <a:t>ax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82116" y="7385563"/>
            <a:ext cx="119380" cy="2489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50" i="1" spc="-715" dirty="0">
                <a:latin typeface="Verdana"/>
                <a:cs typeface="Verdana"/>
              </a:rPr>
              <a:t>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074419" y="7135628"/>
            <a:ext cx="574675" cy="2489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450" i="1" u="sng" spc="-71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</a:t>
            </a:r>
            <a:r>
              <a:rPr sz="1450" i="1" u="sng" spc="-3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400" u="sng" spc="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</a:t>
            </a:r>
            <a:r>
              <a:rPr sz="1400" i="1" u="sng" spc="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x</a:t>
            </a:r>
            <a:r>
              <a:rPr sz="1400" u="sng" spc="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)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2100" spc="7" baseline="-33730" dirty="0">
                <a:latin typeface="Symbol"/>
                <a:cs typeface="Symbol"/>
              </a:rPr>
              <a:t></a:t>
            </a:r>
            <a:endParaRPr sz="2100" baseline="-33730">
              <a:latin typeface="Symbol"/>
              <a:cs typeface="Symbol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3609784" y="7902193"/>
            <a:ext cx="244475" cy="0"/>
          </a:xfrm>
          <a:custGeom>
            <a:avLst/>
            <a:gdLst/>
            <a:ahLst/>
            <a:cxnLst/>
            <a:rect l="l" t="t" r="r" b="b"/>
            <a:pathLst>
              <a:path w="244475">
                <a:moveTo>
                  <a:pt x="0" y="0"/>
                </a:moveTo>
                <a:lnTo>
                  <a:pt x="244030" y="0"/>
                </a:lnTo>
              </a:path>
            </a:pathLst>
          </a:custGeom>
          <a:ln w="60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1846579" y="7760716"/>
            <a:ext cx="274002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627630" algn="l"/>
              </a:tabLst>
            </a:pPr>
            <a:r>
              <a:rPr sz="800" spc="-25" dirty="0">
                <a:latin typeface="Times New Roman"/>
                <a:cs typeface="Times New Roman"/>
              </a:rPr>
              <a:t>s</a:t>
            </a:r>
            <a:r>
              <a:rPr sz="800" spc="-5" dirty="0">
                <a:latin typeface="Times New Roman"/>
                <a:cs typeface="Times New Roman"/>
              </a:rPr>
              <a:t>t</a:t>
            </a:r>
            <a:r>
              <a:rPr sz="800" dirty="0">
                <a:latin typeface="Times New Roman"/>
                <a:cs typeface="Times New Roman"/>
              </a:rPr>
              <a:t>	</a:t>
            </a:r>
            <a:r>
              <a:rPr sz="800" spc="-20" dirty="0">
                <a:latin typeface="Times New Roman"/>
                <a:cs typeface="Times New Roman"/>
              </a:rPr>
              <a:t>n</a:t>
            </a:r>
            <a:r>
              <a:rPr sz="800" spc="-5" dirty="0">
                <a:latin typeface="Times New Roman"/>
                <a:cs typeface="Times New Roman"/>
              </a:rPr>
              <a:t>d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4816602" y="7902575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5">
                <a:moveTo>
                  <a:pt x="0" y="0"/>
                </a:moveTo>
                <a:lnTo>
                  <a:pt x="190881" y="0"/>
                </a:lnTo>
              </a:path>
            </a:pathLst>
          </a:custGeom>
          <a:ln w="60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3567176" y="7605545"/>
            <a:ext cx="1483360" cy="2120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20"/>
              </a:spcBef>
              <a:tabLst>
                <a:tab pos="1257300" algn="l"/>
              </a:tabLst>
            </a:pPr>
            <a:r>
              <a:rPr sz="1800" b="1" i="1" spc="15" baseline="-25462" dirty="0">
                <a:latin typeface="Times New Roman"/>
                <a:cs typeface="Times New Roman"/>
              </a:rPr>
              <a:t>e</a:t>
            </a:r>
            <a:r>
              <a:rPr sz="700" spc="10" dirty="0">
                <a:latin typeface="Symbol"/>
                <a:cs typeface="Symbol"/>
              </a:rPr>
              <a:t></a:t>
            </a:r>
            <a:r>
              <a:rPr sz="700" b="1" i="1" spc="10" dirty="0">
                <a:latin typeface="Times New Roman"/>
                <a:cs typeface="Times New Roman"/>
              </a:rPr>
              <a:t>aL	</a:t>
            </a:r>
            <a:r>
              <a:rPr sz="1800" b="1" i="1" spc="22" baseline="-25462" dirty="0">
                <a:latin typeface="Times New Roman"/>
                <a:cs typeface="Times New Roman"/>
              </a:rPr>
              <a:t>e</a:t>
            </a:r>
            <a:r>
              <a:rPr sz="700" b="1" i="1" spc="15" dirty="0">
                <a:latin typeface="Times New Roman"/>
                <a:cs typeface="Times New Roman"/>
              </a:rPr>
              <a:t>aL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592836" y="7779004"/>
            <a:ext cx="5860415" cy="264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935"/>
              </a:lnSpc>
              <a:spcBef>
                <a:spcPts val="100"/>
              </a:spcBef>
              <a:tabLst>
                <a:tab pos="3323590" algn="l"/>
                <a:tab pos="4018279" algn="l"/>
                <a:tab pos="4485005" algn="l"/>
              </a:tabLst>
            </a:pPr>
            <a:r>
              <a:rPr sz="1200" spc="-10" dirty="0">
                <a:latin typeface="Times New Roman"/>
                <a:cs typeface="Times New Roman"/>
              </a:rPr>
              <a:t>By </a:t>
            </a:r>
            <a:r>
              <a:rPr sz="1200" spc="-30" dirty="0">
                <a:latin typeface="Times New Roman"/>
                <a:cs typeface="Times New Roman"/>
              </a:rPr>
              <a:t>multiplying </a:t>
            </a:r>
            <a:r>
              <a:rPr sz="1200" spc="-5" dirty="0">
                <a:latin typeface="Times New Roman"/>
                <a:cs typeface="Times New Roman"/>
              </a:rPr>
              <a:t>the 1   </a:t>
            </a:r>
            <a:r>
              <a:rPr sz="1200" spc="5" dirty="0">
                <a:latin typeface="Times New Roman"/>
                <a:cs typeface="Times New Roman"/>
              </a:rPr>
              <a:t>term of </a:t>
            </a:r>
            <a:r>
              <a:rPr sz="1200" spc="-10" dirty="0">
                <a:latin typeface="Times New Roman"/>
                <a:cs typeface="Times New Roman"/>
              </a:rPr>
              <a:t>above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equation </a:t>
            </a:r>
            <a:r>
              <a:rPr sz="1200" spc="-15" dirty="0">
                <a:latin typeface="Times New Roman"/>
                <a:cs typeface="Times New Roman"/>
              </a:rPr>
              <a:t>by	and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2	</a:t>
            </a:r>
            <a:r>
              <a:rPr sz="1200" spc="-15" dirty="0">
                <a:latin typeface="Times New Roman"/>
                <a:cs typeface="Times New Roman"/>
              </a:rPr>
              <a:t>by	respectively, </a:t>
            </a:r>
            <a:r>
              <a:rPr sz="1200" spc="-5" dirty="0">
                <a:latin typeface="Times New Roman"/>
                <a:cs typeface="Times New Roman"/>
              </a:rPr>
              <a:t>we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have;</a:t>
            </a:r>
            <a:endParaRPr sz="1200">
              <a:latin typeface="Times New Roman"/>
              <a:cs typeface="Times New Roman"/>
            </a:endParaRPr>
          </a:p>
          <a:p>
            <a:pPr marL="3025140">
              <a:lnSpc>
                <a:spcPts val="935"/>
              </a:lnSpc>
              <a:tabLst>
                <a:tab pos="4231640" algn="l"/>
              </a:tabLst>
            </a:pPr>
            <a:r>
              <a:rPr sz="1800" b="1" i="1" spc="15" baseline="-25462" dirty="0">
                <a:latin typeface="Times New Roman"/>
                <a:cs typeface="Times New Roman"/>
              </a:rPr>
              <a:t>e</a:t>
            </a:r>
            <a:r>
              <a:rPr sz="700" spc="10" dirty="0">
                <a:latin typeface="Symbol"/>
                <a:cs typeface="Symbol"/>
              </a:rPr>
              <a:t></a:t>
            </a:r>
            <a:r>
              <a:rPr sz="700" b="1" i="1" spc="10" dirty="0">
                <a:latin typeface="Times New Roman"/>
                <a:cs typeface="Times New Roman"/>
              </a:rPr>
              <a:t>aL	</a:t>
            </a:r>
            <a:r>
              <a:rPr sz="1800" b="1" i="1" spc="22" baseline="-25462" dirty="0">
                <a:latin typeface="Times New Roman"/>
                <a:cs typeface="Times New Roman"/>
              </a:rPr>
              <a:t>e</a:t>
            </a:r>
            <a:r>
              <a:rPr sz="700" b="1" i="1" spc="15" dirty="0">
                <a:latin typeface="Times New Roman"/>
                <a:cs typeface="Times New Roman"/>
              </a:rPr>
              <a:t>aL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660017" y="8378443"/>
            <a:ext cx="701675" cy="0"/>
          </a:xfrm>
          <a:custGeom>
            <a:avLst/>
            <a:gdLst/>
            <a:ahLst/>
            <a:cxnLst/>
            <a:rect l="l" t="t" r="r" b="b"/>
            <a:pathLst>
              <a:path w="701675">
                <a:moveTo>
                  <a:pt x="0" y="0"/>
                </a:moveTo>
                <a:lnTo>
                  <a:pt x="701420" y="0"/>
                </a:lnTo>
              </a:path>
            </a:pathLst>
          </a:custGeom>
          <a:ln w="7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554414" y="8378443"/>
            <a:ext cx="701675" cy="0"/>
          </a:xfrm>
          <a:custGeom>
            <a:avLst/>
            <a:gdLst/>
            <a:ahLst/>
            <a:cxnLst/>
            <a:rect l="l" t="t" r="r" b="b"/>
            <a:pathLst>
              <a:path w="701675">
                <a:moveTo>
                  <a:pt x="0" y="0"/>
                </a:moveTo>
                <a:lnTo>
                  <a:pt x="701421" y="0"/>
                </a:lnTo>
              </a:path>
            </a:pathLst>
          </a:custGeom>
          <a:ln w="7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54527" y="8378443"/>
            <a:ext cx="1141095" cy="0"/>
          </a:xfrm>
          <a:custGeom>
            <a:avLst/>
            <a:gdLst/>
            <a:ahLst/>
            <a:cxnLst/>
            <a:rect l="l" t="t" r="r" b="b"/>
            <a:pathLst>
              <a:path w="1141095">
                <a:moveTo>
                  <a:pt x="0" y="0"/>
                </a:moveTo>
                <a:lnTo>
                  <a:pt x="1140904" y="0"/>
                </a:lnTo>
              </a:path>
            </a:pathLst>
          </a:custGeom>
          <a:ln w="7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1285747" y="8490966"/>
            <a:ext cx="78105" cy="1517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i="1" spc="10" dirty="0">
                <a:latin typeface="Times New Roman"/>
                <a:cs typeface="Times New Roman"/>
              </a:rPr>
              <a:t>b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401316" y="8230107"/>
            <a:ext cx="124460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spc="5" dirty="0">
                <a:latin typeface="Symbol"/>
                <a:cs typeface="Symbol"/>
              </a:rPr>
              <a:t></a:t>
            </a:r>
            <a:endParaRPr sz="1400">
              <a:latin typeface="Symbol"/>
              <a:cs typeface="Symbo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619503" y="8291068"/>
            <a:ext cx="2775585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4"/>
              </a:spcBef>
              <a:tabLst>
                <a:tab pos="943610" algn="l"/>
                <a:tab pos="2065020" algn="l"/>
              </a:tabLst>
            </a:pPr>
            <a:r>
              <a:rPr sz="2100" i="1" spc="52" baseline="-23809" dirty="0">
                <a:latin typeface="Times New Roman"/>
                <a:cs typeface="Times New Roman"/>
              </a:rPr>
              <a:t>e</a:t>
            </a:r>
            <a:r>
              <a:rPr sz="800" spc="35" dirty="0">
                <a:latin typeface="Symbol"/>
                <a:cs typeface="Symbol"/>
              </a:rPr>
              <a:t></a:t>
            </a:r>
            <a:r>
              <a:rPr sz="800" i="1" spc="35" dirty="0">
                <a:latin typeface="Times New Roman"/>
                <a:cs typeface="Times New Roman"/>
              </a:rPr>
              <a:t>aL </a:t>
            </a:r>
            <a:r>
              <a:rPr sz="800" i="1" spc="50" dirty="0">
                <a:latin typeface="Times New Roman"/>
                <a:cs typeface="Times New Roman"/>
              </a:rPr>
              <a:t> </a:t>
            </a:r>
            <a:r>
              <a:rPr sz="2100" spc="7" baseline="-23809" dirty="0">
                <a:latin typeface="Symbol"/>
                <a:cs typeface="Symbol"/>
              </a:rPr>
              <a:t></a:t>
            </a:r>
            <a:r>
              <a:rPr sz="2100" spc="-104" baseline="-23809" dirty="0">
                <a:latin typeface="Times New Roman"/>
                <a:cs typeface="Times New Roman"/>
              </a:rPr>
              <a:t> </a:t>
            </a:r>
            <a:r>
              <a:rPr sz="2100" i="1" spc="52" baseline="-23809" dirty="0">
                <a:latin typeface="Times New Roman"/>
                <a:cs typeface="Times New Roman"/>
              </a:rPr>
              <a:t>e</a:t>
            </a:r>
            <a:r>
              <a:rPr sz="800" i="1" spc="35" dirty="0">
                <a:latin typeface="Times New Roman"/>
                <a:cs typeface="Times New Roman"/>
              </a:rPr>
              <a:t>aL	</a:t>
            </a:r>
            <a:r>
              <a:rPr sz="2100" i="1" spc="52" baseline="-23809" dirty="0">
                <a:latin typeface="Times New Roman"/>
                <a:cs typeface="Times New Roman"/>
              </a:rPr>
              <a:t>e</a:t>
            </a:r>
            <a:r>
              <a:rPr sz="800" spc="35" dirty="0">
                <a:latin typeface="Symbol"/>
                <a:cs typeface="Symbol"/>
              </a:rPr>
              <a:t></a:t>
            </a:r>
            <a:r>
              <a:rPr sz="800" i="1" spc="35" dirty="0">
                <a:latin typeface="Times New Roman"/>
                <a:cs typeface="Times New Roman"/>
              </a:rPr>
              <a:t>aL </a:t>
            </a:r>
            <a:r>
              <a:rPr sz="800" i="1" spc="45" dirty="0">
                <a:latin typeface="Times New Roman"/>
                <a:cs typeface="Times New Roman"/>
              </a:rPr>
              <a:t> </a:t>
            </a:r>
            <a:r>
              <a:rPr sz="2100" spc="7" baseline="-23809" dirty="0">
                <a:latin typeface="Symbol"/>
                <a:cs typeface="Symbol"/>
              </a:rPr>
              <a:t></a:t>
            </a:r>
            <a:r>
              <a:rPr sz="2100" spc="-67" baseline="-23809" dirty="0">
                <a:latin typeface="Times New Roman"/>
                <a:cs typeface="Times New Roman"/>
              </a:rPr>
              <a:t> </a:t>
            </a:r>
            <a:r>
              <a:rPr sz="2100" i="1" spc="44" baseline="-23809" dirty="0">
                <a:latin typeface="Times New Roman"/>
                <a:cs typeface="Times New Roman"/>
              </a:rPr>
              <a:t>e</a:t>
            </a:r>
            <a:r>
              <a:rPr sz="800" i="1" spc="30" dirty="0">
                <a:latin typeface="Times New Roman"/>
                <a:cs typeface="Times New Roman"/>
              </a:rPr>
              <a:t>aL	</a:t>
            </a:r>
            <a:r>
              <a:rPr sz="2100" i="1" spc="52" baseline="-23809" dirty="0">
                <a:latin typeface="Times New Roman"/>
                <a:cs typeface="Times New Roman"/>
              </a:rPr>
              <a:t>e</a:t>
            </a:r>
            <a:r>
              <a:rPr sz="800" spc="35" dirty="0">
                <a:latin typeface="Symbol"/>
                <a:cs typeface="Symbol"/>
              </a:rPr>
              <a:t></a:t>
            </a:r>
            <a:r>
              <a:rPr sz="800" i="1" spc="35" dirty="0">
                <a:latin typeface="Times New Roman"/>
                <a:cs typeface="Times New Roman"/>
              </a:rPr>
              <a:t>aL </a:t>
            </a:r>
            <a:r>
              <a:rPr sz="2100" spc="7" baseline="-23809" dirty="0">
                <a:latin typeface="Symbol"/>
                <a:cs typeface="Symbol"/>
              </a:rPr>
              <a:t></a:t>
            </a:r>
            <a:r>
              <a:rPr sz="2100" spc="-165" baseline="-23809" dirty="0">
                <a:latin typeface="Times New Roman"/>
                <a:cs typeface="Times New Roman"/>
              </a:rPr>
              <a:t> </a:t>
            </a:r>
            <a:r>
              <a:rPr sz="2100" i="1" spc="52" baseline="-23809" dirty="0">
                <a:latin typeface="Times New Roman"/>
                <a:cs typeface="Times New Roman"/>
              </a:rPr>
              <a:t>e</a:t>
            </a:r>
            <a:r>
              <a:rPr sz="800" i="1" spc="35" dirty="0">
                <a:latin typeface="Times New Roman"/>
                <a:cs typeface="Times New Roman"/>
              </a:rPr>
              <a:t>aL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713992" y="8038083"/>
            <a:ext cx="2904490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4"/>
              </a:spcBef>
              <a:tabLst>
                <a:tab pos="943610" algn="l"/>
                <a:tab pos="1592580" algn="l"/>
              </a:tabLst>
            </a:pPr>
            <a:r>
              <a:rPr sz="2100" i="1" spc="89" baseline="-25793" dirty="0">
                <a:latin typeface="Times New Roman"/>
                <a:cs typeface="Times New Roman"/>
              </a:rPr>
              <a:t>e</a:t>
            </a:r>
            <a:r>
              <a:rPr sz="800" i="1" spc="60" dirty="0">
                <a:latin typeface="Times New Roman"/>
                <a:cs typeface="Times New Roman"/>
              </a:rPr>
              <a:t>ax</a:t>
            </a:r>
            <a:r>
              <a:rPr sz="2100" i="1" spc="89" baseline="-25793" dirty="0">
                <a:latin typeface="Times New Roman"/>
                <a:cs typeface="Times New Roman"/>
              </a:rPr>
              <a:t>e</a:t>
            </a:r>
            <a:r>
              <a:rPr sz="800" spc="60" dirty="0">
                <a:latin typeface="Symbol"/>
                <a:cs typeface="Symbol"/>
              </a:rPr>
              <a:t></a:t>
            </a:r>
            <a:r>
              <a:rPr sz="800" spc="-130" dirty="0">
                <a:latin typeface="Times New Roman"/>
                <a:cs typeface="Times New Roman"/>
              </a:rPr>
              <a:t> </a:t>
            </a:r>
            <a:r>
              <a:rPr sz="800" i="1" spc="10" dirty="0">
                <a:latin typeface="Times New Roman"/>
                <a:cs typeface="Times New Roman"/>
              </a:rPr>
              <a:t>aL	</a:t>
            </a:r>
            <a:r>
              <a:rPr sz="2100" i="1" spc="82" baseline="-25793" dirty="0">
                <a:latin typeface="Times New Roman"/>
                <a:cs typeface="Times New Roman"/>
              </a:rPr>
              <a:t>e</a:t>
            </a:r>
            <a:r>
              <a:rPr sz="800" spc="55" dirty="0">
                <a:latin typeface="Symbol"/>
                <a:cs typeface="Symbol"/>
              </a:rPr>
              <a:t></a:t>
            </a:r>
            <a:r>
              <a:rPr sz="800" spc="-130" dirty="0">
                <a:latin typeface="Times New Roman"/>
                <a:cs typeface="Times New Roman"/>
              </a:rPr>
              <a:t> </a:t>
            </a:r>
            <a:r>
              <a:rPr sz="800" i="1" spc="40" dirty="0">
                <a:latin typeface="Times New Roman"/>
                <a:cs typeface="Times New Roman"/>
              </a:rPr>
              <a:t>ax</a:t>
            </a:r>
            <a:r>
              <a:rPr sz="2100" i="1" spc="60" baseline="-25793" dirty="0">
                <a:latin typeface="Times New Roman"/>
                <a:cs typeface="Times New Roman"/>
              </a:rPr>
              <a:t>e</a:t>
            </a:r>
            <a:r>
              <a:rPr sz="800" i="1" spc="40" dirty="0">
                <a:latin typeface="Times New Roman"/>
                <a:cs typeface="Times New Roman"/>
              </a:rPr>
              <a:t>aL	</a:t>
            </a:r>
            <a:r>
              <a:rPr sz="2100" spc="7" baseline="-59523" dirty="0">
                <a:latin typeface="Symbol"/>
                <a:cs typeface="Symbol"/>
              </a:rPr>
              <a:t></a:t>
            </a:r>
            <a:r>
              <a:rPr sz="2100" spc="127" baseline="-59523" dirty="0">
                <a:latin typeface="Times New Roman"/>
                <a:cs typeface="Times New Roman"/>
              </a:rPr>
              <a:t> </a:t>
            </a:r>
            <a:r>
              <a:rPr sz="2100" i="1" spc="82" baseline="-25793" dirty="0">
                <a:latin typeface="Times New Roman"/>
                <a:cs typeface="Times New Roman"/>
              </a:rPr>
              <a:t>e</a:t>
            </a:r>
            <a:r>
              <a:rPr sz="800" spc="55" dirty="0">
                <a:latin typeface="Symbol"/>
                <a:cs typeface="Symbol"/>
              </a:rPr>
              <a:t></a:t>
            </a:r>
            <a:r>
              <a:rPr sz="800" spc="-135" dirty="0">
                <a:latin typeface="Times New Roman"/>
                <a:cs typeface="Times New Roman"/>
              </a:rPr>
              <a:t> </a:t>
            </a:r>
            <a:r>
              <a:rPr sz="800" i="1" spc="10" dirty="0">
                <a:latin typeface="Times New Roman"/>
                <a:cs typeface="Times New Roman"/>
              </a:rPr>
              <a:t>a</a:t>
            </a:r>
            <a:r>
              <a:rPr sz="800" i="1" spc="-110" dirty="0">
                <a:latin typeface="Times New Roman"/>
                <a:cs typeface="Times New Roman"/>
              </a:rPr>
              <a:t> </a:t>
            </a:r>
            <a:r>
              <a:rPr sz="800" spc="5" dirty="0">
                <a:latin typeface="Times New Roman"/>
                <a:cs typeface="Times New Roman"/>
              </a:rPr>
              <a:t>(</a:t>
            </a:r>
            <a:r>
              <a:rPr sz="800" spc="-120" dirty="0">
                <a:latin typeface="Times New Roman"/>
                <a:cs typeface="Times New Roman"/>
              </a:rPr>
              <a:t> </a:t>
            </a:r>
            <a:r>
              <a:rPr sz="800" i="1" spc="30" dirty="0">
                <a:latin typeface="Times New Roman"/>
                <a:cs typeface="Times New Roman"/>
              </a:rPr>
              <a:t>L</a:t>
            </a:r>
            <a:r>
              <a:rPr sz="800" spc="30" dirty="0">
                <a:latin typeface="Symbol"/>
                <a:cs typeface="Symbol"/>
              </a:rPr>
              <a:t></a:t>
            </a:r>
            <a:r>
              <a:rPr sz="800" spc="-130" dirty="0">
                <a:latin typeface="Times New Roman"/>
                <a:cs typeface="Times New Roman"/>
              </a:rPr>
              <a:t> </a:t>
            </a:r>
            <a:r>
              <a:rPr sz="800" i="1" spc="40" dirty="0">
                <a:latin typeface="Times New Roman"/>
                <a:cs typeface="Times New Roman"/>
              </a:rPr>
              <a:t>x</a:t>
            </a:r>
            <a:r>
              <a:rPr sz="800" spc="40" dirty="0">
                <a:latin typeface="Times New Roman"/>
                <a:cs typeface="Times New Roman"/>
              </a:rPr>
              <a:t>)</a:t>
            </a:r>
            <a:r>
              <a:rPr sz="800" spc="235" dirty="0">
                <a:latin typeface="Times New Roman"/>
                <a:cs typeface="Times New Roman"/>
              </a:rPr>
              <a:t> </a:t>
            </a:r>
            <a:r>
              <a:rPr sz="2100" spc="7" baseline="-25793" dirty="0">
                <a:latin typeface="Symbol"/>
                <a:cs typeface="Symbol"/>
              </a:rPr>
              <a:t></a:t>
            </a:r>
            <a:r>
              <a:rPr sz="2100" spc="-89" baseline="-25793" dirty="0">
                <a:latin typeface="Times New Roman"/>
                <a:cs typeface="Times New Roman"/>
              </a:rPr>
              <a:t> </a:t>
            </a:r>
            <a:r>
              <a:rPr sz="2100" i="1" spc="89" baseline="-25793" dirty="0">
                <a:latin typeface="Times New Roman"/>
                <a:cs typeface="Times New Roman"/>
              </a:rPr>
              <a:t>e</a:t>
            </a:r>
            <a:r>
              <a:rPr sz="800" i="1" spc="60" dirty="0">
                <a:latin typeface="Times New Roman"/>
                <a:cs typeface="Times New Roman"/>
              </a:rPr>
              <a:t>a</a:t>
            </a:r>
            <a:r>
              <a:rPr sz="800" spc="60" dirty="0">
                <a:latin typeface="Times New Roman"/>
                <a:cs typeface="Times New Roman"/>
              </a:rPr>
              <a:t>(</a:t>
            </a:r>
            <a:r>
              <a:rPr sz="800" spc="-114" dirty="0">
                <a:latin typeface="Times New Roman"/>
                <a:cs typeface="Times New Roman"/>
              </a:rPr>
              <a:t> </a:t>
            </a:r>
            <a:r>
              <a:rPr sz="800" i="1" spc="30" dirty="0">
                <a:latin typeface="Times New Roman"/>
                <a:cs typeface="Times New Roman"/>
              </a:rPr>
              <a:t>L</a:t>
            </a:r>
            <a:r>
              <a:rPr sz="800" spc="30" dirty="0">
                <a:latin typeface="Symbol"/>
                <a:cs typeface="Symbol"/>
              </a:rPr>
              <a:t></a:t>
            </a:r>
            <a:r>
              <a:rPr sz="800" spc="-130" dirty="0">
                <a:latin typeface="Times New Roman"/>
                <a:cs typeface="Times New Roman"/>
              </a:rPr>
              <a:t> </a:t>
            </a:r>
            <a:r>
              <a:rPr sz="800" i="1" spc="10" dirty="0">
                <a:latin typeface="Times New Roman"/>
                <a:cs typeface="Times New Roman"/>
              </a:rPr>
              <a:t>x</a:t>
            </a:r>
            <a:r>
              <a:rPr sz="800" i="1" spc="-120" dirty="0">
                <a:latin typeface="Times New Roman"/>
                <a:cs typeface="Times New Roman"/>
              </a:rPr>
              <a:t> </a:t>
            </a:r>
            <a:r>
              <a:rPr sz="800" spc="5" dirty="0">
                <a:latin typeface="Times New Roman"/>
                <a:cs typeface="Times New Roman"/>
              </a:rPr>
              <a:t>)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182116" y="8363972"/>
            <a:ext cx="119380" cy="2489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50" i="1" spc="-715" dirty="0">
                <a:latin typeface="Verdana"/>
                <a:cs typeface="Verdana"/>
              </a:rPr>
              <a:t>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074419" y="8114036"/>
            <a:ext cx="574675" cy="2489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450" i="1" u="sng" spc="-71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</a:t>
            </a:r>
            <a:r>
              <a:rPr sz="1450" i="1" u="sng" spc="-3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400" u="sng" spc="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</a:t>
            </a:r>
            <a:r>
              <a:rPr sz="1400" i="1" u="sng" spc="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x</a:t>
            </a:r>
            <a:r>
              <a:rPr sz="1400" u="sng" spc="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)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2100" spc="7" baseline="-33730" dirty="0">
                <a:latin typeface="Symbol"/>
                <a:cs typeface="Symbol"/>
              </a:rPr>
              <a:t></a:t>
            </a:r>
            <a:endParaRPr sz="2100" baseline="-33730">
              <a:latin typeface="Symbol"/>
              <a:cs typeface="Symbo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18236" y="8623300"/>
            <a:ext cx="3709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Thus,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final </a:t>
            </a:r>
            <a:r>
              <a:rPr sz="1200" spc="-5" dirty="0">
                <a:latin typeface="Times New Roman"/>
                <a:cs typeface="Times New Roman"/>
              </a:rPr>
              <a:t>solution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i="1" spc="-5" dirty="0">
                <a:latin typeface="Times New Roman"/>
                <a:cs typeface="Times New Roman"/>
              </a:rPr>
              <a:t>insulated </a:t>
            </a:r>
            <a:r>
              <a:rPr sz="1200" i="1" spc="5" dirty="0">
                <a:latin typeface="Times New Roman"/>
                <a:cs typeface="Times New Roman"/>
              </a:rPr>
              <a:t>fin </a:t>
            </a:r>
            <a:r>
              <a:rPr sz="1200" i="1" spc="-5" dirty="0">
                <a:latin typeface="Times New Roman"/>
                <a:cs typeface="Times New Roman"/>
              </a:rPr>
              <a:t>tip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116330" y="9047289"/>
            <a:ext cx="661670" cy="0"/>
          </a:xfrm>
          <a:custGeom>
            <a:avLst/>
            <a:gdLst/>
            <a:ahLst/>
            <a:cxnLst/>
            <a:rect l="l" t="t" r="r" b="b"/>
            <a:pathLst>
              <a:path w="661669">
                <a:moveTo>
                  <a:pt x="0" y="0"/>
                </a:moveTo>
                <a:lnTo>
                  <a:pt x="661606" y="0"/>
                </a:lnTo>
              </a:path>
            </a:pathLst>
          </a:custGeom>
          <a:ln w="7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968055" y="9047289"/>
            <a:ext cx="919480" cy="0"/>
          </a:xfrm>
          <a:custGeom>
            <a:avLst/>
            <a:gdLst/>
            <a:ahLst/>
            <a:cxnLst/>
            <a:rect l="l" t="t" r="r" b="b"/>
            <a:pathLst>
              <a:path w="919480">
                <a:moveTo>
                  <a:pt x="0" y="0"/>
                </a:moveTo>
                <a:lnTo>
                  <a:pt x="919352" y="0"/>
                </a:lnTo>
              </a:path>
            </a:pathLst>
          </a:custGeom>
          <a:ln w="7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3398011" y="8910708"/>
            <a:ext cx="43497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15" dirty="0">
                <a:latin typeface="Times New Roman"/>
                <a:cs typeface="Times New Roman"/>
              </a:rPr>
              <a:t>(</a:t>
            </a:r>
            <a:r>
              <a:rPr sz="1300" spc="-5" dirty="0">
                <a:latin typeface="Times New Roman"/>
                <a:cs typeface="Times New Roman"/>
              </a:rPr>
              <a:t>3</a:t>
            </a:r>
            <a:r>
              <a:rPr sz="1300" spc="5" dirty="0">
                <a:latin typeface="Times New Roman"/>
                <a:cs typeface="Times New Roman"/>
              </a:rPr>
              <a:t>.</a:t>
            </a:r>
            <a:r>
              <a:rPr sz="1300" spc="15" dirty="0">
                <a:latin typeface="Times New Roman"/>
                <a:cs typeface="Times New Roman"/>
              </a:rPr>
              <a:t>3</a:t>
            </a:r>
            <a:r>
              <a:rPr sz="1300" spc="20" dirty="0">
                <a:latin typeface="Times New Roman"/>
                <a:cs typeface="Times New Roman"/>
              </a:rPr>
              <a:t>0</a:t>
            </a:r>
            <a:r>
              <a:rPr sz="130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150111" y="9038724"/>
            <a:ext cx="1574800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0"/>
              </a:spcBef>
              <a:tabLst>
                <a:tab pos="1016635" algn="l"/>
              </a:tabLst>
            </a:pPr>
            <a:r>
              <a:rPr sz="1300" i="1" spc="-25" dirty="0">
                <a:latin typeface="Times New Roman"/>
                <a:cs typeface="Times New Roman"/>
              </a:rPr>
              <a:t>T</a:t>
            </a:r>
            <a:r>
              <a:rPr sz="1125" i="1" spc="-37" baseline="-25925" dirty="0">
                <a:latin typeface="Times New Roman"/>
                <a:cs typeface="Times New Roman"/>
              </a:rPr>
              <a:t>b </a:t>
            </a:r>
            <a:r>
              <a:rPr sz="1125" i="1" spc="120" baseline="-25925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-110" dirty="0">
                <a:latin typeface="Times New Roman"/>
                <a:cs typeface="Times New Roman"/>
              </a:rPr>
              <a:t> 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spc="-15" baseline="-25925" dirty="0">
                <a:latin typeface="Symbol"/>
                <a:cs typeface="Symbol"/>
              </a:rPr>
              <a:t></a:t>
            </a:r>
            <a:r>
              <a:rPr sz="1125" spc="-15" baseline="-25925" dirty="0">
                <a:latin typeface="Times New Roman"/>
                <a:cs typeface="Times New Roman"/>
              </a:rPr>
              <a:t>	</a:t>
            </a:r>
            <a:r>
              <a:rPr sz="1300" dirty="0">
                <a:latin typeface="Times New Roman"/>
                <a:cs typeface="Times New Roman"/>
              </a:rPr>
              <a:t>cosh</a:t>
            </a:r>
            <a:r>
              <a:rPr sz="1300" spc="-80" dirty="0">
                <a:latin typeface="Times New Roman"/>
                <a:cs typeface="Times New Roman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aL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080516" y="8804028"/>
            <a:ext cx="183578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300" i="1" spc="5" dirty="0">
                <a:latin typeface="Times New Roman"/>
                <a:cs typeface="Times New Roman"/>
              </a:rPr>
              <a:t>T </a:t>
            </a:r>
            <a:r>
              <a:rPr sz="1300" spc="45" dirty="0">
                <a:latin typeface="Times New Roman"/>
                <a:cs typeface="Times New Roman"/>
              </a:rPr>
              <a:t>(</a:t>
            </a:r>
            <a:r>
              <a:rPr sz="1300" i="1" spc="45" dirty="0">
                <a:latin typeface="Times New Roman"/>
                <a:cs typeface="Times New Roman"/>
              </a:rPr>
              <a:t>x</a:t>
            </a:r>
            <a:r>
              <a:rPr sz="1300" spc="45" dirty="0">
                <a:latin typeface="Times New Roman"/>
                <a:cs typeface="Times New Roman"/>
              </a:rPr>
              <a:t>) </a:t>
            </a: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spc="-15" baseline="-25925" dirty="0">
                <a:latin typeface="Symbol"/>
                <a:cs typeface="Symbol"/>
              </a:rPr>
              <a:t></a:t>
            </a:r>
            <a:r>
              <a:rPr sz="1125" spc="247" baseline="-25925" dirty="0">
                <a:latin typeface="Times New Roman"/>
                <a:cs typeface="Times New Roman"/>
              </a:rPr>
              <a:t> </a:t>
            </a:r>
            <a:r>
              <a:rPr sz="1950" spc="7" baseline="-36324" dirty="0">
                <a:latin typeface="Symbol"/>
                <a:cs typeface="Symbol"/>
              </a:rPr>
              <a:t></a:t>
            </a:r>
            <a:r>
              <a:rPr sz="1950" spc="7" baseline="-36324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cosh </a:t>
            </a:r>
            <a:r>
              <a:rPr sz="1300" i="1" spc="45" dirty="0">
                <a:latin typeface="Times New Roman"/>
                <a:cs typeface="Times New Roman"/>
              </a:rPr>
              <a:t>a</a:t>
            </a:r>
            <a:r>
              <a:rPr sz="1300" spc="45" dirty="0">
                <a:latin typeface="Times New Roman"/>
                <a:cs typeface="Times New Roman"/>
              </a:rPr>
              <a:t>(</a:t>
            </a:r>
            <a:r>
              <a:rPr sz="1300" i="1" spc="45" dirty="0">
                <a:latin typeface="Times New Roman"/>
                <a:cs typeface="Times New Roman"/>
              </a:rPr>
              <a:t>L</a:t>
            </a:r>
            <a:r>
              <a:rPr sz="1300" i="1" spc="-225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i="1" spc="20" dirty="0">
                <a:latin typeface="Times New Roman"/>
                <a:cs typeface="Times New Roman"/>
              </a:rPr>
              <a:t>x</a:t>
            </a:r>
            <a:r>
              <a:rPr sz="1300" spc="2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618236" y="9272523"/>
            <a:ext cx="56610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Times New Roman"/>
                <a:cs typeface="Times New Roman"/>
              </a:rPr>
              <a:t>The rate </a:t>
            </a:r>
            <a:r>
              <a:rPr sz="1200" i="1" spc="-15" dirty="0">
                <a:latin typeface="Times New Roman"/>
                <a:cs typeface="Times New Roman"/>
              </a:rPr>
              <a:t>of </a:t>
            </a:r>
            <a:r>
              <a:rPr sz="1200" i="1" spc="-5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15" dirty="0">
                <a:latin typeface="Times New Roman"/>
                <a:cs typeface="Times New Roman"/>
              </a:rPr>
              <a:t>fin </a:t>
            </a:r>
            <a:r>
              <a:rPr sz="1200" dirty="0">
                <a:latin typeface="Times New Roman"/>
                <a:cs typeface="Times New Roman"/>
              </a:rPr>
              <a:t>can </a:t>
            </a:r>
            <a:r>
              <a:rPr sz="1200" spc="-5" dirty="0">
                <a:latin typeface="Times New Roman"/>
                <a:cs typeface="Times New Roman"/>
              </a:rPr>
              <a:t>be determined again </a:t>
            </a:r>
            <a:r>
              <a:rPr sz="1200" dirty="0">
                <a:latin typeface="Times New Roman"/>
                <a:cs typeface="Times New Roman"/>
              </a:rPr>
              <a:t>from </a:t>
            </a:r>
            <a:r>
              <a:rPr sz="1200" i="1" dirty="0">
                <a:latin typeface="Times New Roman"/>
                <a:cs typeface="Times New Roman"/>
              </a:rPr>
              <a:t>Fourier’s </a:t>
            </a:r>
            <a:r>
              <a:rPr sz="1200" i="1" spc="5" dirty="0">
                <a:latin typeface="Times New Roman"/>
                <a:cs typeface="Times New Roman"/>
              </a:rPr>
              <a:t>law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2325623" y="9717087"/>
            <a:ext cx="214629" cy="0"/>
          </a:xfrm>
          <a:custGeom>
            <a:avLst/>
            <a:gdLst/>
            <a:ahLst/>
            <a:cxnLst/>
            <a:rect l="l" t="t" r="r" b="b"/>
            <a:pathLst>
              <a:path w="214630">
                <a:moveTo>
                  <a:pt x="0" y="0"/>
                </a:moveTo>
                <a:lnTo>
                  <a:pt x="214502" y="0"/>
                </a:lnTo>
              </a:path>
            </a:pathLst>
          </a:custGeom>
          <a:ln w="70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556510" y="9506775"/>
            <a:ext cx="0" cy="421005"/>
          </a:xfrm>
          <a:custGeom>
            <a:avLst/>
            <a:gdLst/>
            <a:ahLst/>
            <a:cxnLst/>
            <a:rect l="l" t="t" r="r" b="b"/>
            <a:pathLst>
              <a:path h="421004">
                <a:moveTo>
                  <a:pt x="0" y="0"/>
                </a:moveTo>
                <a:lnTo>
                  <a:pt x="0" y="420433"/>
                </a:lnTo>
              </a:path>
            </a:pathLst>
          </a:custGeom>
          <a:ln w="70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941320" y="9733089"/>
            <a:ext cx="21590" cy="12700"/>
          </a:xfrm>
          <a:custGeom>
            <a:avLst/>
            <a:gdLst/>
            <a:ahLst/>
            <a:cxnLst/>
            <a:rect l="l" t="t" r="r" b="b"/>
            <a:pathLst>
              <a:path w="21589" h="12700">
                <a:moveTo>
                  <a:pt x="0" y="12382"/>
                </a:moveTo>
                <a:lnTo>
                  <a:pt x="21145" y="0"/>
                </a:lnTo>
              </a:path>
            </a:pathLst>
          </a:custGeom>
          <a:ln w="70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962465" y="9736708"/>
            <a:ext cx="31115" cy="74930"/>
          </a:xfrm>
          <a:custGeom>
            <a:avLst/>
            <a:gdLst/>
            <a:ahLst/>
            <a:cxnLst/>
            <a:rect l="l" t="t" r="r" b="b"/>
            <a:pathLst>
              <a:path w="31114" h="74929">
                <a:moveTo>
                  <a:pt x="0" y="0"/>
                </a:moveTo>
                <a:lnTo>
                  <a:pt x="30670" y="74485"/>
                </a:lnTo>
              </a:path>
            </a:pathLst>
          </a:custGeom>
          <a:ln w="140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996564" y="9596501"/>
            <a:ext cx="40640" cy="215265"/>
          </a:xfrm>
          <a:custGeom>
            <a:avLst/>
            <a:gdLst/>
            <a:ahLst/>
            <a:cxnLst/>
            <a:rect l="l" t="t" r="r" b="b"/>
            <a:pathLst>
              <a:path w="40639" h="215265">
                <a:moveTo>
                  <a:pt x="0" y="214693"/>
                </a:moveTo>
                <a:lnTo>
                  <a:pt x="40576" y="0"/>
                </a:lnTo>
              </a:path>
            </a:pathLst>
          </a:custGeom>
          <a:ln w="70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037141" y="9596501"/>
            <a:ext cx="531495" cy="0"/>
          </a:xfrm>
          <a:custGeom>
            <a:avLst/>
            <a:gdLst/>
            <a:ahLst/>
            <a:cxnLst/>
            <a:rect l="l" t="t" r="r" b="b"/>
            <a:pathLst>
              <a:path w="531495">
                <a:moveTo>
                  <a:pt x="0" y="0"/>
                </a:moveTo>
                <a:lnTo>
                  <a:pt x="531304" y="0"/>
                </a:lnTo>
              </a:path>
            </a:pathLst>
          </a:custGeom>
          <a:ln w="70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1071372" y="9527858"/>
            <a:ext cx="18224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i="1" spc="-450" baseline="-16460" dirty="0">
                <a:latin typeface="Times New Roman"/>
                <a:cs typeface="Times New Roman"/>
              </a:rPr>
              <a:t>Q</a:t>
            </a:r>
            <a:r>
              <a:rPr sz="1350" spc="-300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2214372" y="9710739"/>
            <a:ext cx="34163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125" i="1" spc="22" baseline="51851" dirty="0">
                <a:latin typeface="Times New Roman"/>
                <a:cs typeface="Times New Roman"/>
              </a:rPr>
              <a:t>c </a:t>
            </a:r>
            <a:r>
              <a:rPr sz="1350" i="1" spc="-5" dirty="0">
                <a:latin typeface="Times New Roman"/>
                <a:cs typeface="Times New Roman"/>
              </a:rPr>
              <a:t>dx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212596" y="9690710"/>
            <a:ext cx="54800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15" dirty="0">
                <a:latin typeface="Times New Roman"/>
                <a:cs typeface="Times New Roman"/>
              </a:rPr>
              <a:t>insulated</a:t>
            </a:r>
            <a:r>
              <a:rPr sz="750" i="1" spc="120" dirty="0">
                <a:latin typeface="Times New Roman"/>
                <a:cs typeface="Times New Roman"/>
              </a:rPr>
              <a:t> </a:t>
            </a:r>
            <a:r>
              <a:rPr sz="750" i="1" spc="5" dirty="0">
                <a:latin typeface="Times New Roman"/>
                <a:cs typeface="Times New Roman"/>
              </a:rPr>
              <a:t>tip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3480308" y="9690710"/>
            <a:ext cx="63627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50190" algn="l"/>
                <a:tab pos="551815" algn="l"/>
              </a:tabLst>
            </a:pPr>
            <a:r>
              <a:rPr sz="750" i="1" spc="15" dirty="0">
                <a:latin typeface="Times New Roman"/>
                <a:cs typeface="Times New Roman"/>
              </a:rPr>
              <a:t>c	b	</a:t>
            </a:r>
            <a:r>
              <a:rPr sz="750" spc="25" dirty="0">
                <a:latin typeface="Symbol"/>
                <a:cs typeface="Symbol"/>
              </a:rPr>
              <a:t></a:t>
            </a:r>
            <a:endParaRPr sz="750">
              <a:latin typeface="Symbol"/>
              <a:cs typeface="Symbo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2572004" y="9821774"/>
            <a:ext cx="18224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70" dirty="0">
                <a:latin typeface="Times New Roman"/>
                <a:cs typeface="Times New Roman"/>
              </a:rPr>
              <a:t>x</a:t>
            </a:r>
            <a:r>
              <a:rPr sz="750" spc="20" dirty="0">
                <a:latin typeface="Symbol"/>
                <a:cs typeface="Symbol"/>
              </a:rPr>
              <a:t></a:t>
            </a:r>
            <a:r>
              <a:rPr sz="750" spc="15" dirty="0">
                <a:latin typeface="Times New Roman"/>
                <a:cs typeface="Times New Roman"/>
              </a:rPr>
              <a:t>0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747011" y="9576627"/>
            <a:ext cx="369189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  <a:tabLst>
                <a:tab pos="1053465" algn="l"/>
                <a:tab pos="1300480" algn="l"/>
                <a:tab pos="3093085" algn="l"/>
              </a:tabLst>
            </a:pP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spc="10" dirty="0">
                <a:latin typeface="Symbol"/>
                <a:cs typeface="Symbol"/>
              </a:rPr>
              <a:t></a:t>
            </a:r>
            <a:r>
              <a:rPr sz="1350" i="1" spc="10" dirty="0">
                <a:latin typeface="Times New Roman"/>
                <a:cs typeface="Times New Roman"/>
              </a:rPr>
              <a:t>k</a:t>
            </a:r>
            <a:r>
              <a:rPr sz="1350" i="1" spc="-5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A</a:t>
            </a:r>
            <a:r>
              <a:rPr sz="1350" i="1" spc="260" dirty="0">
                <a:latin typeface="Times New Roman"/>
                <a:cs typeface="Times New Roman"/>
              </a:rPr>
              <a:t> </a:t>
            </a:r>
            <a:r>
              <a:rPr sz="2025" i="1" spc="-7" baseline="34979" dirty="0">
                <a:latin typeface="Times New Roman"/>
                <a:cs typeface="Times New Roman"/>
              </a:rPr>
              <a:t>dT	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	</a:t>
            </a:r>
            <a:r>
              <a:rPr sz="1350" i="1" spc="-5" dirty="0">
                <a:latin typeface="Times New Roman"/>
                <a:cs typeface="Times New Roman"/>
              </a:rPr>
              <a:t>h </a:t>
            </a:r>
            <a:r>
              <a:rPr sz="1350" i="1" spc="80" dirty="0">
                <a:latin typeface="Times New Roman"/>
                <a:cs typeface="Times New Roman"/>
              </a:rPr>
              <a:t>pk </a:t>
            </a:r>
            <a:r>
              <a:rPr sz="1350" i="1" spc="-5" dirty="0">
                <a:latin typeface="Times New Roman"/>
                <a:cs typeface="Times New Roman"/>
              </a:rPr>
              <a:t>A  </a:t>
            </a:r>
            <a:r>
              <a:rPr sz="1350" spc="-40" dirty="0">
                <a:latin typeface="Times New Roman"/>
                <a:cs typeface="Times New Roman"/>
              </a:rPr>
              <a:t>(</a:t>
            </a:r>
            <a:r>
              <a:rPr sz="1350" i="1" spc="-40" dirty="0">
                <a:latin typeface="Times New Roman"/>
                <a:cs typeface="Times New Roman"/>
              </a:rPr>
              <a:t>T 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T  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r>
              <a:rPr sz="1350" spc="-21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tanh</a:t>
            </a:r>
            <a:r>
              <a:rPr sz="1350" spc="-20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aL	</a:t>
            </a:r>
            <a:r>
              <a:rPr sz="1350" spc="-35" dirty="0">
                <a:latin typeface="MT Extra"/>
                <a:cs typeface="MT Extra"/>
              </a:rPr>
              <a:t></a:t>
            </a:r>
            <a:r>
              <a:rPr sz="1350" spc="-35" dirty="0">
                <a:latin typeface="Times New Roman"/>
                <a:cs typeface="Times New Roman"/>
              </a:rPr>
              <a:t>(3.31)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58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0936" y="781304"/>
            <a:ext cx="4227830" cy="7741920"/>
          </a:xfrm>
          <a:custGeom>
            <a:avLst/>
            <a:gdLst/>
            <a:ahLst/>
            <a:cxnLst/>
            <a:rect l="l" t="t" r="r" b="b"/>
            <a:pathLst>
              <a:path w="4227830" h="7741920">
                <a:moveTo>
                  <a:pt x="0" y="7741920"/>
                </a:moveTo>
                <a:lnTo>
                  <a:pt x="4227576" y="7741920"/>
                </a:lnTo>
                <a:lnTo>
                  <a:pt x="4227576" y="0"/>
                </a:lnTo>
                <a:lnTo>
                  <a:pt x="0" y="0"/>
                </a:lnTo>
                <a:lnTo>
                  <a:pt x="0" y="7741920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8236" y="756412"/>
            <a:ext cx="4267835" cy="146113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609600" marR="71755" indent="-597535" algn="just">
              <a:lnSpc>
                <a:spcPts val="1490"/>
              </a:lnSpc>
              <a:spcBef>
                <a:spcPts val="204"/>
              </a:spcBef>
            </a:pPr>
            <a:r>
              <a:rPr sz="1300" b="1" i="1" dirty="0">
                <a:latin typeface="Times New Roman"/>
                <a:cs typeface="Times New Roman"/>
              </a:rPr>
              <a:t>3.3.2.3- </a:t>
            </a:r>
            <a:r>
              <a:rPr sz="1300" b="1" i="1" spc="-5" dirty="0">
                <a:latin typeface="Times New Roman"/>
                <a:cs typeface="Times New Roman"/>
              </a:rPr>
              <a:t>Convection (or Combined Convection and Radiation)  from Fin</a:t>
            </a:r>
            <a:r>
              <a:rPr sz="1300" b="1" i="1" spc="2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Tip</a:t>
            </a:r>
            <a:endParaRPr sz="1300">
              <a:latin typeface="Times New Roman"/>
              <a:cs typeface="Times New Roman"/>
            </a:endParaRPr>
          </a:p>
          <a:p>
            <a:pPr marL="180340" algn="just">
              <a:lnSpc>
                <a:spcPts val="1285"/>
              </a:lnSpc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0" dirty="0">
                <a:latin typeface="Times New Roman"/>
                <a:cs typeface="Times New Roman"/>
              </a:rPr>
              <a:t>tips, 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practice, are </a:t>
            </a:r>
            <a:r>
              <a:rPr sz="1200" spc="-10" dirty="0">
                <a:latin typeface="Times New Roman"/>
                <a:cs typeface="Times New Roman"/>
              </a:rPr>
              <a:t>exposed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surroundings, 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2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thus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95800"/>
              </a:lnSpc>
              <a:spcBef>
                <a:spcPts val="35"/>
              </a:spcBef>
            </a:pP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proper </a:t>
            </a:r>
            <a:r>
              <a:rPr sz="1200" spc="-5" dirty="0">
                <a:latin typeface="Times New Roman"/>
                <a:cs typeface="Times New Roman"/>
              </a:rPr>
              <a:t>boundary </a:t>
            </a:r>
            <a:r>
              <a:rPr sz="1200" spc="-10" dirty="0">
                <a:latin typeface="Times New Roman"/>
                <a:cs typeface="Times New Roman"/>
              </a:rPr>
              <a:t>condition 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0" dirty="0">
                <a:latin typeface="Times New Roman"/>
                <a:cs typeface="Times New Roman"/>
              </a:rPr>
              <a:t>tip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convection that </a:t>
            </a:r>
            <a:r>
              <a:rPr sz="1200" spc="-20" dirty="0">
                <a:latin typeface="Times New Roman"/>
                <a:cs typeface="Times New Roman"/>
              </a:rPr>
              <a:t>also  includes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effects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radiation.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general,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0" dirty="0">
                <a:latin typeface="Times New Roman"/>
                <a:cs typeface="Times New Roman"/>
              </a:rPr>
              <a:t>tip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small  </a:t>
            </a:r>
            <a:r>
              <a:rPr sz="1200" spc="-10" dirty="0">
                <a:latin typeface="Times New Roman"/>
                <a:cs typeface="Times New Roman"/>
              </a:rPr>
              <a:t>fraction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total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area,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 </a:t>
            </a:r>
            <a:r>
              <a:rPr sz="1200" spc="-20" dirty="0">
                <a:latin typeface="Times New Roman"/>
                <a:cs typeface="Times New Roman"/>
              </a:rPr>
              <a:t>we'll </a:t>
            </a:r>
            <a:r>
              <a:rPr sz="1200" spc="-30" dirty="0">
                <a:latin typeface="Times New Roman"/>
                <a:cs typeface="Times New Roman"/>
              </a:rPr>
              <a:t>simplify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problem </a:t>
            </a:r>
            <a:r>
              <a:rPr sz="1200" spc="-1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loss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0" dirty="0">
                <a:latin typeface="Times New Roman"/>
                <a:cs typeface="Times New Roman"/>
              </a:rPr>
              <a:t>tip </a:t>
            </a:r>
            <a:r>
              <a:rPr sz="1200" spc="-5" dirty="0">
                <a:latin typeface="Times New Roman"/>
                <a:cs typeface="Times New Roman"/>
              </a:rPr>
              <a:t>[as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Fig.3.29)] </a:t>
            </a:r>
            <a:r>
              <a:rPr sz="1200" spc="-15" dirty="0">
                <a:latin typeface="Times New Roman"/>
                <a:cs typeface="Times New Roman"/>
              </a:rPr>
              <a:t>by  replacing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5" dirty="0">
                <a:latin typeface="Times New Roman"/>
                <a:cs typeface="Times New Roman"/>
              </a:rPr>
              <a:t>fin </a:t>
            </a:r>
            <a:r>
              <a:rPr sz="1200" i="1" spc="-5" dirty="0">
                <a:latin typeface="Times New Roman"/>
                <a:cs typeface="Times New Roman"/>
              </a:rPr>
              <a:t>length</a:t>
            </a:r>
            <a:r>
              <a:rPr sz="1200" i="1" spc="29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L  </a:t>
            </a:r>
            <a:r>
              <a:rPr sz="1200" spc="-25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1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relation 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insulated tip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-15" dirty="0">
                <a:latin typeface="Times New Roman"/>
                <a:cs typeface="Times New Roman"/>
              </a:rPr>
              <a:t>by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704975" y="2610675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357" y="0"/>
                </a:lnTo>
              </a:path>
            </a:pathLst>
          </a:custGeom>
          <a:ln w="70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51835" y="2472712"/>
            <a:ext cx="611505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spc="65" dirty="0">
                <a:latin typeface="MT Extra"/>
                <a:cs typeface="MT Extra"/>
              </a:rPr>
              <a:t></a:t>
            </a:r>
            <a:r>
              <a:rPr sz="1300" spc="20" dirty="0">
                <a:latin typeface="Times New Roman"/>
                <a:cs typeface="Times New Roman"/>
              </a:rPr>
              <a:t>(</a:t>
            </a:r>
            <a:r>
              <a:rPr sz="1300" spc="15" dirty="0">
                <a:latin typeface="Times New Roman"/>
                <a:cs typeface="Times New Roman"/>
              </a:rPr>
              <a:t>3</a:t>
            </a:r>
            <a:r>
              <a:rPr sz="1300" spc="5" dirty="0">
                <a:latin typeface="Times New Roman"/>
                <a:cs typeface="Times New Roman"/>
              </a:rPr>
              <a:t>.</a:t>
            </a:r>
            <a:r>
              <a:rPr sz="1300" spc="15" dirty="0">
                <a:latin typeface="Times New Roman"/>
                <a:cs typeface="Times New Roman"/>
              </a:rPr>
              <a:t>32</a:t>
            </a:r>
            <a:r>
              <a:rPr sz="1300" spc="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2836" y="2182876"/>
            <a:ext cx="2639695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spc="-10" dirty="0">
                <a:latin typeface="Times New Roman"/>
                <a:cs typeface="Times New Roman"/>
              </a:rPr>
              <a:t>corrected </a:t>
            </a:r>
            <a:r>
              <a:rPr sz="1200" b="1" spc="-5" dirty="0">
                <a:latin typeface="Times New Roman"/>
                <a:cs typeface="Times New Roman"/>
              </a:rPr>
              <a:t>length </a:t>
            </a:r>
            <a:r>
              <a:rPr sz="1200" b="1" i="1" dirty="0">
                <a:latin typeface="Times New Roman"/>
                <a:cs typeface="Times New Roman"/>
              </a:rPr>
              <a:t>L</a:t>
            </a:r>
            <a:r>
              <a:rPr sz="1200" b="1" i="1" baseline="-10416" dirty="0">
                <a:latin typeface="Times New Roman"/>
                <a:cs typeface="Times New Roman"/>
              </a:rPr>
              <a:t>c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defined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  <a:p>
            <a:pPr marR="252095" algn="ctr">
              <a:lnSpc>
                <a:spcPct val="100000"/>
              </a:lnSpc>
              <a:spcBef>
                <a:spcPts val="20"/>
              </a:spcBef>
            </a:pPr>
            <a:r>
              <a:rPr sz="1300" i="1" spc="10" dirty="0">
                <a:latin typeface="Times New Roman"/>
                <a:cs typeface="Times New Roman"/>
              </a:rPr>
              <a:t>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58188" y="2468839"/>
            <a:ext cx="120650" cy="36131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170"/>
              </a:spcBef>
            </a:pPr>
            <a:r>
              <a:rPr sz="750" i="1" spc="5" dirty="0">
                <a:latin typeface="Times New Roman"/>
                <a:cs typeface="Times New Roman"/>
              </a:rPr>
              <a:t>c</a:t>
            </a:r>
            <a:endParaRPr sz="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i="1" spc="5" dirty="0">
                <a:latin typeface="Times New Roman"/>
                <a:cs typeface="Times New Roman"/>
              </a:rPr>
              <a:t>p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97355" y="2585119"/>
            <a:ext cx="69215" cy="1428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i="1" spc="5" dirty="0">
                <a:latin typeface="Times New Roman"/>
                <a:cs typeface="Times New Roman"/>
              </a:rPr>
              <a:t>c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05916" y="2472712"/>
            <a:ext cx="574675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i="1" spc="5" dirty="0">
                <a:latin typeface="Times New Roman"/>
                <a:cs typeface="Times New Roman"/>
              </a:rPr>
              <a:t>L 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L</a:t>
            </a:r>
            <a:r>
              <a:rPr sz="1300" i="1" spc="10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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4736" y="2819907"/>
            <a:ext cx="4383405" cy="7327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76200" marR="68580">
              <a:lnSpc>
                <a:spcPts val="1370"/>
              </a:lnSpc>
              <a:spcBef>
                <a:spcPts val="20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c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i="1" spc="-5" dirty="0">
                <a:latin typeface="Times New Roman"/>
                <a:cs typeface="Times New Roman"/>
              </a:rPr>
              <a:t>the cross-sectional area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p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i="1" spc="-5" dirty="0">
                <a:latin typeface="Times New Roman"/>
                <a:cs typeface="Times New Roman"/>
              </a:rPr>
              <a:t>the perimeter of the </a:t>
            </a:r>
            <a:r>
              <a:rPr sz="1200" i="1" spc="5" dirty="0">
                <a:latin typeface="Times New Roman"/>
                <a:cs typeface="Times New Roman"/>
              </a:rPr>
              <a:t>fin  </a:t>
            </a:r>
            <a:r>
              <a:rPr sz="1200" i="1" spc="-5" dirty="0">
                <a:latin typeface="Times New Roman"/>
                <a:cs typeface="Times New Roman"/>
              </a:rPr>
              <a:t>at the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tip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76200" marR="67310">
              <a:lnSpc>
                <a:spcPts val="1370"/>
              </a:lnSpc>
              <a:spcBef>
                <a:spcPts val="2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By </a:t>
            </a:r>
            <a:r>
              <a:rPr sz="1200" spc="-20" dirty="0">
                <a:latin typeface="Times New Roman"/>
                <a:cs typeface="Times New Roman"/>
              </a:rPr>
              <a:t>using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proper </a:t>
            </a:r>
            <a:r>
              <a:rPr sz="1200" spc="-10" dirty="0">
                <a:latin typeface="Times New Roman"/>
                <a:cs typeface="Times New Roman"/>
              </a:rPr>
              <a:t>relations for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c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p</a:t>
            </a:r>
            <a:r>
              <a:rPr sz="1200" spc="-5" dirty="0">
                <a:latin typeface="Times New Roman"/>
                <a:cs typeface="Times New Roman"/>
              </a:rPr>
              <a:t>, the </a:t>
            </a:r>
            <a:r>
              <a:rPr sz="1200" dirty="0">
                <a:latin typeface="Times New Roman"/>
                <a:cs typeface="Times New Roman"/>
              </a:rPr>
              <a:t>corrected  </a:t>
            </a:r>
            <a:r>
              <a:rPr sz="1200" spc="-15" dirty="0">
                <a:latin typeface="Times New Roman"/>
                <a:cs typeface="Times New Roman"/>
              </a:rPr>
              <a:t>lengths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i="1" spc="-5" dirty="0">
                <a:latin typeface="Times New Roman"/>
                <a:cs typeface="Times New Roman"/>
              </a:rPr>
              <a:t>rectangular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cylindrical </a:t>
            </a:r>
            <a:r>
              <a:rPr sz="1200" spc="-30" dirty="0">
                <a:latin typeface="Times New Roman"/>
                <a:cs typeface="Times New Roman"/>
              </a:rPr>
              <a:t>fins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15" dirty="0">
                <a:latin typeface="Times New Roman"/>
                <a:cs typeface="Times New Roman"/>
              </a:rPr>
              <a:t>determined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22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be;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63926" y="3784155"/>
            <a:ext cx="106045" cy="0"/>
          </a:xfrm>
          <a:custGeom>
            <a:avLst/>
            <a:gdLst/>
            <a:ahLst/>
            <a:cxnLst/>
            <a:rect l="l" t="t" r="r" b="b"/>
            <a:pathLst>
              <a:path w="106044">
                <a:moveTo>
                  <a:pt x="0" y="0"/>
                </a:moveTo>
                <a:lnTo>
                  <a:pt x="105537" y="0"/>
                </a:lnTo>
              </a:path>
            </a:pathLst>
          </a:custGeom>
          <a:ln w="71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92108" y="4234878"/>
            <a:ext cx="154940" cy="0"/>
          </a:xfrm>
          <a:custGeom>
            <a:avLst/>
            <a:gdLst/>
            <a:ahLst/>
            <a:cxnLst/>
            <a:rect l="l" t="t" r="r" b="b"/>
            <a:pathLst>
              <a:path w="154939">
                <a:moveTo>
                  <a:pt x="0" y="0"/>
                </a:moveTo>
                <a:lnTo>
                  <a:pt x="154686" y="0"/>
                </a:lnTo>
              </a:path>
            </a:pathLst>
          </a:custGeom>
          <a:ln w="71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532123" y="3860800"/>
            <a:ext cx="62484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135" dirty="0">
                <a:latin typeface="MT Extra"/>
                <a:cs typeface="MT Extra"/>
              </a:rPr>
              <a:t></a:t>
            </a:r>
            <a:r>
              <a:rPr sz="1300" spc="20" dirty="0">
                <a:latin typeface="Times New Roman"/>
                <a:cs typeface="Times New Roman"/>
              </a:rPr>
              <a:t>(</a:t>
            </a:r>
            <a:r>
              <a:rPr sz="1300" spc="45" dirty="0">
                <a:latin typeface="Times New Roman"/>
                <a:cs typeface="Times New Roman"/>
              </a:rPr>
              <a:t>3</a:t>
            </a:r>
            <a:r>
              <a:rPr sz="1300" spc="5" dirty="0">
                <a:latin typeface="Times New Roman"/>
                <a:cs typeface="Times New Roman"/>
              </a:rPr>
              <a:t>.</a:t>
            </a:r>
            <a:r>
              <a:rPr sz="1300" spc="20" dirty="0">
                <a:latin typeface="Times New Roman"/>
                <a:cs typeface="Times New Roman"/>
              </a:rPr>
              <a:t>33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391155" y="4226559"/>
            <a:ext cx="31242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300" spc="15" dirty="0">
                <a:latin typeface="Times New Roman"/>
                <a:cs typeface="Times New Roman"/>
              </a:rPr>
              <a:t>4</a:t>
            </a:r>
            <a:r>
              <a:rPr sz="1300" spc="140" dirty="0">
                <a:latin typeface="Times New Roman"/>
                <a:cs typeface="Times New Roman"/>
              </a:rPr>
              <a:t> </a:t>
            </a:r>
            <a:r>
              <a:rPr sz="1950" spc="-472" baseline="17094" dirty="0">
                <a:latin typeface="Symbol"/>
                <a:cs typeface="Symbol"/>
              </a:rPr>
              <a:t></a:t>
            </a:r>
            <a:r>
              <a:rPr sz="1300" spc="-315" dirty="0">
                <a:latin typeface="Symbol"/>
                <a:cs typeface="Symbol"/>
              </a:rPr>
              <a:t>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436876" y="3714495"/>
            <a:ext cx="26670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950" spc="22" baseline="-21367" dirty="0">
                <a:latin typeface="Times New Roman"/>
                <a:cs typeface="Times New Roman"/>
              </a:rPr>
              <a:t>2</a:t>
            </a:r>
            <a:r>
              <a:rPr sz="1950" spc="-292" baseline="-21367" dirty="0">
                <a:latin typeface="Times New Roman"/>
                <a:cs typeface="Times New Roman"/>
              </a:rPr>
              <a:t> </a:t>
            </a:r>
            <a:r>
              <a:rPr sz="1300" b="1" spc="15" dirty="0">
                <a:latin typeface="Symbol"/>
                <a:cs typeface="Symbol"/>
              </a:rPr>
              <a:t>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568955" y="3888231"/>
            <a:ext cx="10922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15" dirty="0">
                <a:latin typeface="Symbol"/>
                <a:cs typeface="Symbol"/>
              </a:rPr>
              <a:t>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80516" y="4095495"/>
            <a:ext cx="163576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  <a:tabLst>
                <a:tab pos="897255" algn="l"/>
              </a:tabLst>
            </a:pPr>
            <a:r>
              <a:rPr sz="1300" i="1" spc="15" dirty="0">
                <a:latin typeface="Times New Roman"/>
                <a:cs typeface="Times New Roman"/>
              </a:rPr>
              <a:t>L	</a:t>
            </a:r>
            <a:r>
              <a:rPr sz="1300" spc="15" dirty="0">
                <a:latin typeface="Symbol"/>
                <a:cs typeface="Symbol"/>
              </a:rPr>
              <a:t>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L </a:t>
            </a:r>
            <a:r>
              <a:rPr sz="1300" spc="15" dirty="0">
                <a:latin typeface="Symbol"/>
                <a:cs typeface="Symbol"/>
              </a:rPr>
              <a:t>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950" i="1" spc="30" baseline="36324" dirty="0">
                <a:latin typeface="Times New Roman"/>
                <a:cs typeface="Times New Roman"/>
              </a:rPr>
              <a:t>D</a:t>
            </a:r>
            <a:r>
              <a:rPr sz="1950" i="1" spc="-270" baseline="36324" dirty="0">
                <a:latin typeface="Times New Roman"/>
                <a:cs typeface="Times New Roman"/>
              </a:rPr>
              <a:t> </a:t>
            </a:r>
            <a:r>
              <a:rPr sz="1950" spc="22" baseline="14957" dirty="0">
                <a:latin typeface="Symbol"/>
                <a:cs typeface="Symbol"/>
              </a:rPr>
              <a:t></a:t>
            </a:r>
            <a:endParaRPr sz="1950" baseline="14957">
              <a:latin typeface="Symbol"/>
              <a:cs typeface="Symbo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80516" y="3644392"/>
            <a:ext cx="163576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  <a:tabLst>
                <a:tab pos="970280" algn="l"/>
              </a:tabLst>
            </a:pPr>
            <a:r>
              <a:rPr sz="1300" i="1" spc="15" dirty="0">
                <a:latin typeface="Times New Roman"/>
                <a:cs typeface="Times New Roman"/>
              </a:rPr>
              <a:t>L	</a:t>
            </a:r>
            <a:r>
              <a:rPr sz="1300" spc="15" dirty="0">
                <a:latin typeface="Symbol"/>
                <a:cs typeface="Symbol"/>
              </a:rPr>
              <a:t>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L </a:t>
            </a:r>
            <a:r>
              <a:rPr sz="1300" spc="15" dirty="0">
                <a:latin typeface="Symbol"/>
                <a:cs typeface="Symbol"/>
              </a:rPr>
              <a:t>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950" i="1" spc="7" baseline="34188" dirty="0">
                <a:latin typeface="Times New Roman"/>
                <a:cs typeface="Times New Roman"/>
              </a:rPr>
              <a:t>t</a:t>
            </a:r>
            <a:r>
              <a:rPr sz="1950" i="1" spc="-240" baseline="34188" dirty="0">
                <a:latin typeface="Times New Roman"/>
                <a:cs typeface="Times New Roman"/>
              </a:rPr>
              <a:t> </a:t>
            </a:r>
            <a:r>
              <a:rPr sz="1950" spc="22" baseline="29914" dirty="0">
                <a:latin typeface="Symbol"/>
                <a:cs typeface="Symbol"/>
              </a:rPr>
              <a:t></a:t>
            </a:r>
            <a:endParaRPr sz="1950" baseline="29914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00403" y="4208653"/>
            <a:ext cx="724535" cy="144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50" i="1" spc="35" dirty="0">
                <a:latin typeface="Times New Roman"/>
                <a:cs typeface="Times New Roman"/>
              </a:rPr>
              <a:t>c</a:t>
            </a:r>
            <a:r>
              <a:rPr sz="750" spc="35" dirty="0">
                <a:latin typeface="Times New Roman"/>
                <a:cs typeface="Times New Roman"/>
              </a:rPr>
              <a:t>, </a:t>
            </a:r>
            <a:r>
              <a:rPr sz="750" i="1" spc="5" dirty="0">
                <a:latin typeface="Times New Roman"/>
                <a:cs typeface="Times New Roman"/>
              </a:rPr>
              <a:t>cylindrica l</a:t>
            </a:r>
            <a:r>
              <a:rPr sz="750" i="1" spc="90" dirty="0">
                <a:latin typeface="Times New Roman"/>
                <a:cs typeface="Times New Roman"/>
              </a:rPr>
              <a:t> </a:t>
            </a:r>
            <a:r>
              <a:rPr sz="750" i="1" spc="5" dirty="0">
                <a:latin typeface="Times New Roman"/>
                <a:cs typeface="Times New Roman"/>
              </a:rPr>
              <a:t>fin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00403" y="3757549"/>
            <a:ext cx="797560" cy="144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50" i="1" spc="35" dirty="0">
                <a:latin typeface="Times New Roman"/>
                <a:cs typeface="Times New Roman"/>
              </a:rPr>
              <a:t>c</a:t>
            </a:r>
            <a:r>
              <a:rPr sz="750" spc="35" dirty="0">
                <a:latin typeface="Times New Roman"/>
                <a:cs typeface="Times New Roman"/>
              </a:rPr>
              <a:t>, </a:t>
            </a:r>
            <a:r>
              <a:rPr sz="750" i="1" dirty="0">
                <a:latin typeface="Times New Roman"/>
                <a:cs typeface="Times New Roman"/>
              </a:rPr>
              <a:t>rec </a:t>
            </a:r>
            <a:r>
              <a:rPr sz="750" spc="5" dirty="0">
                <a:latin typeface="Times New Roman"/>
                <a:cs typeface="Times New Roman"/>
              </a:rPr>
              <a:t>tan </a:t>
            </a:r>
            <a:r>
              <a:rPr sz="750" i="1" spc="5" dirty="0">
                <a:latin typeface="Times New Roman"/>
                <a:cs typeface="Times New Roman"/>
              </a:rPr>
              <a:t>gular</a:t>
            </a:r>
            <a:r>
              <a:rPr sz="750" i="1" spc="40" dirty="0">
                <a:latin typeface="Times New Roman"/>
                <a:cs typeface="Times New Roman"/>
              </a:rPr>
              <a:t> </a:t>
            </a:r>
            <a:r>
              <a:rPr sz="750" i="1" spc="5" dirty="0">
                <a:latin typeface="Times New Roman"/>
                <a:cs typeface="Times New Roman"/>
              </a:rPr>
              <a:t>fin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8236" y="4423155"/>
            <a:ext cx="4185285" cy="6502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370"/>
              </a:lnSpc>
              <a:spcBef>
                <a:spcPts val="204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i="1" spc="-5" dirty="0">
                <a:latin typeface="Times New Roman"/>
                <a:cs typeface="Times New Roman"/>
              </a:rPr>
              <a:t>the thickness of the rectangular fins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D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i="1" spc="-5" dirty="0">
                <a:latin typeface="Times New Roman"/>
                <a:cs typeface="Times New Roman"/>
              </a:rPr>
              <a:t>the diameter  of the cylindrical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fins</a:t>
            </a:r>
            <a:r>
              <a:rPr sz="120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300" b="1" i="1" dirty="0">
                <a:latin typeface="Times New Roman"/>
                <a:cs typeface="Times New Roman"/>
              </a:rPr>
              <a:t>3.3.3- </a:t>
            </a:r>
            <a:r>
              <a:rPr sz="1300" b="1" i="1" spc="-5" dirty="0">
                <a:latin typeface="Times New Roman"/>
                <a:cs typeface="Times New Roman"/>
              </a:rPr>
              <a:t>Fin</a:t>
            </a:r>
            <a:r>
              <a:rPr sz="1300" b="1" i="1" spc="1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Efficiency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67436" y="5035803"/>
            <a:ext cx="4383405" cy="90931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3500" marR="78105" indent="158115" algn="just">
              <a:lnSpc>
                <a:spcPct val="95800"/>
              </a:lnSpc>
              <a:spcBef>
                <a:spcPts val="160"/>
              </a:spcBef>
            </a:pP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general,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5" dirty="0">
                <a:latin typeface="Times New Roman"/>
                <a:cs typeface="Times New Roman"/>
              </a:rPr>
              <a:t>base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b </a:t>
            </a:r>
            <a:r>
              <a:rPr sz="1200" spc="-15" dirty="0">
                <a:latin typeface="Times New Roman"/>
                <a:cs typeface="Times New Roman"/>
              </a:rPr>
              <a:t>gradually </a:t>
            </a:r>
            <a:r>
              <a:rPr sz="1200" spc="-5" dirty="0">
                <a:latin typeface="Times New Roman"/>
                <a:cs typeface="Times New Roman"/>
              </a:rPr>
              <a:t>decreases </a:t>
            </a:r>
            <a:r>
              <a:rPr sz="1200" spc="5" dirty="0">
                <a:latin typeface="Times New Roman"/>
                <a:cs typeface="Times New Roman"/>
              </a:rPr>
              <a:t>toward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0" dirty="0">
                <a:latin typeface="Times New Roman"/>
                <a:cs typeface="Times New Roman"/>
              </a:rPr>
              <a:t>tip, but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15" dirty="0">
                <a:latin typeface="Times New Roman"/>
                <a:cs typeface="Times New Roman"/>
              </a:rPr>
              <a:t>ideal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i="1" spc="-10" dirty="0">
                <a:latin typeface="Times New Roman"/>
                <a:cs typeface="Times New Roman"/>
              </a:rPr>
              <a:t>zero </a:t>
            </a:r>
            <a:r>
              <a:rPr sz="1200" i="1" spc="-5" dirty="0">
                <a:latin typeface="Times New Roman"/>
                <a:cs typeface="Times New Roman"/>
              </a:rPr>
              <a:t>thermal resistance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i="1" dirty="0">
                <a:latin typeface="Times New Roman"/>
                <a:cs typeface="Times New Roman"/>
              </a:rPr>
              <a:t>infinite  </a:t>
            </a:r>
            <a:r>
              <a:rPr sz="1200" i="1" spc="-5" dirty="0">
                <a:latin typeface="Times New Roman"/>
                <a:cs typeface="Times New Roman"/>
              </a:rPr>
              <a:t>thermal conductivity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k </a:t>
            </a:r>
            <a:r>
              <a:rPr sz="1200" b="1" i="1" spc="-5" dirty="0">
                <a:latin typeface="Times New Roman"/>
                <a:cs typeface="Times New Roman"/>
              </a:rPr>
              <a:t>→ </a:t>
            </a:r>
            <a:r>
              <a:rPr sz="1200" b="1" i="1" dirty="0">
                <a:latin typeface="Times New Roman"/>
                <a:cs typeface="Times New Roman"/>
              </a:rPr>
              <a:t>∞</a:t>
            </a:r>
            <a:r>
              <a:rPr sz="1200" dirty="0">
                <a:latin typeface="Times New Roman"/>
                <a:cs typeface="Times New Roman"/>
              </a:rPr>
              <a:t>),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be  uniform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5" dirty="0">
                <a:latin typeface="Times New Roman"/>
                <a:cs typeface="Times New Roman"/>
              </a:rPr>
              <a:t>base </a:t>
            </a:r>
            <a:r>
              <a:rPr sz="1200" spc="-20" dirty="0">
                <a:latin typeface="Times New Roman"/>
                <a:cs typeface="Times New Roman"/>
              </a:rPr>
              <a:t>value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b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Fig.(3.30). </a:t>
            </a:r>
            <a:r>
              <a:rPr sz="1200" spc="5" dirty="0">
                <a:latin typeface="Times New Roman"/>
                <a:cs typeface="Times New Roman"/>
              </a:rPr>
              <a:t>So,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transfer 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i="1" spc="-5" dirty="0">
                <a:latin typeface="Times New Roman"/>
                <a:cs typeface="Times New Roman"/>
              </a:rPr>
              <a:t>maximum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29076" y="5939840"/>
            <a:ext cx="64960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130" dirty="0">
                <a:latin typeface="MT Extra"/>
                <a:cs typeface="MT Extra"/>
              </a:rPr>
              <a:t></a:t>
            </a:r>
            <a:r>
              <a:rPr sz="1350" spc="25" dirty="0">
                <a:latin typeface="Times New Roman"/>
                <a:cs typeface="Times New Roman"/>
              </a:rPr>
              <a:t>(</a:t>
            </a:r>
            <a:r>
              <a:rPr sz="1350" spc="40" dirty="0">
                <a:latin typeface="Times New Roman"/>
                <a:cs typeface="Times New Roman"/>
              </a:rPr>
              <a:t>3</a:t>
            </a:r>
            <a:r>
              <a:rPr sz="1350" spc="20" dirty="0">
                <a:latin typeface="Times New Roman"/>
                <a:cs typeface="Times New Roman"/>
              </a:rPr>
              <a:t>.</a:t>
            </a:r>
            <a:r>
              <a:rPr sz="1350" spc="-5" dirty="0">
                <a:latin typeface="Times New Roman"/>
                <a:cs typeface="Times New Roman"/>
              </a:rPr>
              <a:t>3</a:t>
            </a:r>
            <a:r>
              <a:rPr sz="1350" spc="65" dirty="0">
                <a:latin typeface="Times New Roman"/>
                <a:cs typeface="Times New Roman"/>
              </a:rPr>
              <a:t>4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71372" y="5982512"/>
            <a:ext cx="1776730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i="1" spc="-412" baseline="14403" dirty="0">
                <a:latin typeface="Times New Roman"/>
                <a:cs typeface="Times New Roman"/>
              </a:rPr>
              <a:t>Q</a:t>
            </a:r>
            <a:r>
              <a:rPr sz="2025" spc="-412" baseline="28806" dirty="0">
                <a:latin typeface="MT Extra"/>
                <a:cs typeface="MT Extra"/>
              </a:rPr>
              <a:t></a:t>
            </a:r>
            <a:r>
              <a:rPr sz="2025" spc="-412" baseline="28806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fin, </a:t>
            </a:r>
            <a:r>
              <a:rPr sz="750" i="1" spc="25" dirty="0">
                <a:latin typeface="Times New Roman"/>
                <a:cs typeface="Times New Roman"/>
              </a:rPr>
              <a:t>max </a:t>
            </a:r>
            <a:r>
              <a:rPr sz="2025" baseline="14403" dirty="0">
                <a:latin typeface="Symbol"/>
                <a:cs typeface="Symbol"/>
              </a:rPr>
              <a:t></a:t>
            </a:r>
            <a:r>
              <a:rPr sz="2025" baseline="14403" dirty="0">
                <a:latin typeface="Times New Roman"/>
                <a:cs typeface="Times New Roman"/>
              </a:rPr>
              <a:t> </a:t>
            </a:r>
            <a:r>
              <a:rPr sz="2025" i="1" baseline="14403" dirty="0">
                <a:latin typeface="Times New Roman"/>
                <a:cs typeface="Times New Roman"/>
              </a:rPr>
              <a:t>h </a:t>
            </a:r>
            <a:r>
              <a:rPr sz="2025" i="1" spc="44" baseline="14403" dirty="0">
                <a:latin typeface="Times New Roman"/>
                <a:cs typeface="Times New Roman"/>
              </a:rPr>
              <a:t>A</a:t>
            </a:r>
            <a:r>
              <a:rPr sz="750" i="1" spc="30" dirty="0">
                <a:latin typeface="Times New Roman"/>
                <a:cs typeface="Times New Roman"/>
              </a:rPr>
              <a:t>fin </a:t>
            </a:r>
            <a:r>
              <a:rPr sz="2025" spc="-30" baseline="14403" dirty="0">
                <a:latin typeface="Times New Roman"/>
                <a:cs typeface="Times New Roman"/>
              </a:rPr>
              <a:t>(</a:t>
            </a:r>
            <a:r>
              <a:rPr sz="2025" i="1" spc="-30" baseline="14403" dirty="0">
                <a:latin typeface="Times New Roman"/>
                <a:cs typeface="Times New Roman"/>
              </a:rPr>
              <a:t>T</a:t>
            </a:r>
            <a:r>
              <a:rPr sz="750" i="1" spc="-20" dirty="0">
                <a:latin typeface="Times New Roman"/>
                <a:cs typeface="Times New Roman"/>
              </a:rPr>
              <a:t>b </a:t>
            </a:r>
            <a:r>
              <a:rPr sz="2025" baseline="14403" dirty="0">
                <a:latin typeface="Symbol"/>
                <a:cs typeface="Symbol"/>
              </a:rPr>
              <a:t></a:t>
            </a:r>
            <a:r>
              <a:rPr sz="2025" baseline="14403" dirty="0">
                <a:latin typeface="Times New Roman"/>
                <a:cs typeface="Times New Roman"/>
              </a:rPr>
              <a:t> </a:t>
            </a:r>
            <a:r>
              <a:rPr sz="2025" i="1" spc="15" baseline="14403" dirty="0">
                <a:latin typeface="Times New Roman"/>
                <a:cs typeface="Times New Roman"/>
              </a:rPr>
              <a:t>T</a:t>
            </a:r>
            <a:r>
              <a:rPr sz="750" spc="10" dirty="0">
                <a:latin typeface="Symbol"/>
                <a:cs typeface="Symbol"/>
              </a:rPr>
              <a:t></a:t>
            </a:r>
            <a:r>
              <a:rPr sz="750" spc="70" dirty="0">
                <a:latin typeface="Times New Roman"/>
                <a:cs typeface="Times New Roman"/>
              </a:rPr>
              <a:t> </a:t>
            </a:r>
            <a:r>
              <a:rPr sz="2025" baseline="14403" dirty="0">
                <a:latin typeface="Times New Roman"/>
                <a:cs typeface="Times New Roman"/>
              </a:rPr>
              <a:t>)</a:t>
            </a:r>
            <a:endParaRPr sz="2025" baseline="14403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54736" y="6197091"/>
            <a:ext cx="4385945" cy="90931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76200" marR="65405" algn="just">
              <a:lnSpc>
                <a:spcPct val="95800"/>
              </a:lnSpc>
              <a:spcBef>
                <a:spcPts val="160"/>
              </a:spcBef>
            </a:pP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20" dirty="0">
                <a:latin typeface="Times New Roman"/>
                <a:cs typeface="Times New Roman"/>
              </a:rPr>
              <a:t>reality,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b="1" i="1" dirty="0">
                <a:latin typeface="Times New Roman"/>
                <a:cs typeface="Times New Roman"/>
              </a:rPr>
              <a:t>T(x)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5" dirty="0">
                <a:latin typeface="Times New Roman"/>
                <a:cs typeface="Times New Roman"/>
              </a:rPr>
              <a:t>drop </a:t>
            </a:r>
            <a:r>
              <a:rPr sz="1200" spc="-15" dirty="0">
                <a:latin typeface="Times New Roman"/>
                <a:cs typeface="Times New Roman"/>
              </a:rPr>
              <a:t>along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fin,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thus the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20" dirty="0">
                <a:latin typeface="Times New Roman"/>
                <a:cs typeface="Times New Roman"/>
              </a:rPr>
              <a:t>less </a:t>
            </a:r>
            <a:r>
              <a:rPr sz="1200" spc="-10" dirty="0">
                <a:latin typeface="Times New Roman"/>
                <a:cs typeface="Times New Roman"/>
              </a:rPr>
              <a:t>because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decreasing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20" dirty="0">
                <a:latin typeface="Times New Roman"/>
                <a:cs typeface="Times New Roman"/>
              </a:rPr>
              <a:t>difference </a:t>
            </a:r>
            <a:r>
              <a:rPr sz="1200" b="1" i="1" dirty="0">
                <a:latin typeface="Times New Roman"/>
                <a:cs typeface="Times New Roman"/>
              </a:rPr>
              <a:t>T(x)–T</a:t>
            </a:r>
            <a:r>
              <a:rPr sz="1200" b="1" i="1" baseline="-10416" dirty="0">
                <a:latin typeface="Times New Roman"/>
                <a:cs typeface="Times New Roman"/>
              </a:rPr>
              <a:t>b </a:t>
            </a:r>
            <a:r>
              <a:rPr sz="1200" spc="5" dirty="0">
                <a:latin typeface="Times New Roman"/>
                <a:cs typeface="Times New Roman"/>
              </a:rPr>
              <a:t>toward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0" dirty="0">
                <a:latin typeface="Times New Roman"/>
                <a:cs typeface="Times New Roman"/>
              </a:rPr>
              <a:t>tip, </a:t>
            </a:r>
            <a:r>
              <a:rPr sz="1200" spc="-5" dirty="0">
                <a:latin typeface="Times New Roman"/>
                <a:cs typeface="Times New Roman"/>
              </a:rPr>
              <a:t>as 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Fig.(3.30).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account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effect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decrease </a:t>
            </a:r>
            <a:r>
              <a:rPr sz="1200" spc="-25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10" dirty="0">
                <a:latin typeface="Times New Roman"/>
                <a:cs typeface="Times New Roman"/>
              </a:rPr>
              <a:t>heat transfer,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20" dirty="0">
                <a:latin typeface="Times New Roman"/>
                <a:cs typeface="Times New Roman"/>
              </a:rPr>
              <a:t>define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spc="-10" dirty="0">
                <a:latin typeface="Times New Roman"/>
                <a:cs typeface="Times New Roman"/>
              </a:rPr>
              <a:t>fin efficiency</a:t>
            </a:r>
            <a:r>
              <a:rPr sz="1200" b="1" spc="1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094041" y="7371270"/>
            <a:ext cx="506095" cy="0"/>
          </a:xfrm>
          <a:custGeom>
            <a:avLst/>
            <a:gdLst/>
            <a:ahLst/>
            <a:cxnLst/>
            <a:rect l="l" t="t" r="r" b="b"/>
            <a:pathLst>
              <a:path w="506094">
                <a:moveTo>
                  <a:pt x="0" y="0"/>
                </a:moveTo>
                <a:lnTo>
                  <a:pt x="505777" y="0"/>
                </a:lnTo>
              </a:path>
            </a:pathLst>
          </a:custGeom>
          <a:ln w="7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788667" y="7475312"/>
            <a:ext cx="300164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922905" algn="l"/>
              </a:tabLst>
            </a:pPr>
            <a:r>
              <a:rPr sz="1300" spc="10" dirty="0">
                <a:latin typeface="Symbol"/>
                <a:cs typeface="Symbol"/>
              </a:rPr>
              <a:t></a:t>
            </a:r>
            <a:r>
              <a:rPr sz="1300" spc="10" dirty="0">
                <a:latin typeface="Times New Roman"/>
                <a:cs typeface="Times New Roman"/>
              </a:rPr>
              <a:t>	</a:t>
            </a:r>
            <a:r>
              <a:rPr sz="1300" spc="10" dirty="0">
                <a:latin typeface="Symbol"/>
                <a:cs typeface="Symbol"/>
              </a:rPr>
              <a:t>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763267" y="7609424"/>
            <a:ext cx="305244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950" spc="15" baseline="-12820" dirty="0">
                <a:latin typeface="Symbol"/>
                <a:cs typeface="Symbol"/>
              </a:rPr>
              <a:t></a:t>
            </a:r>
            <a:r>
              <a:rPr sz="1950" spc="15" baseline="-12820" dirty="0">
                <a:latin typeface="Times New Roman"/>
                <a:cs typeface="Times New Roman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the entire fin </a:t>
            </a:r>
            <a:r>
              <a:rPr sz="1300" i="1" spc="5" dirty="0">
                <a:latin typeface="Times New Roman"/>
                <a:cs typeface="Times New Roman"/>
              </a:rPr>
              <a:t>were </a:t>
            </a:r>
            <a:r>
              <a:rPr sz="1300" i="1" spc="10" dirty="0">
                <a:latin typeface="Times New Roman"/>
                <a:cs typeface="Times New Roman"/>
              </a:rPr>
              <a:t>at </a:t>
            </a:r>
            <a:r>
              <a:rPr sz="1300" i="1" spc="15" dirty="0">
                <a:latin typeface="Times New Roman"/>
                <a:cs typeface="Times New Roman"/>
              </a:rPr>
              <a:t>base temperatur e</a:t>
            </a:r>
            <a:r>
              <a:rPr sz="1300" i="1" spc="135" dirty="0">
                <a:latin typeface="Times New Roman"/>
                <a:cs typeface="Times New Roman"/>
              </a:rPr>
              <a:t> </a:t>
            </a:r>
            <a:r>
              <a:rPr sz="1950" spc="15" baseline="-12820" dirty="0">
                <a:latin typeface="Symbol"/>
                <a:cs typeface="Symbol"/>
              </a:rPr>
              <a:t></a:t>
            </a:r>
            <a:endParaRPr sz="1950" baseline="-12820">
              <a:latin typeface="Symbol"/>
              <a:cs typeface="Symbo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788667" y="7365584"/>
            <a:ext cx="300164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10" dirty="0">
                <a:latin typeface="Symbol"/>
                <a:cs typeface="Symbol"/>
              </a:rPr>
              <a:t>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950" i="1" spc="22" baseline="4273" dirty="0">
                <a:latin typeface="Times New Roman"/>
                <a:cs typeface="Times New Roman"/>
              </a:rPr>
              <a:t>Ideal heat transfer rate </a:t>
            </a:r>
            <a:r>
              <a:rPr sz="1950" i="1" spc="30" baseline="4273" dirty="0">
                <a:latin typeface="Times New Roman"/>
                <a:cs typeface="Times New Roman"/>
              </a:rPr>
              <a:t>from </a:t>
            </a:r>
            <a:r>
              <a:rPr sz="1950" i="1" spc="22" baseline="4273" dirty="0">
                <a:latin typeface="Times New Roman"/>
                <a:cs typeface="Times New Roman"/>
              </a:rPr>
              <a:t>the fin </a:t>
            </a:r>
            <a:r>
              <a:rPr sz="1950" i="1" spc="15" baseline="4273" dirty="0">
                <a:latin typeface="Times New Roman"/>
                <a:cs typeface="Times New Roman"/>
              </a:rPr>
              <a:t>if</a:t>
            </a:r>
            <a:r>
              <a:rPr sz="1950" i="1" spc="75" baseline="4273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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10867" y="7124792"/>
            <a:ext cx="321627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3177540" algn="l"/>
              </a:tabLst>
            </a:pPr>
            <a:r>
              <a:rPr sz="1950" spc="22" baseline="-36324" dirty="0">
                <a:latin typeface="Symbol"/>
                <a:cs typeface="Symbol"/>
              </a:rPr>
              <a:t></a:t>
            </a:r>
            <a:r>
              <a:rPr sz="1950" spc="22" baseline="-36324" dirty="0">
                <a:latin typeface="Times New Roman"/>
                <a:cs typeface="Times New Roman"/>
              </a:rPr>
              <a:t> </a:t>
            </a:r>
            <a:r>
              <a:rPr sz="1300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  </a:t>
            </a:r>
            <a:r>
              <a:rPr sz="130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Actual</a:t>
            </a:r>
            <a:r>
              <a:rPr sz="1300" i="1" u="sng" spc="3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heat transfer</a:t>
            </a:r>
            <a:r>
              <a:rPr sz="1300" i="1" u="sng" spc="3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rate</a:t>
            </a:r>
            <a:r>
              <a:rPr sz="1300" i="1" u="sng" spc="3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i="1" u="sng" spc="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from </a:t>
            </a:r>
            <a:r>
              <a:rPr sz="130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sz="1300" i="1" u="sng" spc="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fin	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33932" y="7475866"/>
            <a:ext cx="337820" cy="144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50" i="1" spc="5" dirty="0">
                <a:latin typeface="Times New Roman"/>
                <a:cs typeface="Times New Roman"/>
              </a:rPr>
              <a:t>fin,</a:t>
            </a:r>
            <a:r>
              <a:rPr sz="750" i="1" spc="-70" dirty="0">
                <a:latin typeface="Times New Roman"/>
                <a:cs typeface="Times New Roman"/>
              </a:rPr>
              <a:t> </a:t>
            </a:r>
            <a:r>
              <a:rPr sz="750" i="1" spc="5" dirty="0">
                <a:latin typeface="Times New Roman"/>
                <a:cs typeface="Times New Roman"/>
              </a:rPr>
              <a:t>max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58444" y="7344802"/>
            <a:ext cx="130175" cy="144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50" i="1" spc="10" dirty="0">
                <a:latin typeface="Times New Roman"/>
                <a:cs typeface="Times New Roman"/>
              </a:rPr>
              <a:t>fin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62227" y="7316816"/>
            <a:ext cx="18796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950" i="1" spc="-375" baseline="-14957" dirty="0">
                <a:latin typeface="Times New Roman"/>
                <a:cs typeface="Times New Roman"/>
              </a:rPr>
              <a:t>Q</a:t>
            </a:r>
            <a:r>
              <a:rPr sz="1300" spc="-250" dirty="0">
                <a:latin typeface="MT Extra"/>
                <a:cs typeface="MT Extra"/>
              </a:rPr>
              <a:t></a:t>
            </a:r>
            <a:endParaRPr sz="1300">
              <a:latin typeface="MT Extra"/>
              <a:cs typeface="MT Extr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68908" y="7146128"/>
            <a:ext cx="32702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950" i="1" spc="-397" baseline="14957" dirty="0">
                <a:latin typeface="Times New Roman"/>
                <a:cs typeface="Times New Roman"/>
              </a:rPr>
              <a:t>Q</a:t>
            </a:r>
            <a:r>
              <a:rPr sz="1950" spc="-397" baseline="29914" dirty="0">
                <a:latin typeface="MT Extra"/>
                <a:cs typeface="MT Extra"/>
              </a:rPr>
              <a:t></a:t>
            </a:r>
            <a:r>
              <a:rPr sz="1950" spc="-390" baseline="29914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fin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24331" y="7225490"/>
            <a:ext cx="42989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23215" algn="l"/>
              </a:tabLst>
            </a:pPr>
            <a:r>
              <a:rPr sz="1350" i="1" spc="-545" dirty="0">
                <a:latin typeface="Verdana"/>
                <a:cs typeface="Verdana"/>
              </a:rPr>
              <a:t>	</a:t>
            </a:r>
            <a:r>
              <a:rPr sz="1300" spc="15" dirty="0">
                <a:latin typeface="Symbol"/>
                <a:cs typeface="Symbol"/>
              </a:rPr>
              <a:t>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18236" y="7852156"/>
            <a:ext cx="1993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5" dirty="0">
                <a:latin typeface="Times New Roman"/>
                <a:cs typeface="Times New Roman"/>
              </a:rPr>
              <a:t>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123435" y="8056981"/>
            <a:ext cx="615950" cy="2298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00" spc="110" dirty="0">
                <a:latin typeface="MT Extra"/>
                <a:cs typeface="MT Extra"/>
              </a:rPr>
              <a:t></a:t>
            </a:r>
            <a:r>
              <a:rPr sz="1300" spc="-5" dirty="0">
                <a:latin typeface="Times New Roman"/>
                <a:cs typeface="Times New Roman"/>
              </a:rPr>
              <a:t>(</a:t>
            </a:r>
            <a:r>
              <a:rPr sz="1300" spc="15" dirty="0">
                <a:latin typeface="Times New Roman"/>
                <a:cs typeface="Times New Roman"/>
              </a:rPr>
              <a:t>3.35)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71372" y="8093654"/>
            <a:ext cx="2604770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950" i="1" spc="-412" baseline="14957" dirty="0">
                <a:latin typeface="Times New Roman"/>
                <a:cs typeface="Times New Roman"/>
              </a:rPr>
              <a:t>Q</a:t>
            </a:r>
            <a:r>
              <a:rPr sz="1950" spc="-412" baseline="29914" dirty="0">
                <a:latin typeface="MT Extra"/>
                <a:cs typeface="MT Extra"/>
              </a:rPr>
              <a:t></a:t>
            </a:r>
            <a:r>
              <a:rPr sz="1950" spc="-345" baseline="29914" dirty="0">
                <a:latin typeface="Times New Roman"/>
                <a:cs typeface="Times New Roman"/>
              </a:rPr>
              <a:t> </a:t>
            </a:r>
            <a:r>
              <a:rPr sz="750" i="1" spc="5" dirty="0">
                <a:latin typeface="Times New Roman"/>
                <a:cs typeface="Times New Roman"/>
              </a:rPr>
              <a:t>fin</a:t>
            </a:r>
            <a:r>
              <a:rPr sz="750" i="1" spc="114" dirty="0">
                <a:latin typeface="Times New Roman"/>
                <a:cs typeface="Times New Roman"/>
              </a:rPr>
              <a:t> </a:t>
            </a:r>
            <a:r>
              <a:rPr sz="1950" spc="30" baseline="14957" dirty="0">
                <a:latin typeface="Symbol"/>
                <a:cs typeface="Symbol"/>
              </a:rPr>
              <a:t></a:t>
            </a:r>
            <a:r>
              <a:rPr sz="1950" spc="-187" baseline="14957" dirty="0">
                <a:latin typeface="Times New Roman"/>
                <a:cs typeface="Times New Roman"/>
              </a:rPr>
              <a:t> </a:t>
            </a:r>
            <a:r>
              <a:rPr sz="2025" i="1" spc="-817" baseline="14403" dirty="0">
                <a:latin typeface="Verdana"/>
                <a:cs typeface="Verdana"/>
              </a:rPr>
              <a:t></a:t>
            </a:r>
            <a:r>
              <a:rPr sz="2025" i="1" spc="-412" baseline="14403" dirty="0">
                <a:latin typeface="Verdana"/>
                <a:cs typeface="Verdana"/>
              </a:rPr>
              <a:t> </a:t>
            </a:r>
            <a:r>
              <a:rPr sz="750" i="1" spc="5" dirty="0">
                <a:latin typeface="Times New Roman"/>
                <a:cs typeface="Times New Roman"/>
              </a:rPr>
              <a:t>fin</a:t>
            </a:r>
            <a:r>
              <a:rPr sz="750" i="1" spc="85" dirty="0">
                <a:latin typeface="Times New Roman"/>
                <a:cs typeface="Times New Roman"/>
              </a:rPr>
              <a:t> </a:t>
            </a:r>
            <a:r>
              <a:rPr sz="1950" i="1" spc="-412" baseline="14957" dirty="0">
                <a:latin typeface="Times New Roman"/>
                <a:cs typeface="Times New Roman"/>
              </a:rPr>
              <a:t>Q</a:t>
            </a:r>
            <a:r>
              <a:rPr sz="1950" spc="-412" baseline="29914" dirty="0">
                <a:latin typeface="MT Extra"/>
                <a:cs typeface="MT Extra"/>
              </a:rPr>
              <a:t></a:t>
            </a:r>
            <a:r>
              <a:rPr sz="1950" spc="-412" baseline="29914" dirty="0">
                <a:latin typeface="Times New Roman"/>
                <a:cs typeface="Times New Roman"/>
              </a:rPr>
              <a:t>  </a:t>
            </a:r>
            <a:r>
              <a:rPr sz="750" i="1" spc="10" dirty="0">
                <a:latin typeface="Times New Roman"/>
                <a:cs typeface="Times New Roman"/>
              </a:rPr>
              <a:t>fin,</a:t>
            </a:r>
            <a:r>
              <a:rPr sz="750" i="1" spc="-120" dirty="0">
                <a:latin typeface="Times New Roman"/>
                <a:cs typeface="Times New Roman"/>
              </a:rPr>
              <a:t> </a:t>
            </a:r>
            <a:r>
              <a:rPr sz="750" i="1" spc="25" dirty="0">
                <a:latin typeface="Times New Roman"/>
                <a:cs typeface="Times New Roman"/>
              </a:rPr>
              <a:t>max</a:t>
            </a:r>
            <a:r>
              <a:rPr sz="750" i="1" spc="70" dirty="0">
                <a:latin typeface="Times New Roman"/>
                <a:cs typeface="Times New Roman"/>
              </a:rPr>
              <a:t> </a:t>
            </a:r>
            <a:r>
              <a:rPr sz="1950" spc="30" baseline="14957" dirty="0">
                <a:latin typeface="Symbol"/>
                <a:cs typeface="Symbol"/>
              </a:rPr>
              <a:t></a:t>
            </a:r>
            <a:r>
              <a:rPr sz="1950" spc="-195" baseline="14957" dirty="0">
                <a:latin typeface="Times New Roman"/>
                <a:cs typeface="Times New Roman"/>
              </a:rPr>
              <a:t> </a:t>
            </a:r>
            <a:r>
              <a:rPr sz="2025" i="1" spc="-817" baseline="14403" dirty="0">
                <a:latin typeface="Verdana"/>
                <a:cs typeface="Verdana"/>
              </a:rPr>
              <a:t></a:t>
            </a:r>
            <a:r>
              <a:rPr sz="2025" i="1" spc="-412" baseline="14403" dirty="0">
                <a:latin typeface="Verdana"/>
                <a:cs typeface="Verdana"/>
              </a:rPr>
              <a:t> </a:t>
            </a:r>
            <a:r>
              <a:rPr sz="750" i="1" spc="5" dirty="0">
                <a:latin typeface="Times New Roman"/>
                <a:cs typeface="Times New Roman"/>
              </a:rPr>
              <a:t>fin</a:t>
            </a:r>
            <a:r>
              <a:rPr sz="750" i="1" spc="140" dirty="0">
                <a:latin typeface="Times New Roman"/>
                <a:cs typeface="Times New Roman"/>
              </a:rPr>
              <a:t> </a:t>
            </a:r>
            <a:r>
              <a:rPr sz="1950" i="1" spc="22" baseline="14957" dirty="0">
                <a:latin typeface="Times New Roman"/>
                <a:cs typeface="Times New Roman"/>
              </a:rPr>
              <a:t>h</a:t>
            </a:r>
            <a:r>
              <a:rPr sz="1950" i="1" spc="-52" baseline="14957" dirty="0">
                <a:latin typeface="Times New Roman"/>
                <a:cs typeface="Times New Roman"/>
              </a:rPr>
              <a:t> </a:t>
            </a:r>
            <a:r>
              <a:rPr sz="1950" i="1" spc="30" baseline="14957" dirty="0">
                <a:latin typeface="Times New Roman"/>
                <a:cs typeface="Times New Roman"/>
              </a:rPr>
              <a:t>A</a:t>
            </a:r>
            <a:r>
              <a:rPr sz="750" i="1" spc="20" dirty="0">
                <a:latin typeface="Times New Roman"/>
                <a:cs typeface="Times New Roman"/>
              </a:rPr>
              <a:t>fin</a:t>
            </a:r>
            <a:r>
              <a:rPr sz="750" i="1" spc="-30" dirty="0">
                <a:latin typeface="Times New Roman"/>
                <a:cs typeface="Times New Roman"/>
              </a:rPr>
              <a:t> </a:t>
            </a:r>
            <a:r>
              <a:rPr sz="1950" spc="-37" baseline="14957" dirty="0">
                <a:latin typeface="Times New Roman"/>
                <a:cs typeface="Times New Roman"/>
              </a:rPr>
              <a:t>(</a:t>
            </a:r>
            <a:r>
              <a:rPr sz="1950" i="1" spc="-37" baseline="14957" dirty="0">
                <a:latin typeface="Times New Roman"/>
                <a:cs typeface="Times New Roman"/>
              </a:rPr>
              <a:t>T</a:t>
            </a:r>
            <a:r>
              <a:rPr sz="750" i="1" spc="-25" dirty="0">
                <a:latin typeface="Times New Roman"/>
                <a:cs typeface="Times New Roman"/>
              </a:rPr>
              <a:t>b</a:t>
            </a:r>
            <a:r>
              <a:rPr sz="750" i="1" spc="20" dirty="0">
                <a:latin typeface="Times New Roman"/>
                <a:cs typeface="Times New Roman"/>
              </a:rPr>
              <a:t> </a:t>
            </a:r>
            <a:r>
              <a:rPr sz="1950" spc="30" baseline="14957" dirty="0">
                <a:latin typeface="Symbol"/>
                <a:cs typeface="Symbol"/>
              </a:rPr>
              <a:t></a:t>
            </a:r>
            <a:r>
              <a:rPr sz="1950" spc="-262" baseline="14957" dirty="0">
                <a:latin typeface="Times New Roman"/>
                <a:cs typeface="Times New Roman"/>
              </a:rPr>
              <a:t> </a:t>
            </a:r>
            <a:r>
              <a:rPr sz="1950" i="1" spc="-30" baseline="14957" dirty="0">
                <a:latin typeface="Times New Roman"/>
                <a:cs typeface="Times New Roman"/>
              </a:rPr>
              <a:t>T</a:t>
            </a:r>
            <a:r>
              <a:rPr sz="750" spc="-20" dirty="0">
                <a:latin typeface="Symbol"/>
                <a:cs typeface="Symbol"/>
              </a:rPr>
              <a:t></a:t>
            </a:r>
            <a:r>
              <a:rPr sz="750" spc="-25" dirty="0">
                <a:latin typeface="Times New Roman"/>
                <a:cs typeface="Times New Roman"/>
              </a:rPr>
              <a:t> </a:t>
            </a:r>
            <a:r>
              <a:rPr sz="1950" spc="15" baseline="14957" dirty="0">
                <a:latin typeface="Times New Roman"/>
                <a:cs typeface="Times New Roman"/>
              </a:rPr>
              <a:t>)</a:t>
            </a:r>
            <a:endParaRPr sz="1950" baseline="14957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876800" y="1293367"/>
            <a:ext cx="2039111" cy="2392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6692900" y="3767835"/>
            <a:ext cx="6223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i="1" spc="-5" dirty="0">
                <a:latin typeface="Times New Roman"/>
                <a:cs typeface="Times New Roman"/>
              </a:rPr>
              <a:t>c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967732" y="3703827"/>
            <a:ext cx="1904364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Fig.(3.29) Corrected </a:t>
            </a:r>
            <a:r>
              <a:rPr sz="1000" b="1" i="1" spc="-5" dirty="0">
                <a:latin typeface="Times New Roman"/>
                <a:cs typeface="Times New Roman"/>
              </a:rPr>
              <a:t>fin </a:t>
            </a:r>
            <a:r>
              <a:rPr sz="1000" b="1" i="1" dirty="0">
                <a:latin typeface="Times New Roman"/>
                <a:cs typeface="Times New Roman"/>
              </a:rPr>
              <a:t>length L</a:t>
            </a:r>
            <a:r>
              <a:rPr sz="1000" b="1" i="1" spc="180" dirty="0">
                <a:latin typeface="Times New Roman"/>
                <a:cs typeface="Times New Roman"/>
              </a:rPr>
              <a:t> </a:t>
            </a:r>
            <a:r>
              <a:rPr sz="1000" b="1" i="1" spc="5" dirty="0">
                <a:latin typeface="Times New Roman"/>
                <a:cs typeface="Times New Roman"/>
              </a:rPr>
              <a:t>is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899659" y="3850132"/>
            <a:ext cx="2038350" cy="7645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7465" marR="30480" indent="-635" algn="ctr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defined such </a:t>
            </a:r>
            <a:r>
              <a:rPr sz="1000" b="1" i="1" spc="-5" dirty="0">
                <a:latin typeface="Times New Roman"/>
                <a:cs typeface="Times New Roman"/>
              </a:rPr>
              <a:t>that heat </a:t>
            </a:r>
            <a:r>
              <a:rPr sz="1000" b="1" i="1" dirty="0">
                <a:latin typeface="Times New Roman"/>
                <a:cs typeface="Times New Roman"/>
              </a:rPr>
              <a:t>transfer </a:t>
            </a:r>
            <a:r>
              <a:rPr sz="1000" b="1" i="1" spc="-5" dirty="0">
                <a:latin typeface="Times New Roman"/>
                <a:cs typeface="Times New Roman"/>
              </a:rPr>
              <a:t>from  </a:t>
            </a:r>
            <a:r>
              <a:rPr sz="1000" b="1" i="1" dirty="0">
                <a:latin typeface="Times New Roman"/>
                <a:cs typeface="Times New Roman"/>
              </a:rPr>
              <a:t>a fin of length L</a:t>
            </a:r>
            <a:r>
              <a:rPr sz="975" b="1" i="1" baseline="-12820" dirty="0">
                <a:latin typeface="Times New Roman"/>
                <a:cs typeface="Times New Roman"/>
              </a:rPr>
              <a:t>c </a:t>
            </a:r>
            <a:r>
              <a:rPr sz="1000" b="1" i="1" spc="-5" dirty="0">
                <a:latin typeface="Times New Roman"/>
                <a:cs typeface="Times New Roman"/>
              </a:rPr>
              <a:t>with insulated </a:t>
            </a:r>
            <a:r>
              <a:rPr sz="1000" b="1" i="1" spc="5" dirty="0">
                <a:latin typeface="Times New Roman"/>
                <a:cs typeface="Times New Roman"/>
              </a:rPr>
              <a:t>tip is  </a:t>
            </a:r>
            <a:r>
              <a:rPr sz="1000" b="1" i="1" dirty="0">
                <a:latin typeface="Times New Roman"/>
                <a:cs typeface="Times New Roman"/>
              </a:rPr>
              <a:t>equal </a:t>
            </a: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spc="-5" dirty="0">
                <a:latin typeface="Times New Roman"/>
                <a:cs typeface="Times New Roman"/>
              </a:rPr>
              <a:t>heat </a:t>
            </a:r>
            <a:r>
              <a:rPr sz="1000" b="1" i="1" dirty="0">
                <a:latin typeface="Times New Roman"/>
                <a:cs typeface="Times New Roman"/>
              </a:rPr>
              <a:t>transfer from the</a:t>
            </a:r>
            <a:r>
              <a:rPr sz="1000" b="1" i="1" spc="-12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actual  </a:t>
            </a:r>
            <a:r>
              <a:rPr sz="1000" b="1" i="1" dirty="0">
                <a:latin typeface="Times New Roman"/>
                <a:cs typeface="Times New Roman"/>
              </a:rPr>
              <a:t>fin of length L </a:t>
            </a:r>
            <a:r>
              <a:rPr sz="1000" b="1" i="1" spc="-5" dirty="0">
                <a:latin typeface="Times New Roman"/>
                <a:cs typeface="Times New Roman"/>
              </a:rPr>
              <a:t>with </a:t>
            </a:r>
            <a:r>
              <a:rPr sz="1000" b="1" i="1" dirty="0">
                <a:latin typeface="Times New Roman"/>
                <a:cs typeface="Times New Roman"/>
              </a:rPr>
              <a:t>convection at </a:t>
            </a:r>
            <a:r>
              <a:rPr sz="1000" b="1" i="1" spc="-10" dirty="0">
                <a:latin typeface="Times New Roman"/>
                <a:cs typeface="Times New Roman"/>
              </a:rPr>
              <a:t>the  </a:t>
            </a:r>
            <a:r>
              <a:rPr sz="1000" b="1" i="1" dirty="0">
                <a:latin typeface="Times New Roman"/>
                <a:cs typeface="Times New Roman"/>
              </a:rPr>
              <a:t>fin</a:t>
            </a:r>
            <a:r>
              <a:rPr sz="1000" b="1" i="1" spc="-5" dirty="0">
                <a:latin typeface="Times New Roman"/>
                <a:cs typeface="Times New Roman"/>
              </a:rPr>
              <a:t> tip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919471" y="5088128"/>
            <a:ext cx="1996439" cy="28072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5034788" y="7916164"/>
            <a:ext cx="1714500" cy="32575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139700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Fig.(3.30) </a:t>
            </a:r>
            <a:r>
              <a:rPr sz="1000" b="1" i="1" spc="-5" dirty="0">
                <a:latin typeface="Times New Roman"/>
                <a:cs typeface="Times New Roman"/>
              </a:rPr>
              <a:t>Ideal </a:t>
            </a: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-5" dirty="0">
                <a:latin typeface="Times New Roman"/>
                <a:cs typeface="Times New Roman"/>
              </a:rPr>
              <a:t>actual  temperature distribution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a</a:t>
            </a:r>
            <a:r>
              <a:rPr sz="1000" b="1" i="1" spc="-1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fin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30936" y="8520176"/>
            <a:ext cx="6285230" cy="1463040"/>
          </a:xfrm>
          <a:custGeom>
            <a:avLst/>
            <a:gdLst/>
            <a:ahLst/>
            <a:cxnLst/>
            <a:rect l="l" t="t" r="r" b="b"/>
            <a:pathLst>
              <a:path w="6285230" h="1463040">
                <a:moveTo>
                  <a:pt x="0" y="1463040"/>
                </a:moveTo>
                <a:lnTo>
                  <a:pt x="6284975" y="1463040"/>
                </a:lnTo>
                <a:lnTo>
                  <a:pt x="6284975" y="0"/>
                </a:lnTo>
                <a:lnTo>
                  <a:pt x="0" y="0"/>
                </a:lnTo>
                <a:lnTo>
                  <a:pt x="0" y="1463040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567436" y="8312404"/>
            <a:ext cx="6414135" cy="561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>
              <a:lnSpc>
                <a:spcPts val="143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A</a:t>
            </a:r>
            <a:r>
              <a:rPr sz="1200" b="1" i="1" spc="-7" baseline="-10416" dirty="0">
                <a:latin typeface="Times New Roman"/>
                <a:cs typeface="Times New Roman"/>
              </a:rPr>
              <a:t>fin </a:t>
            </a:r>
            <a:r>
              <a:rPr sz="1200" b="1" i="1" spc="-5" dirty="0">
                <a:latin typeface="Times New Roman"/>
                <a:cs typeface="Times New Roman"/>
              </a:rPr>
              <a:t>= A</a:t>
            </a:r>
            <a:r>
              <a:rPr sz="1200" b="1" i="1" spc="-7" baseline="-10416" dirty="0">
                <a:latin typeface="Times New Roman"/>
                <a:cs typeface="Times New Roman"/>
              </a:rPr>
              <a:t>fin (lateral) </a:t>
            </a:r>
            <a:r>
              <a:rPr sz="1200" b="1" i="1" spc="-5" dirty="0">
                <a:latin typeface="Times New Roman"/>
                <a:cs typeface="Times New Roman"/>
              </a:rPr>
              <a:t>+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tip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i="1" spc="-5" dirty="0">
                <a:latin typeface="Times New Roman"/>
                <a:cs typeface="Times New Roman"/>
              </a:rPr>
              <a:t>the total surface </a:t>
            </a:r>
            <a:r>
              <a:rPr sz="1200" i="1" spc="-15" dirty="0">
                <a:latin typeface="Times New Roman"/>
                <a:cs typeface="Times New Roman"/>
              </a:rPr>
              <a:t>area </a:t>
            </a:r>
            <a:r>
              <a:rPr sz="1200" i="1" spc="-5" dirty="0">
                <a:latin typeface="Times New Roman"/>
                <a:cs typeface="Times New Roman"/>
              </a:rPr>
              <a:t>of the</a:t>
            </a:r>
            <a:r>
              <a:rPr sz="1200" i="1" spc="-1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fin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63500">
              <a:lnSpc>
                <a:spcPts val="139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For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cases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constant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cross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section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(A</a:t>
            </a:r>
            <a:r>
              <a:rPr sz="1200" b="1" i="1" spc="-7" baseline="-10416" dirty="0">
                <a:latin typeface="Times New Roman"/>
                <a:cs typeface="Times New Roman"/>
              </a:rPr>
              <a:t>fin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r>
              <a:rPr sz="1200" b="1" i="1" spc="5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pL)</a:t>
            </a:r>
            <a:r>
              <a:rPr sz="1200" b="1" i="1" spc="7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very</a:t>
            </a:r>
            <a:r>
              <a:rPr sz="1200" i="1" spc="6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long</a:t>
            </a:r>
            <a:r>
              <a:rPr sz="1200" i="1" spc="65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Times New Roman"/>
                <a:cs typeface="Times New Roman"/>
              </a:rPr>
              <a:t>fins</a:t>
            </a:r>
            <a:r>
              <a:rPr sz="1200" i="1" spc="3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Times New Roman"/>
                <a:cs typeface="Times New Roman"/>
              </a:rPr>
              <a:t>fins</a:t>
            </a:r>
            <a:r>
              <a:rPr sz="1200" i="1" spc="35" dirty="0">
                <a:latin typeface="Times New Roman"/>
                <a:cs typeface="Times New Roman"/>
              </a:rPr>
              <a:t> </a:t>
            </a:r>
            <a:r>
              <a:rPr sz="1200" i="1" spc="-20" dirty="0">
                <a:latin typeface="Times New Roman"/>
                <a:cs typeface="Times New Roman"/>
              </a:rPr>
              <a:t>with</a:t>
            </a:r>
            <a:r>
              <a:rPr sz="1200" i="1" spc="4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insulated</a:t>
            </a:r>
            <a:r>
              <a:rPr sz="1200" i="1" spc="4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tips,</a:t>
            </a:r>
            <a:endParaRPr sz="1200">
              <a:latin typeface="Times New Roman"/>
              <a:cs typeface="Times New Roman"/>
            </a:endParaRPr>
          </a:p>
          <a:p>
            <a:pPr marL="63500">
              <a:lnSpc>
                <a:spcPts val="1405"/>
              </a:lnSpc>
            </a:pP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25" dirty="0">
                <a:latin typeface="Times New Roman"/>
                <a:cs typeface="Times New Roman"/>
              </a:rPr>
              <a:t>efficiency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753742" y="9153588"/>
            <a:ext cx="506095" cy="0"/>
          </a:xfrm>
          <a:custGeom>
            <a:avLst/>
            <a:gdLst/>
            <a:ahLst/>
            <a:cxnLst/>
            <a:rect l="l" t="t" r="r" b="b"/>
            <a:pathLst>
              <a:path w="506094">
                <a:moveTo>
                  <a:pt x="0" y="0"/>
                </a:moveTo>
                <a:lnTo>
                  <a:pt x="505587" y="0"/>
                </a:lnTo>
              </a:path>
            </a:pathLst>
          </a:custGeom>
          <a:ln w="72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474023" y="9048432"/>
            <a:ext cx="22860" cy="12700"/>
          </a:xfrm>
          <a:custGeom>
            <a:avLst/>
            <a:gdLst/>
            <a:ahLst/>
            <a:cxnLst/>
            <a:rect l="l" t="t" r="r" b="b"/>
            <a:pathLst>
              <a:path w="22860" h="12700">
                <a:moveTo>
                  <a:pt x="0" y="12382"/>
                </a:moveTo>
                <a:lnTo>
                  <a:pt x="22859" y="0"/>
                </a:lnTo>
              </a:path>
            </a:pathLst>
          </a:custGeom>
          <a:ln w="72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496883" y="9051861"/>
            <a:ext cx="33655" cy="74295"/>
          </a:xfrm>
          <a:custGeom>
            <a:avLst/>
            <a:gdLst/>
            <a:ahLst/>
            <a:cxnLst/>
            <a:rect l="l" t="t" r="r" b="b"/>
            <a:pathLst>
              <a:path w="33655" h="74295">
                <a:moveTo>
                  <a:pt x="0" y="0"/>
                </a:moveTo>
                <a:lnTo>
                  <a:pt x="33147" y="73913"/>
                </a:lnTo>
              </a:path>
            </a:pathLst>
          </a:custGeom>
          <a:ln w="145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533840" y="8913177"/>
            <a:ext cx="43815" cy="212725"/>
          </a:xfrm>
          <a:custGeom>
            <a:avLst/>
            <a:gdLst/>
            <a:ahLst/>
            <a:cxnLst/>
            <a:rect l="l" t="t" r="r" b="b"/>
            <a:pathLst>
              <a:path w="43814" h="212725">
                <a:moveTo>
                  <a:pt x="0" y="212597"/>
                </a:moveTo>
                <a:lnTo>
                  <a:pt x="43815" y="0"/>
                </a:lnTo>
              </a:path>
            </a:pathLst>
          </a:custGeom>
          <a:ln w="72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577655" y="8913177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786" y="0"/>
                </a:lnTo>
              </a:path>
            </a:pathLst>
          </a:custGeom>
          <a:ln w="72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455164" y="9153588"/>
            <a:ext cx="1363980" cy="0"/>
          </a:xfrm>
          <a:custGeom>
            <a:avLst/>
            <a:gdLst/>
            <a:ahLst/>
            <a:cxnLst/>
            <a:rect l="l" t="t" r="r" b="b"/>
            <a:pathLst>
              <a:path w="1363979">
                <a:moveTo>
                  <a:pt x="0" y="0"/>
                </a:moveTo>
                <a:lnTo>
                  <a:pt x="1363408" y="0"/>
                </a:lnTo>
              </a:path>
            </a:pathLst>
          </a:custGeom>
          <a:ln w="72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299584" y="9153588"/>
            <a:ext cx="320040" cy="0"/>
          </a:xfrm>
          <a:custGeom>
            <a:avLst/>
            <a:gdLst/>
            <a:ahLst/>
            <a:cxnLst/>
            <a:rect l="l" t="t" r="r" b="b"/>
            <a:pathLst>
              <a:path w="320039">
                <a:moveTo>
                  <a:pt x="0" y="0"/>
                </a:moveTo>
                <a:lnTo>
                  <a:pt x="319659" y="0"/>
                </a:lnTo>
              </a:path>
            </a:pathLst>
          </a:custGeom>
          <a:ln w="72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181855" y="9204452"/>
            <a:ext cx="22860" cy="12700"/>
          </a:xfrm>
          <a:custGeom>
            <a:avLst/>
            <a:gdLst/>
            <a:ahLst/>
            <a:cxnLst/>
            <a:rect l="l" t="t" r="r" b="b"/>
            <a:pathLst>
              <a:path w="22860" h="12700">
                <a:moveTo>
                  <a:pt x="0" y="12382"/>
                </a:moveTo>
                <a:lnTo>
                  <a:pt x="22860" y="0"/>
                </a:lnTo>
              </a:path>
            </a:pathLst>
          </a:custGeom>
          <a:ln w="72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204715" y="9208071"/>
            <a:ext cx="33655" cy="167005"/>
          </a:xfrm>
          <a:custGeom>
            <a:avLst/>
            <a:gdLst/>
            <a:ahLst/>
            <a:cxnLst/>
            <a:rect l="l" t="t" r="r" b="b"/>
            <a:pathLst>
              <a:path w="33654" h="167004">
                <a:moveTo>
                  <a:pt x="0" y="0"/>
                </a:moveTo>
                <a:lnTo>
                  <a:pt x="33147" y="166497"/>
                </a:lnTo>
              </a:path>
            </a:pathLst>
          </a:custGeom>
          <a:ln w="145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241672" y="8927274"/>
            <a:ext cx="43815" cy="447675"/>
          </a:xfrm>
          <a:custGeom>
            <a:avLst/>
            <a:gdLst/>
            <a:ahLst/>
            <a:cxnLst/>
            <a:rect l="l" t="t" r="r" b="b"/>
            <a:pathLst>
              <a:path w="43814" h="447675">
                <a:moveTo>
                  <a:pt x="0" y="447294"/>
                </a:moveTo>
                <a:lnTo>
                  <a:pt x="43814" y="0"/>
                </a:lnTo>
              </a:path>
            </a:pathLst>
          </a:custGeom>
          <a:ln w="72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285488" y="8927274"/>
            <a:ext cx="349250" cy="0"/>
          </a:xfrm>
          <a:custGeom>
            <a:avLst/>
            <a:gdLst/>
            <a:ahLst/>
            <a:cxnLst/>
            <a:rect l="l" t="t" r="r" b="b"/>
            <a:pathLst>
              <a:path w="349250">
                <a:moveTo>
                  <a:pt x="0" y="0"/>
                </a:moveTo>
                <a:lnTo>
                  <a:pt x="348805" y="0"/>
                </a:lnTo>
              </a:path>
            </a:pathLst>
          </a:custGeom>
          <a:ln w="72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5620003" y="9014382"/>
            <a:ext cx="58801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20" dirty="0">
                <a:latin typeface="Times New Roman"/>
                <a:cs typeface="Times New Roman"/>
              </a:rPr>
              <a:t>(</a:t>
            </a:r>
            <a:r>
              <a:rPr sz="1300" spc="35" dirty="0">
                <a:latin typeface="Times New Roman"/>
                <a:cs typeface="Times New Roman"/>
              </a:rPr>
              <a:t>3.</a:t>
            </a:r>
            <a:r>
              <a:rPr sz="1300" spc="15" dirty="0">
                <a:latin typeface="Times New Roman"/>
                <a:cs typeface="Times New Roman"/>
              </a:rPr>
              <a:t>3</a:t>
            </a:r>
            <a:r>
              <a:rPr sz="1300" spc="90" dirty="0">
                <a:latin typeface="Times New Roman"/>
                <a:cs typeface="Times New Roman"/>
              </a:rPr>
              <a:t>6</a:t>
            </a:r>
            <a:r>
              <a:rPr sz="1300" spc="-20" dirty="0">
                <a:latin typeface="Times New Roman"/>
                <a:cs typeface="Times New Roman"/>
              </a:rPr>
              <a:t>.</a:t>
            </a:r>
            <a:r>
              <a:rPr sz="1300" i="1" spc="90" dirty="0">
                <a:latin typeface="Times New Roman"/>
                <a:cs typeface="Times New Roman"/>
              </a:rPr>
              <a:t>a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895348" y="9258847"/>
            <a:ext cx="34099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10" dirty="0">
                <a:latin typeface="Times New Roman"/>
                <a:cs typeface="Times New Roman"/>
              </a:rPr>
              <a:t>fin,</a:t>
            </a:r>
            <a:r>
              <a:rPr sz="750" i="1" spc="-114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max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194308" y="9127783"/>
            <a:ext cx="35560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20" dirty="0">
                <a:latin typeface="Times New Roman"/>
                <a:cs typeface="Times New Roman"/>
              </a:rPr>
              <a:t>long</a:t>
            </a:r>
            <a:r>
              <a:rPr sz="750" i="1" spc="85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fin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274820" y="8907702"/>
            <a:ext cx="75882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300" i="1" spc="15" dirty="0">
                <a:latin typeface="Times New Roman"/>
                <a:cs typeface="Times New Roman"/>
              </a:rPr>
              <a:t>k </a:t>
            </a:r>
            <a:r>
              <a:rPr sz="1300" i="1" spc="-10" dirty="0">
                <a:latin typeface="Times New Roman"/>
                <a:cs typeface="Times New Roman"/>
              </a:rPr>
              <a:t>A</a:t>
            </a:r>
            <a:r>
              <a:rPr sz="1125" i="1" spc="-15" baseline="-25925" dirty="0">
                <a:latin typeface="Times New Roman"/>
                <a:cs typeface="Times New Roman"/>
              </a:rPr>
              <a:t>c </a:t>
            </a:r>
            <a:r>
              <a:rPr sz="1950" spc="30" baseline="-36324" dirty="0">
                <a:latin typeface="Symbol"/>
                <a:cs typeface="Symbol"/>
              </a:rPr>
              <a:t></a:t>
            </a:r>
            <a:r>
              <a:rPr sz="1300" u="sng" spc="10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620772" y="9145446"/>
            <a:ext cx="245491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96240" algn="l"/>
                <a:tab pos="1411605" algn="l"/>
                <a:tab pos="1725295" algn="l"/>
                <a:tab pos="2221865" algn="l"/>
              </a:tabLst>
            </a:pPr>
            <a:r>
              <a:rPr sz="1300" i="1" spc="15" dirty="0">
                <a:latin typeface="Times New Roman"/>
                <a:cs typeface="Times New Roman"/>
              </a:rPr>
              <a:t>h</a:t>
            </a:r>
            <a:r>
              <a:rPr sz="1300" i="1" spc="35" dirty="0">
                <a:latin typeface="Times New Roman"/>
                <a:cs typeface="Times New Roman"/>
              </a:rPr>
              <a:t> </a:t>
            </a:r>
            <a:r>
              <a:rPr sz="1300" i="1" spc="20" dirty="0">
                <a:latin typeface="Times New Roman"/>
                <a:cs typeface="Times New Roman"/>
              </a:rPr>
              <a:t>A	</a:t>
            </a:r>
            <a:r>
              <a:rPr sz="1300" spc="5" dirty="0">
                <a:latin typeface="Times New Roman"/>
                <a:cs typeface="Times New Roman"/>
              </a:rPr>
              <a:t>(</a:t>
            </a:r>
            <a:r>
              <a:rPr sz="1300" i="1" spc="5" dirty="0">
                <a:latin typeface="Times New Roman"/>
                <a:cs typeface="Times New Roman"/>
              </a:rPr>
              <a:t>T  </a:t>
            </a:r>
            <a:r>
              <a:rPr sz="1300" spc="20" dirty="0">
                <a:latin typeface="Symbol"/>
                <a:cs typeface="Symbol"/>
              </a:rPr>
              <a:t></a:t>
            </a:r>
            <a:r>
              <a:rPr sz="1300" spc="60" dirty="0">
                <a:latin typeface="Times New Roman"/>
                <a:cs typeface="Times New Roman"/>
              </a:rPr>
              <a:t> </a:t>
            </a:r>
            <a:r>
              <a:rPr sz="1300" i="1" spc="20" dirty="0">
                <a:latin typeface="Times New Roman"/>
                <a:cs typeface="Times New Roman"/>
              </a:rPr>
              <a:t>T </a:t>
            </a:r>
            <a:r>
              <a:rPr sz="1300" i="1" spc="9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)	</a:t>
            </a:r>
            <a:r>
              <a:rPr sz="1300" i="1" spc="20" dirty="0">
                <a:latin typeface="Times New Roman"/>
                <a:cs typeface="Times New Roman"/>
              </a:rPr>
              <a:t>L	</a:t>
            </a:r>
            <a:r>
              <a:rPr sz="1300" i="1" spc="15" dirty="0">
                <a:latin typeface="Times New Roman"/>
                <a:cs typeface="Times New Roman"/>
              </a:rPr>
              <a:t>h</a:t>
            </a:r>
            <a:r>
              <a:rPr sz="1300" i="1" spc="90" dirty="0">
                <a:latin typeface="Times New Roman"/>
                <a:cs typeface="Times New Roman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p	a</a:t>
            </a:r>
            <a:r>
              <a:rPr sz="1300" i="1" spc="-85" dirty="0">
                <a:latin typeface="Times New Roman"/>
                <a:cs typeface="Times New Roman"/>
              </a:rPr>
              <a:t> </a:t>
            </a:r>
            <a:r>
              <a:rPr sz="1300" i="1" spc="20" dirty="0">
                <a:latin typeface="Times New Roman"/>
                <a:cs typeface="Times New Roman"/>
              </a:rPr>
              <a:t>L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297683" y="9014382"/>
            <a:ext cx="11874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20" dirty="0">
                <a:latin typeface="Symbol"/>
                <a:cs typeface="Symbol"/>
              </a:rPr>
              <a:t>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870707" y="9258847"/>
            <a:ext cx="69659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89560" algn="l"/>
                <a:tab pos="612775" algn="l"/>
              </a:tabLst>
            </a:pPr>
            <a:r>
              <a:rPr sz="750" i="1" spc="10" dirty="0">
                <a:latin typeface="Times New Roman"/>
                <a:cs typeface="Times New Roman"/>
              </a:rPr>
              <a:t>fin	b	</a:t>
            </a:r>
            <a:r>
              <a:rPr sz="750" spc="20" dirty="0">
                <a:latin typeface="Symbol"/>
                <a:cs typeface="Symbol"/>
              </a:rPr>
              <a:t></a:t>
            </a:r>
            <a:endParaRPr sz="750">
              <a:latin typeface="Symbol"/>
              <a:cs typeface="Symbo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549651" y="8892462"/>
            <a:ext cx="160591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300" i="1" spc="15" dirty="0">
                <a:latin typeface="Times New Roman"/>
                <a:cs typeface="Times New Roman"/>
              </a:rPr>
              <a:t>h p k </a:t>
            </a:r>
            <a:r>
              <a:rPr sz="1300" i="1" spc="-10" dirty="0">
                <a:latin typeface="Times New Roman"/>
                <a:cs typeface="Times New Roman"/>
              </a:rPr>
              <a:t>A</a:t>
            </a:r>
            <a:r>
              <a:rPr sz="1125" i="1" spc="-15" baseline="-25925" dirty="0">
                <a:latin typeface="Times New Roman"/>
                <a:cs typeface="Times New Roman"/>
              </a:rPr>
              <a:t>c</a:t>
            </a:r>
            <a:r>
              <a:rPr sz="1125" i="1" spc="247" baseline="-2592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(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i="1" spc="-15" baseline="-25925" dirty="0">
                <a:latin typeface="Times New Roman"/>
                <a:cs typeface="Times New Roman"/>
              </a:rPr>
              <a:t>b  </a:t>
            </a:r>
            <a:r>
              <a:rPr sz="1300" spc="20" dirty="0">
                <a:latin typeface="Symbol"/>
                <a:cs typeface="Symbol"/>
              </a:rPr>
              <a:t>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r>
              <a:rPr sz="1125" spc="7" baseline="-25925" dirty="0">
                <a:latin typeface="Symbol"/>
                <a:cs typeface="Symbol"/>
              </a:rPr>
              <a:t></a:t>
            </a:r>
            <a:r>
              <a:rPr sz="1125" spc="7" baseline="-2592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) </a:t>
            </a:r>
            <a:r>
              <a:rPr sz="1950" spc="30" baseline="-40598" dirty="0">
                <a:latin typeface="Symbol"/>
                <a:cs typeface="Symbol"/>
              </a:rPr>
              <a:t></a:t>
            </a:r>
            <a:r>
              <a:rPr sz="1950" spc="-104" baseline="-40598" dirty="0">
                <a:latin typeface="Times New Roman"/>
                <a:cs typeface="Times New Roman"/>
              </a:rPr>
              <a:t> </a:t>
            </a:r>
            <a:r>
              <a:rPr sz="1950" u="sng" spc="22" baseline="-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1950" baseline="-4273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723644" y="9099726"/>
            <a:ext cx="18478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950" i="1" spc="-397" baseline="-14957" dirty="0">
                <a:latin typeface="Times New Roman"/>
                <a:cs typeface="Times New Roman"/>
              </a:rPr>
              <a:t>Q</a:t>
            </a:r>
            <a:r>
              <a:rPr sz="1300" spc="-265" dirty="0">
                <a:latin typeface="MT Extra"/>
                <a:cs typeface="MT Extra"/>
              </a:rPr>
              <a:t></a:t>
            </a:r>
            <a:endParaRPr sz="1300">
              <a:latin typeface="MT Extra"/>
              <a:cs typeface="MT Extra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571244" y="8925990"/>
            <a:ext cx="68707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950" spc="30" baseline="-29914" dirty="0">
                <a:latin typeface="Symbol"/>
                <a:cs typeface="Symbol"/>
              </a:rPr>
              <a:t></a:t>
            </a:r>
            <a:r>
              <a:rPr sz="1950" spc="30" baseline="-29914" dirty="0">
                <a:latin typeface="Times New Roman"/>
                <a:cs typeface="Times New Roman"/>
              </a:rPr>
              <a:t> </a:t>
            </a:r>
            <a:r>
              <a:rPr sz="1950" i="1" spc="-82" baseline="12820" dirty="0">
                <a:latin typeface="Times New Roman"/>
                <a:cs typeface="Times New Roman"/>
              </a:rPr>
              <a:t>Q</a:t>
            </a:r>
            <a:r>
              <a:rPr sz="1950" spc="-82" baseline="29914" dirty="0">
                <a:latin typeface="MT Extra"/>
                <a:cs typeface="MT Extra"/>
              </a:rPr>
              <a:t></a:t>
            </a:r>
            <a:r>
              <a:rPr sz="750" i="1" spc="-55" dirty="0">
                <a:latin typeface="Times New Roman"/>
                <a:cs typeface="Times New Roman"/>
              </a:rPr>
              <a:t>long</a:t>
            </a:r>
            <a:r>
              <a:rPr sz="750" i="1" spc="-15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fin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081532" y="9008394"/>
            <a:ext cx="128270" cy="23685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i="1" spc="-545" dirty="0">
                <a:latin typeface="Verdana"/>
                <a:cs typeface="Verdana"/>
              </a:rPr>
              <a:t>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933384" y="9705276"/>
            <a:ext cx="676275" cy="0"/>
          </a:xfrm>
          <a:custGeom>
            <a:avLst/>
            <a:gdLst/>
            <a:ahLst/>
            <a:cxnLst/>
            <a:rect l="l" t="t" r="r" b="b"/>
            <a:pathLst>
              <a:path w="676275">
                <a:moveTo>
                  <a:pt x="0" y="0"/>
                </a:moveTo>
                <a:lnTo>
                  <a:pt x="675894" y="0"/>
                </a:lnTo>
              </a:path>
            </a:pathLst>
          </a:custGeom>
          <a:ln w="72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823972" y="9600120"/>
            <a:ext cx="22860" cy="12700"/>
          </a:xfrm>
          <a:custGeom>
            <a:avLst/>
            <a:gdLst/>
            <a:ahLst/>
            <a:cxnLst/>
            <a:rect l="l" t="t" r="r" b="b"/>
            <a:pathLst>
              <a:path w="22860" h="12700">
                <a:moveTo>
                  <a:pt x="0" y="12382"/>
                </a:moveTo>
                <a:lnTo>
                  <a:pt x="22859" y="0"/>
                </a:lnTo>
              </a:path>
            </a:pathLst>
          </a:custGeom>
          <a:ln w="72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846832" y="9603549"/>
            <a:ext cx="33655" cy="74295"/>
          </a:xfrm>
          <a:custGeom>
            <a:avLst/>
            <a:gdLst/>
            <a:ahLst/>
            <a:cxnLst/>
            <a:rect l="l" t="t" r="r" b="b"/>
            <a:pathLst>
              <a:path w="33655" h="74295">
                <a:moveTo>
                  <a:pt x="0" y="0"/>
                </a:moveTo>
                <a:lnTo>
                  <a:pt x="33147" y="73914"/>
                </a:lnTo>
              </a:path>
            </a:pathLst>
          </a:custGeom>
          <a:ln w="14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883789" y="9464865"/>
            <a:ext cx="44450" cy="212725"/>
          </a:xfrm>
          <a:custGeom>
            <a:avLst/>
            <a:gdLst/>
            <a:ahLst/>
            <a:cxnLst/>
            <a:rect l="l" t="t" r="r" b="b"/>
            <a:pathLst>
              <a:path w="44450" h="212725">
                <a:moveTo>
                  <a:pt x="0" y="212598"/>
                </a:moveTo>
                <a:lnTo>
                  <a:pt x="44005" y="0"/>
                </a:lnTo>
              </a:path>
            </a:pathLst>
          </a:custGeom>
          <a:ln w="72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927794" y="9464865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786" y="0"/>
                </a:lnTo>
              </a:path>
            </a:pathLst>
          </a:custGeom>
          <a:ln w="72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805302" y="9705276"/>
            <a:ext cx="1925320" cy="0"/>
          </a:xfrm>
          <a:custGeom>
            <a:avLst/>
            <a:gdLst/>
            <a:ahLst/>
            <a:cxnLst/>
            <a:rect l="l" t="t" r="r" b="b"/>
            <a:pathLst>
              <a:path w="1925320">
                <a:moveTo>
                  <a:pt x="0" y="0"/>
                </a:moveTo>
                <a:lnTo>
                  <a:pt x="1925193" y="0"/>
                </a:lnTo>
              </a:path>
            </a:pathLst>
          </a:custGeom>
          <a:ln w="72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6022340" y="9566070"/>
            <a:ext cx="58229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45" dirty="0">
                <a:latin typeface="Times New Roman"/>
                <a:cs typeface="Times New Roman"/>
              </a:rPr>
              <a:t>(</a:t>
            </a:r>
            <a:r>
              <a:rPr sz="1300" spc="35" dirty="0">
                <a:latin typeface="Times New Roman"/>
                <a:cs typeface="Times New Roman"/>
              </a:rPr>
              <a:t>3.</a:t>
            </a:r>
            <a:r>
              <a:rPr sz="1300" spc="15" dirty="0">
                <a:latin typeface="Times New Roman"/>
                <a:cs typeface="Times New Roman"/>
              </a:rPr>
              <a:t>3</a:t>
            </a:r>
            <a:r>
              <a:rPr sz="1300" spc="90" dirty="0">
                <a:latin typeface="Times New Roman"/>
                <a:cs typeface="Times New Roman"/>
              </a:rPr>
              <a:t>6</a:t>
            </a:r>
            <a:r>
              <a:rPr sz="1300" spc="-70" dirty="0">
                <a:latin typeface="Times New Roman"/>
                <a:cs typeface="Times New Roman"/>
              </a:rPr>
              <a:t>.</a:t>
            </a:r>
            <a:r>
              <a:rPr sz="1300" i="1" spc="65" dirty="0">
                <a:latin typeface="Times New Roman"/>
                <a:cs typeface="Times New Roman"/>
              </a:rPr>
              <a:t>b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2157476" y="9810535"/>
            <a:ext cx="34353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10" dirty="0">
                <a:latin typeface="Times New Roman"/>
                <a:cs typeface="Times New Roman"/>
              </a:rPr>
              <a:t>fin,</a:t>
            </a:r>
            <a:r>
              <a:rPr sz="750" i="1" spc="-90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max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194308" y="9679471"/>
            <a:ext cx="53276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15" dirty="0">
                <a:latin typeface="Times New Roman"/>
                <a:cs typeface="Times New Roman"/>
              </a:rPr>
              <a:t>insulated</a:t>
            </a:r>
            <a:r>
              <a:rPr sz="750" i="1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tip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2648204" y="9566070"/>
            <a:ext cx="11874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20" dirty="0">
                <a:latin typeface="Symbol"/>
                <a:cs typeface="Symbol"/>
              </a:rPr>
              <a:t>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3226307" y="9697134"/>
            <a:ext cx="212471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1866264" algn="l"/>
              </a:tabLst>
            </a:pPr>
            <a:r>
              <a:rPr sz="1300" i="1" spc="15" dirty="0">
                <a:latin typeface="Times New Roman"/>
                <a:cs typeface="Times New Roman"/>
              </a:rPr>
              <a:t>h </a:t>
            </a:r>
            <a:r>
              <a:rPr sz="1300" i="1" spc="40" dirty="0">
                <a:latin typeface="Times New Roman"/>
                <a:cs typeface="Times New Roman"/>
              </a:rPr>
              <a:t>A</a:t>
            </a:r>
            <a:r>
              <a:rPr sz="1125" i="1" spc="60" baseline="-25925" dirty="0">
                <a:latin typeface="Times New Roman"/>
                <a:cs typeface="Times New Roman"/>
              </a:rPr>
              <a:t>fin </a:t>
            </a:r>
            <a:r>
              <a:rPr sz="1300" spc="-10" dirty="0">
                <a:latin typeface="Times New Roman"/>
                <a:cs typeface="Times New Roman"/>
              </a:rPr>
              <a:t>(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i="1" spc="-15" baseline="-25925" dirty="0">
                <a:latin typeface="Times New Roman"/>
                <a:cs typeface="Times New Roman"/>
              </a:rPr>
              <a:t>b </a:t>
            </a:r>
            <a:r>
              <a:rPr sz="1125" i="1" spc="247" baseline="-25925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Symbol"/>
                <a:cs typeface="Symbol"/>
              </a:rPr>
              <a:t></a:t>
            </a:r>
            <a:r>
              <a:rPr sz="1300" spc="-120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r>
              <a:rPr sz="1125" spc="7" baseline="-25925" dirty="0">
                <a:latin typeface="Symbol"/>
                <a:cs typeface="Symbol"/>
              </a:rPr>
              <a:t></a:t>
            </a:r>
            <a:r>
              <a:rPr sz="1125" spc="75" baseline="-2592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)	</a:t>
            </a:r>
            <a:r>
              <a:rPr sz="1300" i="1" spc="15" dirty="0">
                <a:latin typeface="Times New Roman"/>
                <a:cs typeface="Times New Roman"/>
              </a:rPr>
              <a:t>a</a:t>
            </a:r>
            <a:r>
              <a:rPr sz="1300" i="1" spc="-60" dirty="0">
                <a:latin typeface="Times New Roman"/>
                <a:cs typeface="Times New Roman"/>
              </a:rPr>
              <a:t> </a:t>
            </a:r>
            <a:r>
              <a:rPr sz="1300" i="1" spc="20" dirty="0">
                <a:latin typeface="Times New Roman"/>
                <a:cs typeface="Times New Roman"/>
              </a:rPr>
              <a:t>L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2900172" y="9444150"/>
            <a:ext cx="260032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300" i="1" spc="15" dirty="0">
                <a:latin typeface="Times New Roman"/>
                <a:cs typeface="Times New Roman"/>
              </a:rPr>
              <a:t>h p k </a:t>
            </a:r>
            <a:r>
              <a:rPr sz="1300" i="1" spc="-10" dirty="0">
                <a:latin typeface="Times New Roman"/>
                <a:cs typeface="Times New Roman"/>
              </a:rPr>
              <a:t>A</a:t>
            </a:r>
            <a:r>
              <a:rPr sz="1125" i="1" spc="-15" baseline="-25925" dirty="0">
                <a:latin typeface="Times New Roman"/>
                <a:cs typeface="Times New Roman"/>
              </a:rPr>
              <a:t>c</a:t>
            </a:r>
            <a:r>
              <a:rPr sz="1125" i="1" spc="247" baseline="-2592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(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i="1" spc="-15" baseline="-25925" dirty="0">
                <a:latin typeface="Times New Roman"/>
                <a:cs typeface="Times New Roman"/>
              </a:rPr>
              <a:t>b  </a:t>
            </a:r>
            <a:r>
              <a:rPr sz="1300" spc="20" dirty="0">
                <a:latin typeface="Symbol"/>
                <a:cs typeface="Symbol"/>
              </a:rPr>
              <a:t>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r>
              <a:rPr sz="1125" spc="7" baseline="-25925" dirty="0">
                <a:latin typeface="Symbol"/>
                <a:cs typeface="Symbol"/>
              </a:rPr>
              <a:t></a:t>
            </a:r>
            <a:r>
              <a:rPr sz="1125" spc="7" baseline="-2592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) </a:t>
            </a:r>
            <a:r>
              <a:rPr sz="1300" spc="15" dirty="0">
                <a:latin typeface="Times New Roman"/>
                <a:cs typeface="Times New Roman"/>
              </a:rPr>
              <a:t>tanh </a:t>
            </a:r>
            <a:r>
              <a:rPr sz="1300" i="1" spc="15" dirty="0">
                <a:latin typeface="Times New Roman"/>
                <a:cs typeface="Times New Roman"/>
              </a:rPr>
              <a:t>aL </a:t>
            </a:r>
            <a:r>
              <a:rPr sz="1950" spc="30" baseline="-40598" dirty="0">
                <a:latin typeface="Symbol"/>
                <a:cs typeface="Symbol"/>
              </a:rPr>
              <a:t></a:t>
            </a:r>
            <a:r>
              <a:rPr sz="1950" spc="30" baseline="-40598" dirty="0">
                <a:latin typeface="Times New Roman"/>
                <a:cs typeface="Times New Roman"/>
              </a:rPr>
              <a:t> </a:t>
            </a:r>
            <a:r>
              <a:rPr sz="1950" u="sng" spc="22" baseline="-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tanh</a:t>
            </a:r>
            <a:r>
              <a:rPr sz="1950" u="sng" spc="-60" baseline="-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50" i="1" u="sng" spc="22" baseline="-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aL</a:t>
            </a:r>
            <a:endParaRPr sz="1950" baseline="-4273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985772" y="9651414"/>
            <a:ext cx="18796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950" i="1" spc="-375" baseline="-14957" dirty="0">
                <a:latin typeface="Times New Roman"/>
                <a:cs typeface="Times New Roman"/>
              </a:rPr>
              <a:t>Q</a:t>
            </a:r>
            <a:r>
              <a:rPr sz="1300" spc="-250" dirty="0">
                <a:latin typeface="MT Extra"/>
                <a:cs typeface="MT Extra"/>
              </a:rPr>
              <a:t></a:t>
            </a:r>
            <a:endParaRPr sz="1300">
              <a:latin typeface="MT Extra"/>
              <a:cs typeface="MT Extra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751076" y="9477678"/>
            <a:ext cx="85788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950" spc="30" baseline="-29914" dirty="0">
                <a:latin typeface="Symbol"/>
                <a:cs typeface="Symbol"/>
              </a:rPr>
              <a:t></a:t>
            </a:r>
            <a:r>
              <a:rPr sz="1950" spc="30" baseline="-29914" dirty="0">
                <a:latin typeface="Times New Roman"/>
                <a:cs typeface="Times New Roman"/>
              </a:rPr>
              <a:t> </a:t>
            </a:r>
            <a:r>
              <a:rPr sz="1950" i="1" spc="-37" baseline="12820" dirty="0">
                <a:latin typeface="Times New Roman"/>
                <a:cs typeface="Times New Roman"/>
              </a:rPr>
              <a:t>Q</a:t>
            </a:r>
            <a:r>
              <a:rPr sz="1950" spc="-37" baseline="29914" dirty="0">
                <a:latin typeface="MT Extra"/>
                <a:cs typeface="MT Extra"/>
              </a:rPr>
              <a:t></a:t>
            </a:r>
            <a:r>
              <a:rPr sz="750" i="1" spc="-25" dirty="0">
                <a:latin typeface="Times New Roman"/>
                <a:cs typeface="Times New Roman"/>
              </a:rPr>
              <a:t>insulated</a:t>
            </a:r>
            <a:r>
              <a:rPr sz="750" i="1" spc="105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tip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081532" y="9560082"/>
            <a:ext cx="128270" cy="23685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i="1" spc="-545" dirty="0">
                <a:latin typeface="Verdana"/>
                <a:cs typeface="Verdana"/>
              </a:rPr>
              <a:t>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96" name="object 9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59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0936" y="778255"/>
            <a:ext cx="4343400" cy="2490470"/>
          </a:xfrm>
          <a:custGeom>
            <a:avLst/>
            <a:gdLst/>
            <a:ahLst/>
            <a:cxnLst/>
            <a:rect l="l" t="t" r="r" b="b"/>
            <a:pathLst>
              <a:path w="4343400" h="2490470">
                <a:moveTo>
                  <a:pt x="0" y="2490216"/>
                </a:moveTo>
                <a:lnTo>
                  <a:pt x="4343400" y="2490216"/>
                </a:lnTo>
                <a:lnTo>
                  <a:pt x="4343400" y="0"/>
                </a:lnTo>
                <a:lnTo>
                  <a:pt x="0" y="0"/>
                </a:lnTo>
                <a:lnTo>
                  <a:pt x="0" y="2490216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92836" y="750316"/>
            <a:ext cx="4425315" cy="100076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a </a:t>
            </a:r>
            <a:r>
              <a:rPr sz="1200" spc="-20" dirty="0">
                <a:latin typeface="Times New Roman"/>
                <a:cs typeface="Times New Roman"/>
              </a:rPr>
              <a:t>solid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area 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s</a:t>
            </a:r>
            <a:r>
              <a:rPr sz="1200" b="1" i="1" spc="270" baseline="-10416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30" dirty="0">
                <a:latin typeface="Times New Roman"/>
                <a:cs typeface="Times New Roman"/>
              </a:rPr>
              <a:t>fluid </a:t>
            </a:r>
            <a:r>
              <a:rPr sz="1200" spc="-5" dirty="0">
                <a:latin typeface="Times New Roman"/>
                <a:cs typeface="Times New Roman"/>
              </a:rPr>
              <a:t>whose temperature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 convection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i="1" spc="-5" dirty="0">
                <a:latin typeface="Times New Roman"/>
                <a:cs typeface="Times New Roman"/>
              </a:rPr>
              <a:t>. </a:t>
            </a:r>
            <a:r>
              <a:rPr sz="1200" i="1" spc="-10" dirty="0">
                <a:latin typeface="Times New Roman"/>
                <a:cs typeface="Times New Roman"/>
              </a:rPr>
              <a:t>Newton’s </a:t>
            </a:r>
            <a:r>
              <a:rPr sz="1200" i="1" spc="-5" dirty="0">
                <a:latin typeface="Times New Roman"/>
                <a:cs typeface="Times New Roman"/>
              </a:rPr>
              <a:t>law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cooling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for</a:t>
            </a:r>
            <a:endParaRPr sz="1200">
              <a:latin typeface="Times New Roman"/>
              <a:cs typeface="Times New Roman"/>
            </a:endParaRPr>
          </a:p>
          <a:p>
            <a:pPr marL="38100" marR="33655" algn="just">
              <a:lnSpc>
                <a:spcPts val="1780"/>
              </a:lnSpc>
              <a:spcBef>
                <a:spcPts val="40"/>
              </a:spcBef>
            </a:pP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5" dirty="0">
                <a:latin typeface="Times New Roman"/>
                <a:cs typeface="Times New Roman"/>
              </a:rPr>
              <a:t>rate </a:t>
            </a:r>
            <a:r>
              <a:rPr sz="1875" b="1" i="1" spc="-112" baseline="2222" dirty="0">
                <a:latin typeface="Times New Roman"/>
                <a:cs typeface="Times New Roman"/>
              </a:rPr>
              <a:t>Q</a:t>
            </a:r>
            <a:r>
              <a:rPr sz="1875" spc="-112" baseline="17777" dirty="0">
                <a:latin typeface="MT Extra"/>
                <a:cs typeface="MT Extra"/>
              </a:rPr>
              <a:t></a:t>
            </a:r>
            <a:r>
              <a:rPr sz="1050" b="1" i="1" spc="-112" baseline="-19841" dirty="0">
                <a:latin typeface="Times New Roman"/>
                <a:cs typeface="Times New Roman"/>
              </a:rPr>
              <a:t>conv </a:t>
            </a:r>
            <a:r>
              <a:rPr sz="1875" spc="7" baseline="2222" dirty="0">
                <a:latin typeface="Symbol"/>
                <a:cs typeface="Symbol"/>
              </a:rPr>
              <a:t></a:t>
            </a:r>
            <a:r>
              <a:rPr sz="1875" spc="7" baseline="2222" dirty="0">
                <a:latin typeface="Times New Roman"/>
                <a:cs typeface="Times New Roman"/>
              </a:rPr>
              <a:t> </a:t>
            </a:r>
            <a:r>
              <a:rPr sz="1875" b="1" i="1" spc="7" baseline="2222" dirty="0">
                <a:latin typeface="Times New Roman"/>
                <a:cs typeface="Times New Roman"/>
              </a:rPr>
              <a:t>h </a:t>
            </a:r>
            <a:r>
              <a:rPr sz="1875" b="1" i="1" spc="30" baseline="2222" dirty="0">
                <a:latin typeface="Times New Roman"/>
                <a:cs typeface="Times New Roman"/>
              </a:rPr>
              <a:t>A</a:t>
            </a:r>
            <a:r>
              <a:rPr sz="1050" b="1" i="1" spc="30" baseline="-19841" dirty="0">
                <a:latin typeface="Times New Roman"/>
                <a:cs typeface="Times New Roman"/>
              </a:rPr>
              <a:t>s </a:t>
            </a:r>
            <a:r>
              <a:rPr sz="1875" spc="-75" baseline="2222" dirty="0">
                <a:latin typeface="Times New Roman"/>
                <a:cs typeface="Times New Roman"/>
              </a:rPr>
              <a:t>(</a:t>
            </a:r>
            <a:r>
              <a:rPr sz="1875" b="1" i="1" spc="-75" baseline="2222" dirty="0">
                <a:latin typeface="Times New Roman"/>
                <a:cs typeface="Times New Roman"/>
              </a:rPr>
              <a:t>T</a:t>
            </a:r>
            <a:r>
              <a:rPr sz="1050" b="1" i="1" spc="-75" baseline="-19841" dirty="0">
                <a:latin typeface="Times New Roman"/>
                <a:cs typeface="Times New Roman"/>
              </a:rPr>
              <a:t>s </a:t>
            </a:r>
            <a:r>
              <a:rPr sz="1875" baseline="2222" dirty="0">
                <a:latin typeface="Symbol"/>
                <a:cs typeface="Symbol"/>
              </a:rPr>
              <a:t></a:t>
            </a:r>
            <a:r>
              <a:rPr sz="1875" b="1" i="1" baseline="2222" dirty="0">
                <a:latin typeface="Times New Roman"/>
                <a:cs typeface="Times New Roman"/>
              </a:rPr>
              <a:t>T</a:t>
            </a:r>
            <a:r>
              <a:rPr sz="1050" baseline="-19841" dirty="0">
                <a:latin typeface="Symbol"/>
                <a:cs typeface="Symbol"/>
              </a:rPr>
              <a:t></a:t>
            </a:r>
            <a:r>
              <a:rPr sz="1050" baseline="-19841" dirty="0">
                <a:latin typeface="Times New Roman"/>
                <a:cs typeface="Times New Roman"/>
              </a:rPr>
              <a:t> </a:t>
            </a:r>
            <a:r>
              <a:rPr sz="1875" spc="7" baseline="2222" dirty="0">
                <a:latin typeface="Times New Roman"/>
                <a:cs typeface="Times New Roman"/>
              </a:rPr>
              <a:t>)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rearranged 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06296" y="1985835"/>
            <a:ext cx="485140" cy="0"/>
          </a:xfrm>
          <a:custGeom>
            <a:avLst/>
            <a:gdLst/>
            <a:ahLst/>
            <a:cxnLst/>
            <a:rect l="l" t="t" r="r" b="b"/>
            <a:pathLst>
              <a:path w="485139">
                <a:moveTo>
                  <a:pt x="0" y="0"/>
                </a:moveTo>
                <a:lnTo>
                  <a:pt x="484631" y="0"/>
                </a:lnTo>
              </a:path>
            </a:pathLst>
          </a:custGeom>
          <a:ln w="6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88083" y="1978050"/>
            <a:ext cx="128270" cy="2273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i="1" spc="15" dirty="0">
                <a:latin typeface="Times New Roman"/>
                <a:cs typeface="Times New Roman"/>
              </a:rPr>
              <a:t>R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88667" y="2090826"/>
            <a:ext cx="209550" cy="143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50" i="1" dirty="0">
                <a:latin typeface="Times New Roman"/>
                <a:cs typeface="Times New Roman"/>
              </a:rPr>
              <a:t>c</a:t>
            </a:r>
            <a:r>
              <a:rPr sz="750" i="1" spc="5" dirty="0">
                <a:latin typeface="Times New Roman"/>
                <a:cs typeface="Times New Roman"/>
              </a:rPr>
              <a:t>on</a:t>
            </a:r>
            <a:r>
              <a:rPr sz="750" i="1" spc="10" dirty="0">
                <a:latin typeface="Times New Roman"/>
                <a:cs typeface="Times New Roman"/>
              </a:rPr>
              <a:t>v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12596" y="1959762"/>
            <a:ext cx="209550" cy="143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50" i="1" dirty="0">
                <a:latin typeface="Times New Roman"/>
                <a:cs typeface="Times New Roman"/>
              </a:rPr>
              <a:t>c</a:t>
            </a:r>
            <a:r>
              <a:rPr sz="750" i="1" spc="5" dirty="0">
                <a:latin typeface="Times New Roman"/>
                <a:cs typeface="Times New Roman"/>
              </a:rPr>
              <a:t>on</a:t>
            </a:r>
            <a:r>
              <a:rPr sz="750" i="1" spc="10" dirty="0">
                <a:latin typeface="Times New Roman"/>
                <a:cs typeface="Times New Roman"/>
              </a:rPr>
              <a:t>v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36723" y="1846986"/>
            <a:ext cx="1355725" cy="2273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734695" algn="l"/>
              </a:tabLst>
            </a:pPr>
            <a:r>
              <a:rPr sz="1300" spc="-105" dirty="0">
                <a:latin typeface="Times New Roman"/>
                <a:cs typeface="Times New Roman"/>
              </a:rPr>
              <a:t>(</a:t>
            </a:r>
            <a:r>
              <a:rPr sz="1300" i="1" spc="20" dirty="0">
                <a:latin typeface="Times New Roman"/>
                <a:cs typeface="Times New Roman"/>
              </a:rPr>
              <a:t>W</a:t>
            </a:r>
            <a:r>
              <a:rPr sz="1300" i="1" spc="-160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Times New Roman"/>
                <a:cs typeface="Times New Roman"/>
              </a:rPr>
              <a:t>)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spc="35" dirty="0">
                <a:latin typeface="MT Extra"/>
                <a:cs typeface="MT Extra"/>
              </a:rPr>
              <a:t></a:t>
            </a:r>
            <a:r>
              <a:rPr sz="1300" spc="-5" dirty="0">
                <a:latin typeface="Times New Roman"/>
                <a:cs typeface="Times New Roman"/>
              </a:rPr>
              <a:t>(3</a:t>
            </a:r>
            <a:r>
              <a:rPr sz="1300" spc="-15" dirty="0">
                <a:latin typeface="Times New Roman"/>
                <a:cs typeface="Times New Roman"/>
              </a:rPr>
              <a:t>.</a:t>
            </a:r>
            <a:r>
              <a:rPr sz="1300" spc="-5" dirty="0">
                <a:latin typeface="Times New Roman"/>
                <a:cs typeface="Times New Roman"/>
              </a:rPr>
              <a:t>5</a:t>
            </a:r>
            <a:r>
              <a:rPr sz="1300" spc="-40" dirty="0">
                <a:latin typeface="Times New Roman"/>
                <a:cs typeface="Times New Roman"/>
              </a:rPr>
              <a:t>.</a:t>
            </a:r>
            <a:r>
              <a:rPr sz="1300" i="1" spc="15" dirty="0">
                <a:latin typeface="Times New Roman"/>
                <a:cs typeface="Times New Roman"/>
              </a:rPr>
              <a:t>a</a:t>
            </a:r>
            <a:r>
              <a:rPr sz="1300" spc="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68324" y="1801266"/>
            <a:ext cx="181610" cy="2273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1950" i="1" spc="-412" baseline="-14957" dirty="0">
                <a:latin typeface="Times New Roman"/>
                <a:cs typeface="Times New Roman"/>
              </a:rPr>
              <a:t>Q</a:t>
            </a:r>
            <a:r>
              <a:rPr sz="1300" spc="-275" dirty="0">
                <a:latin typeface="MT Extra"/>
                <a:cs typeface="MT Extra"/>
              </a:rPr>
              <a:t></a:t>
            </a:r>
            <a:endParaRPr sz="1300">
              <a:latin typeface="MT Extra"/>
              <a:cs typeface="MT Extr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34083" y="1734210"/>
            <a:ext cx="664845" cy="2273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1950" spc="15" baseline="-38461" dirty="0">
                <a:latin typeface="Symbol"/>
                <a:cs typeface="Symbol"/>
              </a:rPr>
              <a:t></a:t>
            </a:r>
            <a:r>
              <a:rPr sz="1950" spc="15" baseline="-38461" dirty="0">
                <a:latin typeface="Times New Roman"/>
                <a:cs typeface="Times New Roman"/>
              </a:rPr>
              <a:t> </a:t>
            </a:r>
            <a:r>
              <a:rPr sz="1300" i="1" dirty="0">
                <a:latin typeface="Times New Roman"/>
                <a:cs typeface="Times New Roman"/>
              </a:rPr>
              <a:t>T</a:t>
            </a:r>
            <a:r>
              <a:rPr sz="1125" i="1" baseline="-25925" dirty="0">
                <a:latin typeface="Times New Roman"/>
                <a:cs typeface="Times New Roman"/>
              </a:rPr>
              <a:t>s </a:t>
            </a:r>
            <a:r>
              <a:rPr sz="1300" spc="10" dirty="0">
                <a:latin typeface="Symbol"/>
                <a:cs typeface="Symbol"/>
              </a:rPr>
              <a:t></a:t>
            </a:r>
            <a:r>
              <a:rPr sz="1300" spc="-175" dirty="0">
                <a:latin typeface="Times New Roman"/>
                <a:cs typeface="Times New Roman"/>
              </a:rPr>
              <a:t> </a:t>
            </a:r>
            <a:r>
              <a:rPr sz="1300" i="1" spc="-20" dirty="0">
                <a:latin typeface="Times New Roman"/>
                <a:cs typeface="Times New Roman"/>
              </a:rPr>
              <a:t>T</a:t>
            </a:r>
            <a:r>
              <a:rPr sz="1125" spc="-30" baseline="-25925" dirty="0">
                <a:latin typeface="Symbol"/>
                <a:cs typeface="Symbol"/>
              </a:rPr>
              <a:t></a:t>
            </a:r>
            <a:endParaRPr sz="1125" baseline="-25925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8236" y="2210307"/>
            <a:ext cx="437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11883" y="2630573"/>
            <a:ext cx="25527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i="1" spc="-5" dirty="0">
                <a:latin typeface="Times New Roman"/>
                <a:cs typeface="Times New Roman"/>
              </a:rPr>
              <a:t>h</a:t>
            </a:r>
            <a:r>
              <a:rPr sz="1350" i="1" spc="-10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05916" y="2499510"/>
            <a:ext cx="13017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i="1" spc="-5" dirty="0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34388" y="2744515"/>
            <a:ext cx="64769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10" dirty="0">
                <a:latin typeface="Times New Roman"/>
                <a:cs typeface="Times New Roman"/>
              </a:rPr>
              <a:t>s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09547" y="2613450"/>
            <a:ext cx="21907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25" dirty="0">
                <a:latin typeface="Times New Roman"/>
                <a:cs typeface="Times New Roman"/>
              </a:rPr>
              <a:t>con</a:t>
            </a:r>
            <a:r>
              <a:rPr sz="750" i="1" spc="15" dirty="0">
                <a:latin typeface="Times New Roman"/>
                <a:cs typeface="Times New Roman"/>
              </a:rPr>
              <a:t>v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040127" y="2499510"/>
            <a:ext cx="179832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1126490" algn="l"/>
              </a:tabLst>
            </a:pPr>
            <a:r>
              <a:rPr sz="1350" spc="-15" dirty="0">
                <a:latin typeface="Times New Roman"/>
                <a:cs typeface="Times New Roman"/>
              </a:rPr>
              <a:t>(</a:t>
            </a:r>
            <a:r>
              <a:rPr sz="1350" i="1" spc="-15" dirty="0">
                <a:latin typeface="Times New Roman"/>
                <a:cs typeface="Times New Roman"/>
              </a:rPr>
              <a:t>C</a:t>
            </a:r>
            <a:r>
              <a:rPr sz="1350" i="1" spc="-204" dirty="0">
                <a:latin typeface="Times New Roman"/>
                <a:cs typeface="Times New Roman"/>
              </a:rPr>
              <a:t> </a:t>
            </a:r>
            <a:r>
              <a:rPr sz="1125" spc="15" baseline="44444" dirty="0">
                <a:latin typeface="MT Extra"/>
                <a:cs typeface="MT Extra"/>
              </a:rPr>
              <a:t></a:t>
            </a:r>
            <a:r>
              <a:rPr sz="1125" spc="292" baseline="44444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/</a:t>
            </a:r>
            <a:r>
              <a:rPr sz="1350" spc="-204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W</a:t>
            </a:r>
            <a:r>
              <a:rPr sz="1350" i="1" spc="-14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)	</a:t>
            </a:r>
            <a:r>
              <a:rPr sz="1350" dirty="0">
                <a:latin typeface="MT Extra"/>
                <a:cs typeface="MT Extra"/>
              </a:rPr>
              <a:t></a:t>
            </a:r>
            <a:r>
              <a:rPr sz="1350" dirty="0">
                <a:latin typeface="Times New Roman"/>
                <a:cs typeface="Times New Roman"/>
              </a:rPr>
              <a:t>(3.5.</a:t>
            </a:r>
            <a:r>
              <a:rPr sz="1350" i="1" dirty="0">
                <a:latin typeface="Times New Roman"/>
                <a:cs typeface="Times New Roman"/>
              </a:rPr>
              <a:t>b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34083" y="2392829"/>
            <a:ext cx="52070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025" spc="-7" baseline="-34979" dirty="0">
                <a:latin typeface="Symbol"/>
                <a:cs typeface="Symbol"/>
              </a:rPr>
              <a:t></a:t>
            </a:r>
            <a:r>
              <a:rPr sz="1350" u="sng" spc="17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350" u="sng" spc="-1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18236" y="2868676"/>
            <a:ext cx="437134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thermal resistance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15" dirty="0">
                <a:latin typeface="Times New Roman"/>
                <a:cs typeface="Times New Roman"/>
              </a:rPr>
              <a:t>against </a:t>
            </a:r>
            <a:r>
              <a:rPr sz="1200" spc="-10" dirty="0">
                <a:latin typeface="Times New Roman"/>
                <a:cs typeface="Times New Roman"/>
              </a:rPr>
              <a:t>heat convection, </a:t>
            </a:r>
            <a:r>
              <a:rPr sz="1200" spc="5" dirty="0">
                <a:latin typeface="Times New Roman"/>
                <a:cs typeface="Times New Roman"/>
              </a:rPr>
              <a:t>or  </a:t>
            </a:r>
            <a:r>
              <a:rPr sz="1200" spc="-25" dirty="0">
                <a:latin typeface="Times New Roman"/>
                <a:cs typeface="Times New Roman"/>
              </a:rPr>
              <a:t>simply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convection </a:t>
            </a:r>
            <a:r>
              <a:rPr sz="1200" b="1" spc="-10" dirty="0">
                <a:latin typeface="Times New Roman"/>
                <a:cs typeface="Times New Roman"/>
              </a:rPr>
              <a:t>resistance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Fig.(3.3).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989576" y="994663"/>
            <a:ext cx="1926335" cy="18470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059171" y="2868676"/>
            <a:ext cx="1846580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35280" marR="5080" indent="-323215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Fig.(3.3) </a:t>
            </a:r>
            <a:r>
              <a:rPr sz="1000" b="1" i="1" spc="-5" dirty="0">
                <a:latin typeface="Times New Roman"/>
                <a:cs typeface="Times New Roman"/>
              </a:rPr>
              <a:t>Schematic </a:t>
            </a:r>
            <a:r>
              <a:rPr sz="1000" b="1" i="1" dirty="0">
                <a:latin typeface="Times New Roman"/>
                <a:cs typeface="Times New Roman"/>
              </a:rPr>
              <a:t>for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convection  </a:t>
            </a:r>
            <a:r>
              <a:rPr sz="1000" b="1" i="1" spc="-5" dirty="0">
                <a:latin typeface="Times New Roman"/>
                <a:cs typeface="Times New Roman"/>
              </a:rPr>
              <a:t>resistance </a:t>
            </a:r>
            <a:r>
              <a:rPr sz="1000" b="1" i="1" spc="-10" dirty="0">
                <a:latin typeface="Times New Roman"/>
                <a:cs typeface="Times New Roman"/>
              </a:rPr>
              <a:t>at </a:t>
            </a:r>
            <a:r>
              <a:rPr sz="1000" b="1" i="1" dirty="0">
                <a:latin typeface="Times New Roman"/>
                <a:cs typeface="Times New Roman"/>
              </a:rPr>
              <a:t>a</a:t>
            </a:r>
            <a:r>
              <a:rPr sz="1000" b="1" i="1" spc="3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surface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30936" y="3262376"/>
            <a:ext cx="6300470" cy="2944495"/>
          </a:xfrm>
          <a:custGeom>
            <a:avLst/>
            <a:gdLst/>
            <a:ahLst/>
            <a:cxnLst/>
            <a:rect l="l" t="t" r="r" b="b"/>
            <a:pathLst>
              <a:path w="6300470" h="2944495">
                <a:moveTo>
                  <a:pt x="0" y="2944368"/>
                </a:moveTo>
                <a:lnTo>
                  <a:pt x="6300216" y="2944368"/>
                </a:lnTo>
                <a:lnTo>
                  <a:pt x="6300216" y="0"/>
                </a:lnTo>
                <a:lnTo>
                  <a:pt x="0" y="0"/>
                </a:lnTo>
                <a:lnTo>
                  <a:pt x="0" y="2944368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67436" y="3234435"/>
            <a:ext cx="6431280" cy="73279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3500" marR="50165" algn="just">
              <a:lnSpc>
                <a:spcPct val="956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Note4-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surrounded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i="1" spc="-5" dirty="0">
                <a:latin typeface="Times New Roman"/>
                <a:cs typeface="Times New Roman"/>
              </a:rPr>
              <a:t>a gas</a:t>
            </a:r>
            <a:r>
              <a:rPr sz="1200" spc="-5" dirty="0">
                <a:latin typeface="Times New Roman"/>
                <a:cs typeface="Times New Roman"/>
              </a:rPr>
              <a:t>, the </a:t>
            </a:r>
            <a:r>
              <a:rPr sz="1200" i="1" spc="-5" dirty="0">
                <a:latin typeface="Times New Roman"/>
                <a:cs typeface="Times New Roman"/>
              </a:rPr>
              <a:t>radiation </a:t>
            </a:r>
            <a:r>
              <a:rPr sz="1200" i="1" dirty="0">
                <a:latin typeface="Times New Roman"/>
                <a:cs typeface="Times New Roman"/>
              </a:rPr>
              <a:t>effects,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15" dirty="0">
                <a:latin typeface="Times New Roman"/>
                <a:cs typeface="Times New Roman"/>
              </a:rPr>
              <a:t>have </a:t>
            </a:r>
            <a:r>
              <a:rPr sz="1200" spc="-10" dirty="0">
                <a:latin typeface="Times New Roman"/>
                <a:cs typeface="Times New Roman"/>
              </a:rPr>
              <a:t>ignored so </a:t>
            </a:r>
            <a:r>
              <a:rPr sz="1200" spc="-15" dirty="0">
                <a:latin typeface="Times New Roman"/>
                <a:cs typeface="Times New Roman"/>
              </a:rPr>
              <a:t>far, </a:t>
            </a:r>
            <a:r>
              <a:rPr sz="1200" spc="-5" dirty="0">
                <a:latin typeface="Times New Roman"/>
                <a:cs typeface="Times New Roman"/>
              </a:rPr>
              <a:t>can 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25" dirty="0">
                <a:latin typeface="Times New Roman"/>
                <a:cs typeface="Times New Roman"/>
              </a:rPr>
              <a:t>significant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0" dirty="0">
                <a:latin typeface="Times New Roman"/>
                <a:cs typeface="Times New Roman"/>
              </a:rPr>
              <a:t>may </a:t>
            </a:r>
            <a:r>
              <a:rPr sz="1200" spc="-10" dirty="0">
                <a:latin typeface="Times New Roman"/>
                <a:cs typeface="Times New Roman"/>
              </a:rPr>
              <a:t>need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considered. 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radiation heat transfer </a:t>
            </a:r>
            <a:r>
              <a:rPr sz="1200" spc="-5" dirty="0">
                <a:latin typeface="Times New Roman"/>
                <a:cs typeface="Times New Roman"/>
              </a:rPr>
              <a:t>between a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25" dirty="0">
                <a:latin typeface="Times New Roman"/>
                <a:cs typeface="Times New Roman"/>
              </a:rPr>
              <a:t>emissivity </a:t>
            </a:r>
            <a:r>
              <a:rPr sz="1200" b="1" i="1" spc="-5" dirty="0">
                <a:latin typeface="Times New Roman"/>
                <a:cs typeface="Times New Roman"/>
              </a:rPr>
              <a:t>ε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s </a:t>
            </a:r>
            <a:r>
              <a:rPr sz="1200" spc="-5" dirty="0">
                <a:latin typeface="Times New Roman"/>
                <a:cs typeface="Times New Roman"/>
              </a:rPr>
              <a:t>at 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surrounding surfaces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10" dirty="0">
                <a:latin typeface="Times New Roman"/>
                <a:cs typeface="Times New Roman"/>
              </a:rPr>
              <a:t>some average </a:t>
            </a:r>
            <a:r>
              <a:rPr sz="1200" spc="-5" dirty="0">
                <a:latin typeface="Times New Roman"/>
                <a:cs typeface="Times New Roman"/>
              </a:rPr>
              <a:t>temperature 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surr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339590" y="4192968"/>
            <a:ext cx="602615" cy="0"/>
          </a:xfrm>
          <a:custGeom>
            <a:avLst/>
            <a:gdLst/>
            <a:ahLst/>
            <a:cxnLst/>
            <a:rect l="l" t="t" r="r" b="b"/>
            <a:pathLst>
              <a:path w="602614">
                <a:moveTo>
                  <a:pt x="0" y="0"/>
                </a:moveTo>
                <a:lnTo>
                  <a:pt x="602551" y="0"/>
                </a:lnTo>
              </a:path>
            </a:pathLst>
          </a:custGeom>
          <a:ln w="71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495291" y="4183978"/>
            <a:ext cx="13081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i="1" dirty="0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598923" y="4298367"/>
            <a:ext cx="167005" cy="1460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i="1" spc="-5" dirty="0">
                <a:latin typeface="Times New Roman"/>
                <a:cs typeface="Times New Roman"/>
              </a:rPr>
              <a:t>r</a:t>
            </a:r>
            <a:r>
              <a:rPr sz="800" i="1" spc="5" dirty="0">
                <a:latin typeface="Times New Roman"/>
                <a:cs typeface="Times New Roman"/>
              </a:rPr>
              <a:t>a</a:t>
            </a:r>
            <a:r>
              <a:rPr sz="800" i="1" spc="-5" dirty="0">
                <a:latin typeface="Times New Roman"/>
                <a:cs typeface="Times New Roman"/>
              </a:rPr>
              <a:t>d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18691" y="4167303"/>
            <a:ext cx="167005" cy="1460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i="1" spc="-5" dirty="0">
                <a:latin typeface="Times New Roman"/>
                <a:cs typeface="Times New Roman"/>
              </a:rPr>
              <a:t>r</a:t>
            </a:r>
            <a:r>
              <a:rPr sz="800" i="1" spc="5" dirty="0">
                <a:latin typeface="Times New Roman"/>
                <a:cs typeface="Times New Roman"/>
              </a:rPr>
              <a:t>a</a:t>
            </a:r>
            <a:r>
              <a:rPr sz="800" i="1" spc="-5" dirty="0">
                <a:latin typeface="Times New Roman"/>
                <a:cs typeface="Times New Roman"/>
              </a:rPr>
              <a:t>d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281676" y="4049866"/>
            <a:ext cx="145161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98830" algn="l"/>
              </a:tabLst>
            </a:pPr>
            <a:r>
              <a:rPr sz="1350" spc="-45" dirty="0">
                <a:latin typeface="Times New Roman"/>
                <a:cs typeface="Times New Roman"/>
              </a:rPr>
              <a:t>(</a:t>
            </a:r>
            <a:r>
              <a:rPr sz="1350" i="1" spc="-45" dirty="0">
                <a:latin typeface="Times New Roman"/>
                <a:cs typeface="Times New Roman"/>
              </a:rPr>
              <a:t>W</a:t>
            </a:r>
            <a:r>
              <a:rPr sz="1350" i="1" spc="-12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	</a:t>
            </a:r>
            <a:r>
              <a:rPr sz="1350" spc="5" dirty="0">
                <a:latin typeface="MT Extra"/>
                <a:cs typeface="MT Extra"/>
              </a:rPr>
              <a:t></a:t>
            </a:r>
            <a:r>
              <a:rPr sz="1350" spc="5" dirty="0">
                <a:latin typeface="Times New Roman"/>
                <a:cs typeface="Times New Roman"/>
              </a:rPr>
              <a:t>(3.6.</a:t>
            </a:r>
            <a:r>
              <a:rPr sz="1350" i="1" spc="5" dirty="0">
                <a:latin typeface="Times New Roman"/>
                <a:cs typeface="Times New Roman"/>
              </a:rPr>
              <a:t>a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71372" y="4004146"/>
            <a:ext cx="18542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025" i="1" spc="-427" baseline="-14403" dirty="0">
                <a:latin typeface="Times New Roman"/>
                <a:cs typeface="Times New Roman"/>
              </a:rPr>
              <a:t>Q</a:t>
            </a:r>
            <a:r>
              <a:rPr sz="1350" spc="-285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058411" y="3985858"/>
            <a:ext cx="88963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025" baseline="-20576" dirty="0">
                <a:latin typeface="Times New Roman"/>
                <a:cs typeface="Times New Roman"/>
              </a:rPr>
              <a:t>) </a:t>
            </a:r>
            <a:r>
              <a:rPr sz="2025" baseline="-20576" dirty="0">
                <a:latin typeface="Symbol"/>
                <a:cs typeface="Symbol"/>
              </a:rPr>
              <a:t></a:t>
            </a:r>
            <a:r>
              <a:rPr sz="2025" baseline="-20576" dirty="0">
                <a:latin typeface="Times New Roman"/>
                <a:cs typeface="Times New Roman"/>
              </a:rPr>
              <a:t> </a:t>
            </a:r>
            <a:r>
              <a:rPr sz="2025" i="1" spc="-30" baseline="14403" dirty="0">
                <a:latin typeface="Times New Roman"/>
                <a:cs typeface="Times New Roman"/>
              </a:rPr>
              <a:t>T</a:t>
            </a:r>
            <a:r>
              <a:rPr sz="800" i="1" spc="-20" dirty="0">
                <a:latin typeface="Times New Roman"/>
                <a:cs typeface="Times New Roman"/>
              </a:rPr>
              <a:t>s </a:t>
            </a:r>
            <a:r>
              <a:rPr sz="2025" baseline="14403" dirty="0">
                <a:latin typeface="Symbol"/>
                <a:cs typeface="Symbol"/>
              </a:rPr>
              <a:t></a:t>
            </a:r>
            <a:r>
              <a:rPr sz="2025" spc="-375" baseline="14403" dirty="0">
                <a:latin typeface="Times New Roman"/>
                <a:cs typeface="Times New Roman"/>
              </a:rPr>
              <a:t> </a:t>
            </a:r>
            <a:r>
              <a:rPr sz="2025" i="1" spc="-15" baseline="14403" dirty="0">
                <a:latin typeface="Times New Roman"/>
                <a:cs typeface="Times New Roman"/>
              </a:rPr>
              <a:t>T</a:t>
            </a:r>
            <a:r>
              <a:rPr sz="800" i="1" spc="-10" dirty="0">
                <a:latin typeface="Times New Roman"/>
                <a:cs typeface="Times New Roman"/>
              </a:rPr>
              <a:t>surr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93952" y="4043794"/>
            <a:ext cx="271589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ts val="1320"/>
              </a:lnSpc>
              <a:spcBef>
                <a:spcPts val="100"/>
              </a:spcBef>
              <a:tabLst>
                <a:tab pos="1870075" algn="l"/>
              </a:tabLst>
            </a:pPr>
            <a:r>
              <a:rPr sz="1350" dirty="0">
                <a:latin typeface="Symbol"/>
                <a:cs typeface="Symbol"/>
              </a:rPr>
              <a:t>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400" i="1" spc="-810" dirty="0">
                <a:latin typeface="Verdana"/>
                <a:cs typeface="Verdana"/>
              </a:rPr>
              <a:t></a:t>
            </a:r>
            <a:r>
              <a:rPr sz="1400" i="1" spc="-225" dirty="0">
                <a:latin typeface="Verdana"/>
                <a:cs typeface="Verdana"/>
              </a:rPr>
              <a:t> </a:t>
            </a:r>
            <a:r>
              <a:rPr sz="1400" i="1" spc="-585" dirty="0">
                <a:latin typeface="Verdana"/>
                <a:cs typeface="Verdana"/>
              </a:rPr>
              <a:t></a:t>
            </a:r>
            <a:r>
              <a:rPr sz="1400" i="1" spc="35" dirty="0">
                <a:latin typeface="Verdana"/>
                <a:cs typeface="Verdana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A </a:t>
            </a:r>
            <a:r>
              <a:rPr sz="1350" spc="-25" dirty="0">
                <a:latin typeface="Times New Roman"/>
                <a:cs typeface="Times New Roman"/>
              </a:rPr>
              <a:t>(</a:t>
            </a:r>
            <a:r>
              <a:rPr sz="1350" i="1" spc="-25" dirty="0">
                <a:latin typeface="Times New Roman"/>
                <a:cs typeface="Times New Roman"/>
              </a:rPr>
              <a:t>T </a:t>
            </a:r>
            <a:r>
              <a:rPr sz="1200" spc="-7" baseline="41666" dirty="0">
                <a:latin typeface="Times New Roman"/>
                <a:cs typeface="Times New Roman"/>
              </a:rPr>
              <a:t>4  </a:t>
            </a:r>
            <a:r>
              <a:rPr sz="1350" dirty="0">
                <a:latin typeface="Symbol"/>
                <a:cs typeface="Symbol"/>
              </a:rPr>
              <a:t>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T </a:t>
            </a:r>
            <a:r>
              <a:rPr sz="1200" spc="-7" baseline="41666" dirty="0">
                <a:latin typeface="Times New Roman"/>
                <a:cs typeface="Times New Roman"/>
              </a:rPr>
              <a:t>4    </a:t>
            </a:r>
            <a:r>
              <a:rPr sz="1350" dirty="0">
                <a:latin typeface="Times New Roman"/>
                <a:cs typeface="Times New Roman"/>
              </a:rPr>
              <a:t>)</a:t>
            </a:r>
            <a:r>
              <a:rPr sz="1350" spc="8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</a:t>
            </a:r>
            <a:r>
              <a:rPr sz="1350" spc="2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h	A </a:t>
            </a:r>
            <a:r>
              <a:rPr sz="1350" spc="-25" dirty="0">
                <a:latin typeface="Times New Roman"/>
                <a:cs typeface="Times New Roman"/>
              </a:rPr>
              <a:t>(</a:t>
            </a:r>
            <a:r>
              <a:rPr sz="1350" i="1" spc="-25" dirty="0">
                <a:latin typeface="Times New Roman"/>
                <a:cs typeface="Times New Roman"/>
              </a:rPr>
              <a:t>T </a:t>
            </a:r>
            <a:r>
              <a:rPr sz="1350" dirty="0">
                <a:latin typeface="Symbol"/>
                <a:cs typeface="Symbol"/>
              </a:rPr>
              <a:t></a:t>
            </a:r>
            <a:r>
              <a:rPr sz="1350" spc="-12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  <a:p>
            <a:pPr marL="562610">
              <a:lnSpc>
                <a:spcPts val="600"/>
              </a:lnSpc>
              <a:tabLst>
                <a:tab pos="791210" algn="l"/>
                <a:tab pos="1141730" algn="l"/>
                <a:tab pos="1659889" algn="l"/>
                <a:tab pos="1967864" algn="l"/>
                <a:tab pos="2196465" algn="l"/>
                <a:tab pos="2506980" algn="l"/>
              </a:tabLst>
            </a:pPr>
            <a:r>
              <a:rPr sz="800" i="1" spc="-5" dirty="0">
                <a:latin typeface="Times New Roman"/>
                <a:cs typeface="Times New Roman"/>
              </a:rPr>
              <a:t>s	s	surr	rad	s	s	surr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18236" y="4423155"/>
            <a:ext cx="437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553972" y="4843421"/>
            <a:ext cx="40132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83845" algn="l"/>
              </a:tabLst>
            </a:pPr>
            <a:r>
              <a:rPr sz="1350" i="1" spc="-5" dirty="0">
                <a:latin typeface="Times New Roman"/>
                <a:cs typeface="Times New Roman"/>
              </a:rPr>
              <a:t>h	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05916" y="4712357"/>
            <a:ext cx="13017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i="1" spc="-5" dirty="0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630172" y="4957362"/>
            <a:ext cx="35115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99085" algn="l"/>
              </a:tabLst>
            </a:pPr>
            <a:r>
              <a:rPr sz="750" i="1" spc="15" dirty="0">
                <a:latin typeface="Times New Roman"/>
                <a:cs typeface="Times New Roman"/>
              </a:rPr>
              <a:t>r</a:t>
            </a:r>
            <a:r>
              <a:rPr sz="750" i="1" spc="25" dirty="0">
                <a:latin typeface="Times New Roman"/>
                <a:cs typeface="Times New Roman"/>
              </a:rPr>
              <a:t>a</a:t>
            </a:r>
            <a:r>
              <a:rPr sz="750" i="1" spc="15" dirty="0">
                <a:latin typeface="Times New Roman"/>
                <a:cs typeface="Times New Roman"/>
              </a:rPr>
              <a:t>d</a:t>
            </a:r>
            <a:r>
              <a:rPr sz="750" i="1" dirty="0">
                <a:latin typeface="Times New Roman"/>
                <a:cs typeface="Times New Roman"/>
              </a:rPr>
              <a:t>	</a:t>
            </a:r>
            <a:r>
              <a:rPr sz="750" i="1" spc="10" dirty="0">
                <a:latin typeface="Times New Roman"/>
                <a:cs typeface="Times New Roman"/>
              </a:rPr>
              <a:t>s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03452" y="4826298"/>
            <a:ext cx="16700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15" dirty="0">
                <a:latin typeface="Times New Roman"/>
                <a:cs typeface="Times New Roman"/>
              </a:rPr>
              <a:t>r</a:t>
            </a:r>
            <a:r>
              <a:rPr sz="750" i="1" spc="25" dirty="0">
                <a:latin typeface="Times New Roman"/>
                <a:cs typeface="Times New Roman"/>
              </a:rPr>
              <a:t>a</a:t>
            </a:r>
            <a:r>
              <a:rPr sz="750" i="1" spc="15" dirty="0">
                <a:latin typeface="Times New Roman"/>
                <a:cs typeface="Times New Roman"/>
              </a:rPr>
              <a:t>d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104135" y="4712357"/>
            <a:ext cx="173736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1083945" algn="l"/>
              </a:tabLst>
            </a:pPr>
            <a:r>
              <a:rPr sz="1350" spc="35" dirty="0">
                <a:latin typeface="Times New Roman"/>
                <a:cs typeface="Times New Roman"/>
              </a:rPr>
              <a:t>(</a:t>
            </a:r>
            <a:r>
              <a:rPr sz="1350" i="1" spc="35" dirty="0">
                <a:latin typeface="Times New Roman"/>
                <a:cs typeface="Times New Roman"/>
              </a:rPr>
              <a:t>K</a:t>
            </a:r>
            <a:r>
              <a:rPr sz="1350" i="1" spc="-290" dirty="0">
                <a:latin typeface="Times New Roman"/>
                <a:cs typeface="Times New Roman"/>
              </a:rPr>
              <a:t> </a:t>
            </a:r>
            <a:r>
              <a:rPr sz="1125" spc="15" baseline="44444" dirty="0">
                <a:latin typeface="MT Extra"/>
                <a:cs typeface="MT Extra"/>
              </a:rPr>
              <a:t></a:t>
            </a:r>
            <a:r>
              <a:rPr sz="1125" spc="15" baseline="44444" dirty="0">
                <a:latin typeface="Times New Roman"/>
                <a:cs typeface="Times New Roman"/>
              </a:rPr>
              <a:t>  </a:t>
            </a:r>
            <a:r>
              <a:rPr sz="1350" spc="35" dirty="0">
                <a:latin typeface="Times New Roman"/>
                <a:cs typeface="Times New Roman"/>
              </a:rPr>
              <a:t>/</a:t>
            </a:r>
            <a:r>
              <a:rPr sz="1350" i="1" spc="35" dirty="0">
                <a:latin typeface="Times New Roman"/>
                <a:cs typeface="Times New Roman"/>
              </a:rPr>
              <a:t>W</a:t>
            </a:r>
            <a:r>
              <a:rPr sz="1350" i="1" spc="-16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)	</a:t>
            </a:r>
            <a:r>
              <a:rPr sz="1350" spc="-20" dirty="0">
                <a:latin typeface="MT Extra"/>
                <a:cs typeface="MT Extra"/>
              </a:rPr>
              <a:t></a:t>
            </a:r>
            <a:r>
              <a:rPr sz="1350" spc="-20" dirty="0">
                <a:latin typeface="Times New Roman"/>
                <a:cs typeface="Times New Roman"/>
              </a:rPr>
              <a:t>(3.6.</a:t>
            </a:r>
            <a:r>
              <a:rPr sz="1350" i="1" spc="-20" dirty="0">
                <a:latin typeface="Times New Roman"/>
                <a:cs typeface="Times New Roman"/>
              </a:rPr>
              <a:t>b</a:t>
            </a:r>
            <a:r>
              <a:rPr sz="1350" spc="-2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82267" y="4605677"/>
            <a:ext cx="64960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348615" algn="l"/>
                <a:tab pos="610870" algn="l"/>
              </a:tabLst>
            </a:pPr>
            <a:r>
              <a:rPr sz="2025" spc="-7" baseline="-34979" dirty="0">
                <a:latin typeface="Symbol"/>
                <a:cs typeface="Symbol"/>
              </a:rPr>
              <a:t></a:t>
            </a:r>
            <a:r>
              <a:rPr sz="13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</a:t>
            </a:r>
            <a:r>
              <a:rPr sz="135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	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18236" y="5081523"/>
            <a:ext cx="5344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thermal resistance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surface against </a:t>
            </a:r>
            <a:r>
              <a:rPr sz="1200" spc="-10" dirty="0">
                <a:latin typeface="Times New Roman"/>
                <a:cs typeface="Times New Roman"/>
              </a:rPr>
              <a:t>radiation,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radiation resistance</a:t>
            </a:r>
            <a:r>
              <a:rPr sz="1200" spc="-5" dirty="0">
                <a:latin typeface="Times New Roman"/>
                <a:cs typeface="Times New Roman"/>
              </a:rPr>
              <a:t>,</a:t>
            </a:r>
            <a:r>
              <a:rPr sz="1200" spc="2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and;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544002" y="5539232"/>
            <a:ext cx="902335" cy="0"/>
          </a:xfrm>
          <a:custGeom>
            <a:avLst/>
            <a:gdLst/>
            <a:ahLst/>
            <a:cxnLst/>
            <a:rect l="l" t="t" r="r" b="b"/>
            <a:pathLst>
              <a:path w="902335">
                <a:moveTo>
                  <a:pt x="0" y="0"/>
                </a:moveTo>
                <a:lnTo>
                  <a:pt x="901827" y="0"/>
                </a:lnTo>
              </a:path>
            </a:pathLst>
          </a:custGeom>
          <a:ln w="70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651507" y="5643372"/>
            <a:ext cx="722630" cy="1454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34950" algn="l"/>
                <a:tab pos="539750" algn="l"/>
              </a:tabLst>
            </a:pPr>
            <a:r>
              <a:rPr sz="750" i="1" spc="10" dirty="0">
                <a:latin typeface="Times New Roman"/>
                <a:cs typeface="Times New Roman"/>
              </a:rPr>
              <a:t>s	s	</a:t>
            </a:r>
            <a:r>
              <a:rPr sz="750" i="1" spc="15" dirty="0">
                <a:latin typeface="Times New Roman"/>
                <a:cs typeface="Times New Roman"/>
              </a:rPr>
              <a:t>s</a:t>
            </a:r>
            <a:r>
              <a:rPr sz="750" i="1" spc="30" dirty="0">
                <a:latin typeface="Times New Roman"/>
                <a:cs typeface="Times New Roman"/>
              </a:rPr>
              <a:t>u</a:t>
            </a:r>
            <a:r>
              <a:rPr sz="750" i="1" spc="15" dirty="0">
                <a:latin typeface="Times New Roman"/>
                <a:cs typeface="Times New Roman"/>
              </a:rPr>
              <a:t>r</a:t>
            </a:r>
            <a:r>
              <a:rPr sz="750" i="1" spc="10" dirty="0">
                <a:latin typeface="Times New Roman"/>
                <a:cs typeface="Times New Roman"/>
              </a:rPr>
              <a:t>r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82116" y="5512308"/>
            <a:ext cx="167005" cy="1454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15" dirty="0">
                <a:latin typeface="Times New Roman"/>
                <a:cs typeface="Times New Roman"/>
              </a:rPr>
              <a:t>r</a:t>
            </a:r>
            <a:r>
              <a:rPr sz="750" i="1" spc="30" dirty="0">
                <a:latin typeface="Times New Roman"/>
                <a:cs typeface="Times New Roman"/>
              </a:rPr>
              <a:t>a</a:t>
            </a:r>
            <a:r>
              <a:rPr sz="750" i="1" spc="15" dirty="0">
                <a:latin typeface="Times New Roman"/>
                <a:cs typeface="Times New Roman"/>
              </a:rPr>
              <a:t>d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812035" y="5331459"/>
            <a:ext cx="339725" cy="2305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2025" i="1" spc="-127" baseline="14403" dirty="0">
                <a:latin typeface="Times New Roman"/>
                <a:cs typeface="Times New Roman"/>
              </a:rPr>
              <a:t>Q</a:t>
            </a:r>
            <a:r>
              <a:rPr sz="2025" spc="-127" baseline="28806" dirty="0">
                <a:latin typeface="MT Extra"/>
                <a:cs typeface="MT Extra"/>
              </a:rPr>
              <a:t></a:t>
            </a:r>
            <a:r>
              <a:rPr sz="750" i="1" spc="-85" dirty="0">
                <a:latin typeface="Times New Roman"/>
                <a:cs typeface="Times New Roman"/>
              </a:rPr>
              <a:t>rad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557019" y="5529579"/>
            <a:ext cx="896619" cy="2305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826135" algn="l"/>
              </a:tabLst>
            </a:pPr>
            <a:r>
              <a:rPr sz="1350" i="1" spc="-5" dirty="0">
                <a:latin typeface="Times New Roman"/>
                <a:cs typeface="Times New Roman"/>
              </a:rPr>
              <a:t>A </a:t>
            </a:r>
            <a:r>
              <a:rPr sz="1350" i="1" spc="-105" dirty="0">
                <a:latin typeface="Times New Roman"/>
                <a:cs typeface="Times New Roman"/>
              </a:rPr>
              <a:t> </a:t>
            </a:r>
            <a:r>
              <a:rPr sz="1350" spc="-45" dirty="0">
                <a:latin typeface="Times New Roman"/>
                <a:cs typeface="Times New Roman"/>
              </a:rPr>
              <a:t>(</a:t>
            </a:r>
            <a:r>
              <a:rPr sz="1350" i="1" spc="-5" dirty="0">
                <a:latin typeface="Times New Roman"/>
                <a:cs typeface="Times New Roman"/>
              </a:rPr>
              <a:t>T</a:t>
            </a:r>
            <a:r>
              <a:rPr sz="1350" i="1" dirty="0">
                <a:latin typeface="Times New Roman"/>
                <a:cs typeface="Times New Roman"/>
              </a:rPr>
              <a:t> </a:t>
            </a:r>
            <a:r>
              <a:rPr sz="1350" i="1" spc="4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6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T</a:t>
            </a:r>
            <a:r>
              <a:rPr sz="1350" i="1" dirty="0">
                <a:latin typeface="Times New Roman"/>
                <a:cs typeface="Times New Roman"/>
              </a:rPr>
              <a:t>	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99819" y="5398515"/>
            <a:ext cx="412115" cy="2305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04800" algn="l"/>
              </a:tabLst>
            </a:pPr>
            <a:r>
              <a:rPr sz="1350" i="1" spc="-5" dirty="0">
                <a:latin typeface="Times New Roman"/>
                <a:cs typeface="Times New Roman"/>
              </a:rPr>
              <a:t>h	</a:t>
            </a:r>
            <a:r>
              <a:rPr sz="1350" spc="-5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407411" y="5392494"/>
            <a:ext cx="4183379" cy="2647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8900">
              <a:lnSpc>
                <a:spcPts val="1335"/>
              </a:lnSpc>
              <a:spcBef>
                <a:spcPts val="90"/>
              </a:spcBef>
              <a:tabLst>
                <a:tab pos="1847214" algn="l"/>
                <a:tab pos="2225040" algn="l"/>
                <a:tab pos="3526790" algn="l"/>
              </a:tabLst>
            </a:pP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400" i="1" spc="-815" dirty="0">
                <a:latin typeface="Verdana"/>
                <a:cs typeface="Verdana"/>
              </a:rPr>
              <a:t></a:t>
            </a:r>
            <a:r>
              <a:rPr sz="1400" i="1" spc="-220" dirty="0">
                <a:latin typeface="Verdana"/>
                <a:cs typeface="Verdana"/>
              </a:rPr>
              <a:t> </a:t>
            </a:r>
            <a:r>
              <a:rPr sz="1400" i="1" spc="-590" dirty="0">
                <a:latin typeface="Verdana"/>
                <a:cs typeface="Verdana"/>
              </a:rPr>
              <a:t></a:t>
            </a:r>
            <a:r>
              <a:rPr sz="1400" i="1" spc="-130" dirty="0">
                <a:latin typeface="Verdana"/>
                <a:cs typeface="Verdana"/>
              </a:rPr>
              <a:t> </a:t>
            </a:r>
            <a:r>
              <a:rPr sz="1350" spc="-25" dirty="0">
                <a:latin typeface="Times New Roman"/>
                <a:cs typeface="Times New Roman"/>
              </a:rPr>
              <a:t>(</a:t>
            </a:r>
            <a:r>
              <a:rPr sz="1350" i="1" spc="-25" dirty="0">
                <a:latin typeface="Times New Roman"/>
                <a:cs typeface="Times New Roman"/>
              </a:rPr>
              <a:t>T </a:t>
            </a:r>
            <a:r>
              <a:rPr sz="1125" spc="22" baseline="44444" dirty="0">
                <a:latin typeface="Times New Roman"/>
                <a:cs typeface="Times New Roman"/>
              </a:rPr>
              <a:t>2  </a:t>
            </a:r>
            <a:r>
              <a:rPr sz="1350" spc="-5" dirty="0">
                <a:latin typeface="Symbol"/>
                <a:cs typeface="Symbol"/>
              </a:rPr>
              <a:t>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T </a:t>
            </a:r>
            <a:r>
              <a:rPr sz="1125" spc="22" baseline="44444" dirty="0">
                <a:latin typeface="Times New Roman"/>
                <a:cs typeface="Times New Roman"/>
              </a:rPr>
              <a:t>2    </a:t>
            </a:r>
            <a:r>
              <a:rPr sz="1350" spc="-35" dirty="0">
                <a:latin typeface="Times New Roman"/>
                <a:cs typeface="Times New Roman"/>
              </a:rPr>
              <a:t>)(</a:t>
            </a:r>
            <a:r>
              <a:rPr sz="1350" i="1" spc="-35" dirty="0">
                <a:latin typeface="Times New Roman"/>
                <a:cs typeface="Times New Roman"/>
              </a:rPr>
              <a:t>T</a:t>
            </a:r>
            <a:r>
              <a:rPr sz="1350" i="1" spc="6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</a:t>
            </a:r>
            <a:r>
              <a:rPr sz="1350" spc="-14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T	</a:t>
            </a:r>
            <a:r>
              <a:rPr sz="1350" spc="-5" dirty="0">
                <a:latin typeface="Times New Roman"/>
                <a:cs typeface="Times New Roman"/>
              </a:rPr>
              <a:t>)	</a:t>
            </a:r>
            <a:r>
              <a:rPr sz="1350" spc="-65" dirty="0">
                <a:latin typeface="Times New Roman"/>
                <a:cs typeface="Times New Roman"/>
              </a:rPr>
              <a:t>(</a:t>
            </a:r>
            <a:r>
              <a:rPr sz="1350" i="1" spc="-65" dirty="0">
                <a:latin typeface="Times New Roman"/>
                <a:cs typeface="Times New Roman"/>
              </a:rPr>
              <a:t>W </a:t>
            </a:r>
            <a:r>
              <a:rPr sz="1350" spc="-5" dirty="0">
                <a:latin typeface="Times New Roman"/>
                <a:cs typeface="Times New Roman"/>
              </a:rPr>
              <a:t>/ </a:t>
            </a:r>
            <a:r>
              <a:rPr sz="1350" i="1" spc="35" dirty="0">
                <a:latin typeface="Times New Roman"/>
                <a:cs typeface="Times New Roman"/>
              </a:rPr>
              <a:t>m</a:t>
            </a:r>
            <a:r>
              <a:rPr sz="1125" spc="52" baseline="44444" dirty="0">
                <a:latin typeface="Times New Roman"/>
                <a:cs typeface="Times New Roman"/>
              </a:rPr>
              <a:t>2  </a:t>
            </a:r>
            <a:r>
              <a:rPr sz="1350" i="1" spc="-5" dirty="0">
                <a:latin typeface="Times New Roman"/>
                <a:cs typeface="Times New Roman"/>
              </a:rPr>
              <a:t>K</a:t>
            </a:r>
            <a:r>
              <a:rPr sz="1350" i="1" spc="-155" dirty="0">
                <a:latin typeface="Times New Roman"/>
                <a:cs typeface="Times New Roman"/>
              </a:rPr>
              <a:t> </a:t>
            </a:r>
            <a:r>
              <a:rPr sz="1125" spc="15" baseline="44444" dirty="0">
                <a:latin typeface="MT Extra"/>
                <a:cs typeface="MT Extra"/>
              </a:rPr>
              <a:t></a:t>
            </a:r>
            <a:r>
              <a:rPr sz="1125" spc="-30" baseline="44444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)	</a:t>
            </a:r>
            <a:r>
              <a:rPr sz="1350" spc="-5" dirty="0">
                <a:latin typeface="MT Extra"/>
                <a:cs typeface="MT Extra"/>
              </a:rPr>
              <a:t></a:t>
            </a:r>
            <a:r>
              <a:rPr sz="1350" spc="-5" dirty="0">
                <a:latin typeface="Times New Roman"/>
                <a:cs typeface="Times New Roman"/>
              </a:rPr>
              <a:t>(3.6.</a:t>
            </a:r>
            <a:r>
              <a:rPr sz="1350" i="1" spc="-5" dirty="0">
                <a:latin typeface="Times New Roman"/>
                <a:cs typeface="Times New Roman"/>
              </a:rPr>
              <a:t>c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  <a:p>
            <a:pPr marL="615950">
              <a:lnSpc>
                <a:spcPts val="555"/>
              </a:lnSpc>
              <a:tabLst>
                <a:tab pos="963294" algn="l"/>
                <a:tab pos="1350645" algn="l"/>
                <a:tab pos="1655445" algn="l"/>
              </a:tabLst>
            </a:pPr>
            <a:r>
              <a:rPr sz="750" i="1" spc="10" dirty="0">
                <a:latin typeface="Times New Roman"/>
                <a:cs typeface="Times New Roman"/>
              </a:rPr>
              <a:t>s	</a:t>
            </a:r>
            <a:r>
              <a:rPr sz="750" i="1" spc="20" dirty="0">
                <a:latin typeface="Times New Roman"/>
                <a:cs typeface="Times New Roman"/>
              </a:rPr>
              <a:t>surr	</a:t>
            </a:r>
            <a:r>
              <a:rPr sz="750" i="1" spc="10" dirty="0">
                <a:latin typeface="Times New Roman"/>
                <a:cs typeface="Times New Roman"/>
              </a:rPr>
              <a:t>s	</a:t>
            </a:r>
            <a:r>
              <a:rPr sz="750" i="1" spc="20" dirty="0">
                <a:latin typeface="Times New Roman"/>
                <a:cs typeface="Times New Roman"/>
              </a:rPr>
              <a:t>surr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30936" y="6185408"/>
            <a:ext cx="4343400" cy="2078989"/>
          </a:xfrm>
          <a:custGeom>
            <a:avLst/>
            <a:gdLst/>
            <a:ahLst/>
            <a:cxnLst/>
            <a:rect l="l" t="t" r="r" b="b"/>
            <a:pathLst>
              <a:path w="4343400" h="2078990">
                <a:moveTo>
                  <a:pt x="0" y="2078736"/>
                </a:moveTo>
                <a:lnTo>
                  <a:pt x="4343400" y="2078736"/>
                </a:lnTo>
                <a:lnTo>
                  <a:pt x="4343400" y="0"/>
                </a:lnTo>
                <a:lnTo>
                  <a:pt x="0" y="0"/>
                </a:lnTo>
                <a:lnTo>
                  <a:pt x="0" y="2078736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580136" y="5767323"/>
            <a:ext cx="6406515" cy="191516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800" marR="43180">
              <a:lnSpc>
                <a:spcPts val="1390"/>
              </a:lnSpc>
              <a:spcBef>
                <a:spcPts val="185"/>
              </a:spcBef>
            </a:pP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radiation heat </a:t>
            </a:r>
            <a:r>
              <a:rPr sz="1200" b="1" spc="-10" dirty="0">
                <a:latin typeface="Times New Roman"/>
                <a:cs typeface="Times New Roman"/>
              </a:rPr>
              <a:t>transfer </a:t>
            </a:r>
            <a:r>
              <a:rPr sz="1200" b="1" spc="-5" dirty="0">
                <a:latin typeface="Times New Roman"/>
                <a:cs typeface="Times New Roman"/>
              </a:rPr>
              <a:t>coefficient. </a:t>
            </a:r>
            <a:r>
              <a:rPr sz="1200" spc="5" dirty="0">
                <a:latin typeface="Times New Roman"/>
                <a:cs typeface="Times New Roman"/>
              </a:rPr>
              <a:t>Note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surr </a:t>
            </a:r>
            <a:r>
              <a:rPr sz="1200" i="1" spc="-5" dirty="0">
                <a:latin typeface="Times New Roman"/>
                <a:cs typeface="Times New Roman"/>
              </a:rPr>
              <a:t>must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b="1" i="1" spc="-10" dirty="0">
                <a:latin typeface="Times New Roman"/>
                <a:cs typeface="Times New Roman"/>
              </a:rPr>
              <a:t>K°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evaluation 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h</a:t>
            </a:r>
            <a:r>
              <a:rPr sz="1200" b="1" i="1" baseline="-10416" dirty="0">
                <a:latin typeface="Times New Roman"/>
                <a:cs typeface="Times New Roman"/>
              </a:rPr>
              <a:t>rad</a:t>
            </a:r>
            <a:r>
              <a:rPr sz="120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50800" marR="1997710" algn="just">
              <a:lnSpc>
                <a:spcPct val="96000"/>
              </a:lnSpc>
              <a:spcBef>
                <a:spcPts val="9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Note5-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surface exposed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surrounding </a:t>
            </a:r>
            <a:r>
              <a:rPr sz="1200" spc="-20" dirty="0">
                <a:latin typeface="Times New Roman"/>
                <a:cs typeface="Times New Roman"/>
              </a:rPr>
              <a:t>air involves </a:t>
            </a:r>
            <a:r>
              <a:rPr sz="1200" spc="-5" dirty="0">
                <a:latin typeface="Times New Roman"/>
                <a:cs typeface="Times New Roman"/>
              </a:rPr>
              <a:t>convection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radiation </a:t>
            </a:r>
            <a:r>
              <a:rPr sz="1200" spc="-20" dirty="0">
                <a:latin typeface="Times New Roman"/>
                <a:cs typeface="Times New Roman"/>
              </a:rPr>
              <a:t>simultaneously,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total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0" dirty="0">
                <a:latin typeface="Times New Roman"/>
                <a:cs typeface="Times New Roman"/>
              </a:rPr>
              <a:t>surface 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determined by adding </a:t>
            </a:r>
            <a:r>
              <a:rPr sz="1200" spc="5" dirty="0">
                <a:latin typeface="Times New Roman"/>
                <a:cs typeface="Times New Roman"/>
              </a:rPr>
              <a:t>(or </a:t>
            </a:r>
            <a:r>
              <a:rPr sz="1200" spc="-10" dirty="0">
                <a:latin typeface="Times New Roman"/>
                <a:cs typeface="Times New Roman"/>
              </a:rPr>
              <a:t>subtracting, </a:t>
            </a:r>
            <a:r>
              <a:rPr sz="1200" spc="-25" dirty="0">
                <a:latin typeface="Times New Roman"/>
                <a:cs typeface="Times New Roman"/>
              </a:rPr>
              <a:t>if 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opposite </a:t>
            </a:r>
            <a:r>
              <a:rPr sz="1200" spc="-10" dirty="0">
                <a:latin typeface="Times New Roman"/>
                <a:cs typeface="Times New Roman"/>
              </a:rPr>
              <a:t>direction)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radiation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convection components.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10" dirty="0">
                <a:latin typeface="Times New Roman"/>
                <a:cs typeface="Times New Roman"/>
              </a:rPr>
              <a:t>radiation resistances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15" dirty="0">
                <a:latin typeface="Times New Roman"/>
                <a:cs typeface="Times New Roman"/>
              </a:rPr>
              <a:t>parallel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dirty="0">
                <a:latin typeface="Times New Roman"/>
                <a:cs typeface="Times New Roman"/>
              </a:rPr>
              <a:t>other,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Fig.(3.4),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0" dirty="0">
                <a:latin typeface="Times New Roman"/>
                <a:cs typeface="Times New Roman"/>
              </a:rPr>
              <a:t>may </a:t>
            </a:r>
            <a:r>
              <a:rPr sz="1200" spc="-5" dirty="0">
                <a:latin typeface="Times New Roman"/>
                <a:cs typeface="Times New Roman"/>
              </a:rPr>
              <a:t>cause </a:t>
            </a:r>
            <a:r>
              <a:rPr sz="1200" spc="-10" dirty="0">
                <a:latin typeface="Times New Roman"/>
                <a:cs typeface="Times New Roman"/>
              </a:rPr>
              <a:t>some </a:t>
            </a:r>
            <a:r>
              <a:rPr sz="1200" spc="-15" dirty="0">
                <a:latin typeface="Times New Roman"/>
                <a:cs typeface="Times New Roman"/>
              </a:rPr>
              <a:t>complication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thermal resistance </a:t>
            </a:r>
            <a:r>
              <a:rPr sz="1200" dirty="0">
                <a:latin typeface="Times New Roman"/>
                <a:cs typeface="Times New Roman"/>
              </a:rPr>
              <a:t>network.  </a:t>
            </a:r>
            <a:r>
              <a:rPr sz="1200" spc="-20" dirty="0">
                <a:latin typeface="Times New Roman"/>
                <a:cs typeface="Times New Roman"/>
              </a:rPr>
              <a:t>When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surr </a:t>
            </a:r>
            <a:r>
              <a:rPr sz="1200" b="1" i="1" spc="-5" dirty="0">
                <a:latin typeface="Times New Roman"/>
                <a:cs typeface="Times New Roman"/>
              </a:rPr>
              <a:t>≈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radiation </a:t>
            </a:r>
            <a:r>
              <a:rPr sz="1200" spc="-20" dirty="0">
                <a:latin typeface="Times New Roman"/>
                <a:cs typeface="Times New Roman"/>
              </a:rPr>
              <a:t>effect </a:t>
            </a:r>
            <a:r>
              <a:rPr sz="1200" spc="-5" dirty="0">
                <a:latin typeface="Times New Roman"/>
                <a:cs typeface="Times New Roman"/>
              </a:rPr>
              <a:t>can properly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accounted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15" dirty="0">
                <a:latin typeface="Times New Roman"/>
                <a:cs typeface="Times New Roman"/>
              </a:rPr>
              <a:t>by  replacing </a:t>
            </a:r>
            <a:r>
              <a:rPr sz="1200" b="1" i="1" spc="-5" dirty="0">
                <a:latin typeface="Times New Roman"/>
                <a:cs typeface="Times New Roman"/>
              </a:rPr>
              <a:t>h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convection </a:t>
            </a:r>
            <a:r>
              <a:rPr sz="1200" spc="-10" dirty="0">
                <a:latin typeface="Times New Roman"/>
                <a:cs typeface="Times New Roman"/>
              </a:rPr>
              <a:t>resistance relation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35" dirty="0">
                <a:latin typeface="Times New Roman"/>
                <a:cs typeface="Times New Roman"/>
              </a:rPr>
              <a:t>by;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179067" y="7795687"/>
            <a:ext cx="1250315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61670" algn="l"/>
                <a:tab pos="1094105" algn="l"/>
              </a:tabLst>
            </a:pPr>
            <a:r>
              <a:rPr sz="800" i="1" dirty="0">
                <a:latin typeface="Times New Roman"/>
                <a:cs typeface="Times New Roman"/>
              </a:rPr>
              <a:t>c</a:t>
            </a:r>
            <a:r>
              <a:rPr sz="800" i="1" spc="5" dirty="0">
                <a:latin typeface="Times New Roman"/>
                <a:cs typeface="Times New Roman"/>
              </a:rPr>
              <a:t>o</a:t>
            </a:r>
            <a:r>
              <a:rPr sz="800" i="1" spc="15" dirty="0">
                <a:latin typeface="Times New Roman"/>
                <a:cs typeface="Times New Roman"/>
              </a:rPr>
              <a:t>m</a:t>
            </a:r>
            <a:r>
              <a:rPr sz="800" i="1" spc="5" dirty="0">
                <a:latin typeface="Times New Roman"/>
                <a:cs typeface="Times New Roman"/>
              </a:rPr>
              <a:t>b</a:t>
            </a:r>
            <a:r>
              <a:rPr sz="800" i="1" spc="-10" dirty="0">
                <a:latin typeface="Times New Roman"/>
                <a:cs typeface="Times New Roman"/>
              </a:rPr>
              <a:t>i</a:t>
            </a:r>
            <a:r>
              <a:rPr sz="800" i="1" spc="5" dirty="0">
                <a:latin typeface="Times New Roman"/>
                <a:cs typeface="Times New Roman"/>
              </a:rPr>
              <a:t>n</a:t>
            </a:r>
            <a:r>
              <a:rPr sz="800" i="1" dirty="0">
                <a:latin typeface="Times New Roman"/>
                <a:cs typeface="Times New Roman"/>
              </a:rPr>
              <a:t>ed	c</a:t>
            </a:r>
            <a:r>
              <a:rPr sz="800" i="1" spc="5" dirty="0">
                <a:latin typeface="Times New Roman"/>
                <a:cs typeface="Times New Roman"/>
              </a:rPr>
              <a:t>on</a:t>
            </a:r>
            <a:r>
              <a:rPr sz="800" i="1" dirty="0">
                <a:latin typeface="Times New Roman"/>
                <a:cs typeface="Times New Roman"/>
              </a:rPr>
              <a:t>v	</a:t>
            </a:r>
            <a:r>
              <a:rPr sz="800" i="1" spc="-5" dirty="0">
                <a:latin typeface="Times New Roman"/>
                <a:cs typeface="Times New Roman"/>
              </a:rPr>
              <a:t>r</a:t>
            </a:r>
            <a:r>
              <a:rPr sz="800" i="1" spc="5" dirty="0">
                <a:latin typeface="Times New Roman"/>
                <a:cs typeface="Times New Roman"/>
              </a:rPr>
              <a:t>a</a:t>
            </a:r>
            <a:r>
              <a:rPr sz="800" i="1" dirty="0">
                <a:latin typeface="Times New Roman"/>
                <a:cs typeface="Times New Roman"/>
              </a:rPr>
              <a:t>d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074419" y="7676976"/>
            <a:ext cx="346392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  <a:tabLst>
                <a:tab pos="555625" algn="l"/>
                <a:tab pos="997585" algn="l"/>
                <a:tab pos="1665605" algn="l"/>
                <a:tab pos="2921000" algn="l"/>
              </a:tabLst>
            </a:pPr>
            <a:r>
              <a:rPr sz="1350" i="1" spc="10" dirty="0">
                <a:latin typeface="Times New Roman"/>
                <a:cs typeface="Times New Roman"/>
              </a:rPr>
              <a:t>h	</a:t>
            </a:r>
            <a:r>
              <a:rPr sz="1350" spc="15" dirty="0">
                <a:latin typeface="Symbol"/>
                <a:cs typeface="Symbol"/>
              </a:rPr>
              <a:t></a:t>
            </a:r>
            <a:r>
              <a:rPr sz="1350" spc="-6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h	</a:t>
            </a:r>
            <a:r>
              <a:rPr sz="1350" spc="15" dirty="0">
                <a:latin typeface="Symbol"/>
                <a:cs typeface="Symbol"/>
              </a:rPr>
              <a:t></a:t>
            </a:r>
            <a:r>
              <a:rPr sz="1350" spc="-13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h	</a:t>
            </a:r>
            <a:r>
              <a:rPr sz="1350" spc="-50" dirty="0">
                <a:latin typeface="Times New Roman"/>
                <a:cs typeface="Times New Roman"/>
              </a:rPr>
              <a:t>(</a:t>
            </a:r>
            <a:r>
              <a:rPr sz="1350" i="1" spc="-50" dirty="0">
                <a:latin typeface="Times New Roman"/>
                <a:cs typeface="Times New Roman"/>
              </a:rPr>
              <a:t>W </a:t>
            </a:r>
            <a:r>
              <a:rPr sz="1350" spc="5" dirty="0">
                <a:latin typeface="Times New Roman"/>
                <a:cs typeface="Times New Roman"/>
              </a:rPr>
              <a:t>/ </a:t>
            </a:r>
            <a:r>
              <a:rPr sz="1350" i="1" spc="25" dirty="0">
                <a:latin typeface="Times New Roman"/>
                <a:cs typeface="Times New Roman"/>
              </a:rPr>
              <a:t>m</a:t>
            </a:r>
            <a:r>
              <a:rPr sz="1200" spc="37" baseline="41666" dirty="0">
                <a:latin typeface="Times New Roman"/>
                <a:cs typeface="Times New Roman"/>
              </a:rPr>
              <a:t>2 </a:t>
            </a:r>
            <a:r>
              <a:rPr sz="1350" i="1" spc="15" dirty="0">
                <a:latin typeface="Times New Roman"/>
                <a:cs typeface="Times New Roman"/>
              </a:rPr>
              <a:t>K</a:t>
            </a:r>
            <a:r>
              <a:rPr sz="1350" i="1" spc="-250" dirty="0">
                <a:latin typeface="Times New Roman"/>
                <a:cs typeface="Times New Roman"/>
              </a:rPr>
              <a:t> </a:t>
            </a:r>
            <a:r>
              <a:rPr sz="1200" baseline="41666" dirty="0">
                <a:latin typeface="MT Extra"/>
                <a:cs typeface="MT Extra"/>
              </a:rPr>
              <a:t></a:t>
            </a:r>
            <a:r>
              <a:rPr sz="1200" spc="-67" baseline="41666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)	</a:t>
            </a:r>
            <a:r>
              <a:rPr sz="1350" spc="-15" dirty="0">
                <a:latin typeface="MT Extra"/>
                <a:cs typeface="MT Extra"/>
              </a:rPr>
              <a:t></a:t>
            </a:r>
            <a:r>
              <a:rPr sz="1350" spc="-15" dirty="0">
                <a:latin typeface="Times New Roman"/>
                <a:cs typeface="Times New Roman"/>
              </a:rPr>
              <a:t>(3.7)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92836" y="7925307"/>
            <a:ext cx="363410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dirty="0">
                <a:latin typeface="Times New Roman"/>
                <a:cs typeface="Times New Roman"/>
              </a:rPr>
              <a:t>h</a:t>
            </a:r>
            <a:r>
              <a:rPr sz="1200" b="1" i="1" baseline="-10416" dirty="0">
                <a:latin typeface="Times New Roman"/>
                <a:cs typeface="Times New Roman"/>
              </a:rPr>
              <a:t>combined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combined heat </a:t>
            </a:r>
            <a:r>
              <a:rPr sz="1200" b="1" spc="-10" dirty="0">
                <a:latin typeface="Times New Roman"/>
                <a:cs typeface="Times New Roman"/>
              </a:rPr>
              <a:t>transfer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coefficient.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983479" y="6206744"/>
            <a:ext cx="2029968" cy="17099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5043932" y="7897876"/>
            <a:ext cx="184658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Fig.(3.4) </a:t>
            </a:r>
            <a:r>
              <a:rPr sz="1000" b="1" i="1" spc="-5" dirty="0">
                <a:latin typeface="Times New Roman"/>
                <a:cs typeface="Times New Roman"/>
              </a:rPr>
              <a:t>Schematic </a:t>
            </a:r>
            <a:r>
              <a:rPr sz="1000" b="1" i="1" dirty="0">
                <a:latin typeface="Times New Roman"/>
                <a:cs typeface="Times New Roman"/>
              </a:rPr>
              <a:t>for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convection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970779" y="8047228"/>
            <a:ext cx="198437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and radiation </a:t>
            </a:r>
            <a:r>
              <a:rPr sz="1000" b="1" i="1" spc="-5" dirty="0">
                <a:latin typeface="Times New Roman"/>
                <a:cs typeface="Times New Roman"/>
              </a:rPr>
              <a:t>resistances </a:t>
            </a:r>
            <a:r>
              <a:rPr sz="1000" b="1" i="1" spc="-10" dirty="0">
                <a:latin typeface="Times New Roman"/>
                <a:cs typeface="Times New Roman"/>
              </a:rPr>
              <a:t>at </a:t>
            </a:r>
            <a:r>
              <a:rPr sz="1000" b="1" i="1" dirty="0">
                <a:latin typeface="Times New Roman"/>
                <a:cs typeface="Times New Roman"/>
              </a:rPr>
              <a:t>a</a:t>
            </a:r>
            <a:r>
              <a:rPr sz="1000" b="1" i="1" spc="-2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surface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30936" y="8255000"/>
            <a:ext cx="6300470" cy="1725295"/>
          </a:xfrm>
          <a:custGeom>
            <a:avLst/>
            <a:gdLst/>
            <a:ahLst/>
            <a:cxnLst/>
            <a:rect l="l" t="t" r="r" b="b"/>
            <a:pathLst>
              <a:path w="6300470" h="1725295">
                <a:moveTo>
                  <a:pt x="0" y="1725168"/>
                </a:moveTo>
                <a:lnTo>
                  <a:pt x="6300216" y="1725168"/>
                </a:lnTo>
                <a:lnTo>
                  <a:pt x="6300216" y="0"/>
                </a:lnTo>
                <a:lnTo>
                  <a:pt x="0" y="0"/>
                </a:lnTo>
                <a:lnTo>
                  <a:pt x="0" y="1725168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567436" y="8288019"/>
            <a:ext cx="6427470" cy="9220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00" algn="just">
              <a:lnSpc>
                <a:spcPts val="152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3.1.2- </a:t>
            </a:r>
            <a:r>
              <a:rPr sz="1300" b="1" i="1" spc="-5" dirty="0">
                <a:latin typeface="Times New Roman"/>
                <a:cs typeface="Times New Roman"/>
              </a:rPr>
              <a:t>Thermal Resistance</a:t>
            </a:r>
            <a:r>
              <a:rPr sz="1300" b="1" i="1" spc="30" dirty="0">
                <a:latin typeface="Times New Roman"/>
                <a:cs typeface="Times New Roman"/>
              </a:rPr>
              <a:t> </a:t>
            </a:r>
            <a:r>
              <a:rPr sz="1300" b="1" i="1" spc="-10" dirty="0">
                <a:latin typeface="Times New Roman"/>
                <a:cs typeface="Times New Roman"/>
              </a:rPr>
              <a:t>Network</a:t>
            </a:r>
            <a:endParaRPr sz="1300">
              <a:latin typeface="Times New Roman"/>
              <a:cs typeface="Times New Roman"/>
            </a:endParaRPr>
          </a:p>
          <a:p>
            <a:pPr marL="63500" marR="55880" indent="158115" algn="just">
              <a:lnSpc>
                <a:spcPct val="95600"/>
              </a:lnSpc>
              <a:spcBef>
                <a:spcPts val="30"/>
              </a:spcBef>
            </a:pPr>
            <a:r>
              <a:rPr sz="1200" dirty="0">
                <a:latin typeface="Times New Roman"/>
                <a:cs typeface="Times New Roman"/>
              </a:rPr>
              <a:t>Now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15" dirty="0">
                <a:latin typeface="Times New Roman"/>
                <a:cs typeface="Times New Roman"/>
              </a:rPr>
              <a:t>one-dimensional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plane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b="1" i="1" dirty="0">
                <a:latin typeface="Times New Roman"/>
                <a:cs typeface="Times New Roman"/>
              </a:rPr>
              <a:t>L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spc="-1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b="1" i="1" spc="-5" dirty="0">
                <a:latin typeface="Times New Roman"/>
                <a:cs typeface="Times New Roman"/>
              </a:rPr>
              <a:t>k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exposed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15" dirty="0">
                <a:latin typeface="Times New Roman"/>
                <a:cs typeface="Times New Roman"/>
              </a:rPr>
              <a:t>sides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25" dirty="0">
                <a:latin typeface="Times New Roman"/>
                <a:cs typeface="Times New Roman"/>
              </a:rPr>
              <a:t>fluids </a:t>
            </a:r>
            <a:r>
              <a:rPr sz="1200" spc="-5" dirty="0">
                <a:latin typeface="Times New Roman"/>
                <a:cs typeface="Times New Roman"/>
              </a:rPr>
              <a:t>at temperatures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∞1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∞2 </a:t>
            </a:r>
            <a:r>
              <a:rPr sz="1200" spc="-10" dirty="0">
                <a:latin typeface="Times New Roman"/>
                <a:cs typeface="Times New Roman"/>
              </a:rPr>
              <a:t>with heat transfer </a:t>
            </a:r>
            <a:r>
              <a:rPr sz="1200" spc="-15" dirty="0">
                <a:latin typeface="Times New Roman"/>
                <a:cs typeface="Times New Roman"/>
              </a:rPr>
              <a:t>coefficients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1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h</a:t>
            </a:r>
            <a:r>
              <a:rPr sz="1200" b="1" i="1" baseline="-10416" dirty="0">
                <a:latin typeface="Times New Roman"/>
                <a:cs typeface="Times New Roman"/>
              </a:rPr>
              <a:t>2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respectively,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Fig.(3.5). </a:t>
            </a:r>
            <a:r>
              <a:rPr sz="1200" spc="-25" dirty="0">
                <a:latin typeface="Times New Roman"/>
                <a:cs typeface="Times New Roman"/>
              </a:rPr>
              <a:t>Assuming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∞1 </a:t>
            </a:r>
            <a:r>
              <a:rPr sz="1200" b="1" i="1" spc="-5" dirty="0">
                <a:latin typeface="Times New Roman"/>
                <a:cs typeface="Times New Roman"/>
              </a:rPr>
              <a:t>&gt; </a:t>
            </a:r>
            <a:r>
              <a:rPr sz="1200" b="1" i="1" spc="5" dirty="0">
                <a:latin typeface="Times New Roman"/>
                <a:cs typeface="Times New Roman"/>
              </a:rPr>
              <a:t>T</a:t>
            </a:r>
            <a:r>
              <a:rPr sz="1200" b="1" i="1" spc="7" baseline="-10416" dirty="0">
                <a:latin typeface="Times New Roman"/>
                <a:cs typeface="Times New Roman"/>
              </a:rPr>
              <a:t>∞2</a:t>
            </a:r>
            <a:r>
              <a:rPr sz="1200" spc="5" dirty="0">
                <a:latin typeface="Times New Roman"/>
                <a:cs typeface="Times New Roman"/>
              </a:rPr>
              <a:t>,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variation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figure. </a:t>
            </a:r>
            <a:r>
              <a:rPr sz="1200" spc="-10" dirty="0">
                <a:latin typeface="Times New Roman"/>
                <a:cs typeface="Times New Roman"/>
              </a:rPr>
              <a:t>Under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10" dirty="0">
                <a:latin typeface="Times New Roman"/>
                <a:cs typeface="Times New Roman"/>
              </a:rPr>
              <a:t>conditions </a:t>
            </a:r>
            <a:r>
              <a:rPr sz="1200" spc="-5" dirty="0">
                <a:latin typeface="Times New Roman"/>
                <a:cs typeface="Times New Roman"/>
              </a:rPr>
              <a:t>we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have;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989067" y="9324340"/>
            <a:ext cx="8890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Symbol"/>
                <a:cs typeface="Symbol"/>
              </a:rPr>
              <a:t>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989067" y="9744964"/>
            <a:ext cx="8890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Symbol"/>
                <a:cs typeface="Symbol"/>
              </a:rPr>
              <a:t>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858259" y="9641331"/>
            <a:ext cx="8890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Symbol"/>
                <a:cs typeface="Symbol"/>
              </a:rPr>
              <a:t>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632708" y="9324340"/>
            <a:ext cx="31432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8125" algn="l"/>
              </a:tabLst>
            </a:pPr>
            <a:r>
              <a:rPr sz="1300" spc="-5" dirty="0">
                <a:latin typeface="Symbol"/>
                <a:cs typeface="Symbol"/>
              </a:rPr>
              <a:t></a:t>
            </a:r>
            <a:r>
              <a:rPr sz="1300" spc="-5" dirty="0">
                <a:latin typeface="Times New Roman"/>
                <a:cs typeface="Times New Roman"/>
              </a:rPr>
              <a:t>	</a:t>
            </a:r>
            <a:r>
              <a:rPr sz="1300" spc="-5" dirty="0">
                <a:latin typeface="Symbol"/>
                <a:cs typeface="Symbol"/>
              </a:rPr>
              <a:t>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632708" y="9744964"/>
            <a:ext cx="31432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8125" algn="l"/>
              </a:tabLst>
            </a:pPr>
            <a:r>
              <a:rPr sz="1300" spc="-5" dirty="0">
                <a:latin typeface="Symbol"/>
                <a:cs typeface="Symbol"/>
              </a:rPr>
              <a:t></a:t>
            </a:r>
            <a:r>
              <a:rPr sz="1300" spc="-5" dirty="0">
                <a:latin typeface="Times New Roman"/>
                <a:cs typeface="Times New Roman"/>
              </a:rPr>
              <a:t>	</a:t>
            </a:r>
            <a:r>
              <a:rPr sz="1300" spc="-5" dirty="0">
                <a:latin typeface="Symbol"/>
                <a:cs typeface="Symbol"/>
              </a:rPr>
              <a:t>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227579" y="9641331"/>
            <a:ext cx="8890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Symbol"/>
                <a:cs typeface="Symbol"/>
              </a:rPr>
              <a:t>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227579" y="9324340"/>
            <a:ext cx="31432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8125" algn="l"/>
              </a:tabLst>
            </a:pPr>
            <a:r>
              <a:rPr sz="1300" spc="-5" dirty="0">
                <a:latin typeface="Symbol"/>
                <a:cs typeface="Symbol"/>
              </a:rPr>
              <a:t></a:t>
            </a:r>
            <a:r>
              <a:rPr sz="1300" spc="-5" dirty="0">
                <a:latin typeface="Times New Roman"/>
                <a:cs typeface="Times New Roman"/>
              </a:rPr>
              <a:t>	</a:t>
            </a:r>
            <a:r>
              <a:rPr sz="1300" spc="-5" dirty="0">
                <a:latin typeface="Symbol"/>
                <a:cs typeface="Symbol"/>
              </a:rPr>
              <a:t>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227579" y="9744964"/>
            <a:ext cx="31432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8125" algn="l"/>
              </a:tabLst>
            </a:pPr>
            <a:r>
              <a:rPr sz="1300" spc="-5" dirty="0">
                <a:latin typeface="Symbol"/>
                <a:cs typeface="Symbol"/>
              </a:rPr>
              <a:t></a:t>
            </a:r>
            <a:r>
              <a:rPr sz="1300" spc="-5" dirty="0">
                <a:latin typeface="Times New Roman"/>
                <a:cs typeface="Times New Roman"/>
              </a:rPr>
              <a:t>	</a:t>
            </a:r>
            <a:r>
              <a:rPr sz="1300" spc="-5" dirty="0">
                <a:latin typeface="Symbol"/>
                <a:cs typeface="Symbol"/>
              </a:rPr>
              <a:t>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227579" y="9217659"/>
            <a:ext cx="8890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Symbol"/>
                <a:cs typeface="Symbol"/>
              </a:rPr>
              <a:t>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096772" y="9641331"/>
            <a:ext cx="8890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Symbol"/>
                <a:cs typeface="Symbol"/>
              </a:rPr>
              <a:t>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096772" y="9324340"/>
            <a:ext cx="8890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Symbol"/>
                <a:cs typeface="Symbol"/>
              </a:rPr>
              <a:t>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096772" y="9744964"/>
            <a:ext cx="8890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Symbol"/>
                <a:cs typeface="Symbol"/>
              </a:rPr>
              <a:t>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027932" y="9702292"/>
            <a:ext cx="107569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300" i="1" spc="-5" dirty="0">
                <a:latin typeface="Times New Roman"/>
                <a:cs typeface="Times New Roman"/>
              </a:rPr>
              <a:t>from the </a:t>
            </a:r>
            <a:r>
              <a:rPr sz="1300" i="1" spc="-15" dirty="0">
                <a:latin typeface="Times New Roman"/>
                <a:cs typeface="Times New Roman"/>
              </a:rPr>
              <a:t>wall</a:t>
            </a:r>
            <a:r>
              <a:rPr sz="1300" i="1" spc="114" dirty="0">
                <a:latin typeface="Times New Roman"/>
                <a:cs typeface="Times New Roman"/>
              </a:rPr>
              <a:t> </a:t>
            </a:r>
            <a:r>
              <a:rPr sz="1950" spc="-7" baseline="21367" dirty="0">
                <a:latin typeface="Symbol"/>
                <a:cs typeface="Symbol"/>
              </a:rPr>
              <a:t></a:t>
            </a:r>
            <a:endParaRPr sz="1950" baseline="21367">
              <a:latin typeface="Symbol"/>
              <a:cs typeface="Symbo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453132" y="9217659"/>
            <a:ext cx="262509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91895" algn="l"/>
                <a:tab pos="1417320" algn="l"/>
                <a:tab pos="1795145" algn="l"/>
                <a:tab pos="2548255" algn="l"/>
              </a:tabLst>
            </a:pPr>
            <a:r>
              <a:rPr sz="1300" spc="-5" dirty="0">
                <a:latin typeface="Symbol"/>
                <a:cs typeface="Symbol"/>
              </a:rPr>
              <a:t></a:t>
            </a:r>
            <a:r>
              <a:rPr sz="1300" spc="-5" dirty="0">
                <a:latin typeface="Times New Roman"/>
                <a:cs typeface="Times New Roman"/>
              </a:rPr>
              <a:t>	</a:t>
            </a:r>
            <a:r>
              <a:rPr sz="1300" spc="-5" dirty="0">
                <a:latin typeface="Symbol"/>
                <a:cs typeface="Symbol"/>
              </a:rPr>
              <a:t></a:t>
            </a:r>
            <a:r>
              <a:rPr sz="1300" spc="-5" dirty="0">
                <a:latin typeface="Times New Roman"/>
                <a:cs typeface="Times New Roman"/>
              </a:rPr>
              <a:t>	</a:t>
            </a:r>
            <a:r>
              <a:rPr sz="1300" spc="-5" dirty="0">
                <a:latin typeface="Symbol"/>
                <a:cs typeface="Symbol"/>
              </a:rPr>
              <a:t></a:t>
            </a:r>
            <a:r>
              <a:rPr sz="1300" spc="-5" dirty="0">
                <a:latin typeface="Times New Roman"/>
                <a:cs typeface="Times New Roman"/>
              </a:rPr>
              <a:t>	</a:t>
            </a:r>
            <a:r>
              <a:rPr sz="1950" i="1" spc="-7" baseline="2136" dirty="0">
                <a:latin typeface="Times New Roman"/>
                <a:cs typeface="Times New Roman"/>
              </a:rPr>
              <a:t>Rate</a:t>
            </a:r>
            <a:r>
              <a:rPr sz="1950" i="1" spc="-127" baseline="2136" dirty="0">
                <a:latin typeface="Times New Roman"/>
                <a:cs typeface="Times New Roman"/>
              </a:rPr>
              <a:t> </a:t>
            </a:r>
            <a:r>
              <a:rPr sz="1950" i="1" spc="-7" baseline="2136" dirty="0">
                <a:latin typeface="Times New Roman"/>
                <a:cs typeface="Times New Roman"/>
              </a:rPr>
              <a:t>of</a:t>
            </a:r>
            <a:r>
              <a:rPr sz="1950" i="1" baseline="2136" dirty="0">
                <a:latin typeface="Times New Roman"/>
                <a:cs typeface="Times New Roman"/>
              </a:rPr>
              <a:t>	</a:t>
            </a:r>
            <a:r>
              <a:rPr sz="1300" spc="-5" dirty="0">
                <a:latin typeface="Symbol"/>
                <a:cs typeface="Symbol"/>
              </a:rPr>
              <a:t>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427732" y="9702292"/>
            <a:ext cx="131953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950" spc="15" baseline="21367" dirty="0">
                <a:latin typeface="Symbol"/>
                <a:cs typeface="Symbol"/>
              </a:rPr>
              <a:t></a:t>
            </a:r>
            <a:r>
              <a:rPr sz="1300" i="1" spc="10" dirty="0">
                <a:latin typeface="Times New Roman"/>
                <a:cs typeface="Times New Roman"/>
              </a:rPr>
              <a:t>through </a:t>
            </a:r>
            <a:r>
              <a:rPr sz="1300" i="1" spc="-5" dirty="0">
                <a:latin typeface="Times New Roman"/>
                <a:cs typeface="Times New Roman"/>
              </a:rPr>
              <a:t>the </a:t>
            </a:r>
            <a:r>
              <a:rPr sz="1300" i="1" spc="-15" dirty="0">
                <a:latin typeface="Times New Roman"/>
                <a:cs typeface="Times New Roman"/>
              </a:rPr>
              <a:t>wall</a:t>
            </a:r>
            <a:r>
              <a:rPr sz="1300" i="1" spc="-235" dirty="0">
                <a:latin typeface="Times New Roman"/>
                <a:cs typeface="Times New Roman"/>
              </a:rPr>
              <a:t> </a:t>
            </a:r>
            <a:r>
              <a:rPr sz="1950" spc="-7" baseline="21367" dirty="0">
                <a:latin typeface="Symbol"/>
                <a:cs typeface="Symbol"/>
              </a:rPr>
              <a:t></a:t>
            </a:r>
            <a:endParaRPr sz="1950" baseline="21367">
              <a:latin typeface="Symbol"/>
              <a:cs typeface="Symbo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297939" y="9702292"/>
            <a:ext cx="82740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i="1" spc="-5" dirty="0">
                <a:latin typeface="Times New Roman"/>
                <a:cs typeface="Times New Roman"/>
              </a:rPr>
              <a:t>into the</a:t>
            </a:r>
            <a:r>
              <a:rPr sz="1300" i="1" spc="-190" dirty="0">
                <a:latin typeface="Times New Roman"/>
                <a:cs typeface="Times New Roman"/>
              </a:rPr>
              <a:t> </a:t>
            </a:r>
            <a:r>
              <a:rPr sz="1300" i="1" spc="-15" dirty="0">
                <a:latin typeface="Times New Roman"/>
                <a:cs typeface="Times New Roman"/>
              </a:rPr>
              <a:t>wall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071372" y="9455404"/>
            <a:ext cx="403225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950" spc="-7" baseline="-8547" dirty="0">
                <a:latin typeface="Symbol"/>
                <a:cs typeface="Symbol"/>
              </a:rPr>
              <a:t></a:t>
            </a:r>
            <a:r>
              <a:rPr sz="1950" spc="-262" baseline="-8547" dirty="0">
                <a:latin typeface="Times New Roman"/>
                <a:cs typeface="Times New Roman"/>
              </a:rPr>
              <a:t> </a:t>
            </a:r>
            <a:r>
              <a:rPr sz="1300" i="1" spc="-5" dirty="0">
                <a:latin typeface="Times New Roman"/>
                <a:cs typeface="Times New Roman"/>
              </a:rPr>
              <a:t>heat</a:t>
            </a:r>
            <a:r>
              <a:rPr sz="1300" i="1" spc="-35" dirty="0">
                <a:latin typeface="Times New Roman"/>
                <a:cs typeface="Times New Roman"/>
              </a:rPr>
              <a:t> </a:t>
            </a:r>
            <a:r>
              <a:rPr sz="1300" i="1" spc="-5" dirty="0">
                <a:latin typeface="Times New Roman"/>
                <a:cs typeface="Times New Roman"/>
              </a:rPr>
              <a:t>convection</a:t>
            </a:r>
            <a:r>
              <a:rPr sz="1300" i="1" spc="-204" dirty="0">
                <a:latin typeface="Times New Roman"/>
                <a:cs typeface="Times New Roman"/>
              </a:rPr>
              <a:t> </a:t>
            </a:r>
            <a:r>
              <a:rPr sz="1950" spc="-7" baseline="-8547" dirty="0">
                <a:latin typeface="Symbol"/>
                <a:cs typeface="Symbol"/>
              </a:rPr>
              <a:t></a:t>
            </a:r>
            <a:r>
              <a:rPr sz="1950" spc="-44" baseline="-8547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Symbol"/>
                <a:cs typeface="Symbol"/>
              </a:rPr>
              <a:t></a:t>
            </a:r>
            <a:r>
              <a:rPr sz="1300" spc="-55" dirty="0">
                <a:latin typeface="Times New Roman"/>
                <a:cs typeface="Times New Roman"/>
              </a:rPr>
              <a:t> </a:t>
            </a:r>
            <a:r>
              <a:rPr sz="1950" spc="-7" baseline="-8547" dirty="0">
                <a:latin typeface="Symbol"/>
                <a:cs typeface="Symbol"/>
              </a:rPr>
              <a:t></a:t>
            </a:r>
            <a:r>
              <a:rPr sz="1950" spc="-254" baseline="-8547" dirty="0">
                <a:latin typeface="Times New Roman"/>
                <a:cs typeface="Times New Roman"/>
              </a:rPr>
              <a:t> </a:t>
            </a:r>
            <a:r>
              <a:rPr sz="1300" i="1" spc="-5" dirty="0">
                <a:latin typeface="Times New Roman"/>
                <a:cs typeface="Times New Roman"/>
              </a:rPr>
              <a:t>heat</a:t>
            </a:r>
            <a:r>
              <a:rPr sz="1300" i="1" spc="-10" dirty="0">
                <a:latin typeface="Times New Roman"/>
                <a:cs typeface="Times New Roman"/>
              </a:rPr>
              <a:t> </a:t>
            </a:r>
            <a:r>
              <a:rPr sz="1300" i="1" spc="-5" dirty="0">
                <a:latin typeface="Times New Roman"/>
                <a:cs typeface="Times New Roman"/>
              </a:rPr>
              <a:t>conduction</a:t>
            </a:r>
            <a:r>
              <a:rPr sz="1300" i="1" spc="15" dirty="0">
                <a:latin typeface="Times New Roman"/>
                <a:cs typeface="Times New Roman"/>
              </a:rPr>
              <a:t> </a:t>
            </a:r>
            <a:r>
              <a:rPr sz="1950" spc="-7" baseline="-8547" dirty="0">
                <a:latin typeface="Symbol"/>
                <a:cs typeface="Symbol"/>
              </a:rPr>
              <a:t></a:t>
            </a:r>
            <a:r>
              <a:rPr sz="1950" spc="-52" baseline="-8547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Symbol"/>
                <a:cs typeface="Symbol"/>
              </a:rPr>
              <a:t></a:t>
            </a:r>
            <a:r>
              <a:rPr sz="1300" spc="-50" dirty="0">
                <a:latin typeface="Times New Roman"/>
                <a:cs typeface="Times New Roman"/>
              </a:rPr>
              <a:t> </a:t>
            </a:r>
            <a:r>
              <a:rPr sz="1950" spc="-7" baseline="-8547" dirty="0">
                <a:latin typeface="Symbol"/>
                <a:cs typeface="Symbol"/>
              </a:rPr>
              <a:t></a:t>
            </a:r>
            <a:r>
              <a:rPr sz="1950" spc="-262" baseline="-8547" dirty="0">
                <a:latin typeface="Times New Roman"/>
                <a:cs typeface="Times New Roman"/>
              </a:rPr>
              <a:t> </a:t>
            </a:r>
            <a:r>
              <a:rPr sz="1300" i="1" spc="-5" dirty="0">
                <a:latin typeface="Times New Roman"/>
                <a:cs typeface="Times New Roman"/>
              </a:rPr>
              <a:t>heat</a:t>
            </a:r>
            <a:r>
              <a:rPr sz="1300" i="1" spc="-10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convection</a:t>
            </a:r>
            <a:r>
              <a:rPr sz="1950" spc="7" baseline="-8547" dirty="0">
                <a:latin typeface="Symbol"/>
                <a:cs typeface="Symbol"/>
              </a:rPr>
              <a:t></a:t>
            </a:r>
            <a:endParaRPr sz="1950" baseline="-8547">
              <a:latin typeface="Symbol"/>
              <a:cs typeface="Symbo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096772" y="9217659"/>
            <a:ext cx="221996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87350" algn="l"/>
                <a:tab pos="1746885" algn="l"/>
              </a:tabLst>
            </a:pPr>
            <a:r>
              <a:rPr sz="1300" spc="-5" dirty="0">
                <a:latin typeface="Symbol"/>
                <a:cs typeface="Symbol"/>
              </a:rPr>
              <a:t></a:t>
            </a:r>
            <a:r>
              <a:rPr sz="1300" spc="-5" dirty="0">
                <a:latin typeface="Times New Roman"/>
                <a:cs typeface="Times New Roman"/>
              </a:rPr>
              <a:t>	</a:t>
            </a:r>
            <a:r>
              <a:rPr sz="1950" i="1" spc="-7" baseline="2136" dirty="0">
                <a:latin typeface="Times New Roman"/>
                <a:cs typeface="Times New Roman"/>
              </a:rPr>
              <a:t>Rate</a:t>
            </a:r>
            <a:r>
              <a:rPr sz="1950" i="1" spc="-97" baseline="2136" dirty="0">
                <a:latin typeface="Times New Roman"/>
                <a:cs typeface="Times New Roman"/>
              </a:rPr>
              <a:t> </a:t>
            </a:r>
            <a:r>
              <a:rPr sz="1950" i="1" spc="-7" baseline="2136" dirty="0">
                <a:latin typeface="Times New Roman"/>
                <a:cs typeface="Times New Roman"/>
              </a:rPr>
              <a:t>of	Rate</a:t>
            </a:r>
            <a:r>
              <a:rPr sz="1950" i="1" spc="-209" baseline="2136" dirty="0">
                <a:latin typeface="Times New Roman"/>
                <a:cs typeface="Times New Roman"/>
              </a:rPr>
              <a:t> </a:t>
            </a:r>
            <a:r>
              <a:rPr sz="1950" i="1" spc="-7" baseline="2136" dirty="0">
                <a:latin typeface="Times New Roman"/>
                <a:cs typeface="Times New Roman"/>
              </a:rPr>
              <a:t>of</a:t>
            </a:r>
            <a:endParaRPr sz="1950" baseline="2136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42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0936" y="769112"/>
            <a:ext cx="6285230" cy="1816735"/>
          </a:xfrm>
          <a:custGeom>
            <a:avLst/>
            <a:gdLst/>
            <a:ahLst/>
            <a:cxnLst/>
            <a:rect l="l" t="t" r="r" b="b"/>
            <a:pathLst>
              <a:path w="6285230" h="1816735">
                <a:moveTo>
                  <a:pt x="0" y="1816607"/>
                </a:moveTo>
                <a:lnTo>
                  <a:pt x="6284975" y="1816607"/>
                </a:lnTo>
                <a:lnTo>
                  <a:pt x="6284975" y="0"/>
                </a:lnTo>
                <a:lnTo>
                  <a:pt x="0" y="0"/>
                </a:lnTo>
                <a:lnTo>
                  <a:pt x="0" y="1816607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92836" y="388140"/>
            <a:ext cx="6381115" cy="73533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85"/>
              </a:spcBef>
              <a:tabLst>
                <a:tab pos="4511675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20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	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10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  <a:p>
            <a:pPr marL="38100" marR="43180">
              <a:lnSpc>
                <a:spcPts val="1370"/>
              </a:lnSpc>
              <a:spcBef>
                <a:spcPts val="61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Eq.(3.36.b)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20" dirty="0">
                <a:latin typeface="Times New Roman"/>
                <a:cs typeface="Times New Roman"/>
              </a:rPr>
              <a:t>also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30" dirty="0">
                <a:latin typeface="Times New Roman"/>
                <a:cs typeface="Times New Roman"/>
              </a:rPr>
              <a:t>fins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10" dirty="0">
                <a:latin typeface="Times New Roman"/>
                <a:cs typeface="Times New Roman"/>
              </a:rPr>
              <a:t>subjected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15" dirty="0">
                <a:latin typeface="Times New Roman"/>
                <a:cs typeface="Times New Roman"/>
              </a:rPr>
              <a:t>by replacing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b="1" i="1" spc="-5" dirty="0">
                <a:latin typeface="Times New Roman"/>
                <a:cs typeface="Times New Roman"/>
              </a:rPr>
              <a:t>L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corrected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b="1" i="1" dirty="0">
                <a:latin typeface="Times New Roman"/>
                <a:cs typeface="Times New Roman"/>
              </a:rPr>
              <a:t>L</a:t>
            </a:r>
            <a:r>
              <a:rPr sz="1200" b="1" i="1" baseline="-10416" dirty="0">
                <a:latin typeface="Times New Roman"/>
                <a:cs typeface="Times New Roman"/>
              </a:rPr>
              <a:t>c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95297" y="1402524"/>
            <a:ext cx="738505" cy="0"/>
          </a:xfrm>
          <a:custGeom>
            <a:avLst/>
            <a:gdLst/>
            <a:ahLst/>
            <a:cxnLst/>
            <a:rect l="l" t="t" r="r" b="b"/>
            <a:pathLst>
              <a:path w="738505">
                <a:moveTo>
                  <a:pt x="0" y="0"/>
                </a:moveTo>
                <a:lnTo>
                  <a:pt x="737996" y="0"/>
                </a:lnTo>
              </a:path>
            </a:pathLst>
          </a:custGeom>
          <a:ln w="72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47797" y="1297368"/>
            <a:ext cx="22860" cy="12700"/>
          </a:xfrm>
          <a:custGeom>
            <a:avLst/>
            <a:gdLst/>
            <a:ahLst/>
            <a:cxnLst/>
            <a:rect l="l" t="t" r="r" b="b"/>
            <a:pathLst>
              <a:path w="22860" h="12700">
                <a:moveTo>
                  <a:pt x="0" y="12382"/>
                </a:moveTo>
                <a:lnTo>
                  <a:pt x="22859" y="0"/>
                </a:lnTo>
              </a:path>
            </a:pathLst>
          </a:custGeom>
          <a:ln w="72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70657" y="1300797"/>
            <a:ext cx="33655" cy="74295"/>
          </a:xfrm>
          <a:custGeom>
            <a:avLst/>
            <a:gdLst/>
            <a:ahLst/>
            <a:cxnLst/>
            <a:rect l="l" t="t" r="r" b="b"/>
            <a:pathLst>
              <a:path w="33655" h="74294">
                <a:moveTo>
                  <a:pt x="0" y="0"/>
                </a:moveTo>
                <a:lnTo>
                  <a:pt x="33337" y="73914"/>
                </a:lnTo>
              </a:path>
            </a:pathLst>
          </a:custGeom>
          <a:ln w="14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07614" y="1162113"/>
            <a:ext cx="44450" cy="212725"/>
          </a:xfrm>
          <a:custGeom>
            <a:avLst/>
            <a:gdLst/>
            <a:ahLst/>
            <a:cxnLst/>
            <a:rect l="l" t="t" r="r" b="b"/>
            <a:pathLst>
              <a:path w="44450" h="212725">
                <a:moveTo>
                  <a:pt x="0" y="212598"/>
                </a:moveTo>
                <a:lnTo>
                  <a:pt x="44005" y="0"/>
                </a:lnTo>
              </a:path>
            </a:pathLst>
          </a:custGeom>
          <a:ln w="72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51619" y="1162113"/>
            <a:ext cx="578485" cy="0"/>
          </a:xfrm>
          <a:custGeom>
            <a:avLst/>
            <a:gdLst/>
            <a:ahLst/>
            <a:cxnLst/>
            <a:rect l="l" t="t" r="r" b="b"/>
            <a:pathLst>
              <a:path w="578485">
                <a:moveTo>
                  <a:pt x="0" y="0"/>
                </a:moveTo>
                <a:lnTo>
                  <a:pt x="577977" y="0"/>
                </a:lnTo>
              </a:path>
            </a:pathLst>
          </a:custGeom>
          <a:ln w="72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29127" y="1402524"/>
            <a:ext cx="1986914" cy="0"/>
          </a:xfrm>
          <a:custGeom>
            <a:avLst/>
            <a:gdLst/>
            <a:ahLst/>
            <a:cxnLst/>
            <a:rect l="l" t="t" r="r" b="b"/>
            <a:pathLst>
              <a:path w="1986914">
                <a:moveTo>
                  <a:pt x="0" y="0"/>
                </a:moveTo>
                <a:lnTo>
                  <a:pt x="1986914" y="0"/>
                </a:lnTo>
              </a:path>
            </a:pathLst>
          </a:custGeom>
          <a:ln w="72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11877" y="1402524"/>
            <a:ext cx="617855" cy="0"/>
          </a:xfrm>
          <a:custGeom>
            <a:avLst/>
            <a:gdLst/>
            <a:ahLst/>
            <a:cxnLst/>
            <a:rect l="l" t="t" r="r" b="b"/>
            <a:pathLst>
              <a:path w="617854">
                <a:moveTo>
                  <a:pt x="0" y="0"/>
                </a:moveTo>
                <a:lnTo>
                  <a:pt x="617410" y="0"/>
                </a:lnTo>
              </a:path>
            </a:pathLst>
          </a:custGeom>
          <a:ln w="72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281928" y="1263318"/>
            <a:ext cx="56324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300" spc="30" dirty="0">
                <a:latin typeface="Times New Roman"/>
                <a:cs typeface="Times New Roman"/>
              </a:rPr>
              <a:t>(3.36.</a:t>
            </a:r>
            <a:r>
              <a:rPr sz="1300" i="1" spc="30" dirty="0">
                <a:latin typeface="Times New Roman"/>
                <a:cs typeface="Times New Roman"/>
              </a:rPr>
              <a:t>c</a:t>
            </a:r>
            <a:r>
              <a:rPr sz="1300" spc="3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64664" y="1507783"/>
            <a:ext cx="329057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  <a:tabLst>
                <a:tab pos="3233420" algn="l"/>
              </a:tabLst>
            </a:pPr>
            <a:r>
              <a:rPr sz="750" i="1" spc="5" dirty="0">
                <a:latin typeface="Times New Roman"/>
                <a:cs typeface="Times New Roman"/>
              </a:rPr>
              <a:t>fi</a:t>
            </a:r>
            <a:r>
              <a:rPr sz="750" i="1" spc="25" dirty="0">
                <a:latin typeface="Times New Roman"/>
                <a:cs typeface="Times New Roman"/>
              </a:rPr>
              <a:t>n</a:t>
            </a:r>
            <a:r>
              <a:rPr sz="750" i="1" spc="5" dirty="0">
                <a:latin typeface="Times New Roman"/>
                <a:cs typeface="Times New Roman"/>
              </a:rPr>
              <a:t>,</a:t>
            </a:r>
            <a:r>
              <a:rPr sz="750" i="1" spc="-50" dirty="0">
                <a:latin typeface="Times New Roman"/>
                <a:cs typeface="Times New Roman"/>
              </a:rPr>
              <a:t> </a:t>
            </a:r>
            <a:r>
              <a:rPr sz="750" i="1" spc="30" dirty="0">
                <a:latin typeface="Times New Roman"/>
                <a:cs typeface="Times New Roman"/>
              </a:rPr>
              <a:t>m</a:t>
            </a:r>
            <a:r>
              <a:rPr sz="750" i="1" spc="25" dirty="0">
                <a:latin typeface="Times New Roman"/>
                <a:cs typeface="Times New Roman"/>
              </a:rPr>
              <a:t>a</a:t>
            </a:r>
            <a:r>
              <a:rPr sz="750" i="1" spc="10" dirty="0">
                <a:latin typeface="Times New Roman"/>
                <a:cs typeface="Times New Roman"/>
              </a:rPr>
              <a:t>x</a:t>
            </a:r>
            <a:r>
              <a:rPr sz="750" i="1" dirty="0">
                <a:latin typeface="Times New Roman"/>
                <a:cs typeface="Times New Roman"/>
              </a:rPr>
              <a:t>	</a:t>
            </a:r>
            <a:r>
              <a:rPr sz="750" i="1" spc="10" dirty="0">
                <a:latin typeface="Times New Roman"/>
                <a:cs typeface="Times New Roman"/>
              </a:rPr>
              <a:t>c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07008" y="1376719"/>
            <a:ext cx="58420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750" i="1" spc="20" dirty="0">
                <a:latin typeface="Times New Roman"/>
                <a:cs typeface="Times New Roman"/>
              </a:rPr>
              <a:t>convective</a:t>
            </a:r>
            <a:r>
              <a:rPr sz="750" i="1" spc="25" dirty="0">
                <a:latin typeface="Times New Roman"/>
                <a:cs typeface="Times New Roman"/>
              </a:rPr>
              <a:t> </a:t>
            </a:r>
            <a:r>
              <a:rPr sz="750" i="1" spc="10" dirty="0">
                <a:latin typeface="Times New Roman"/>
                <a:cs typeface="Times New Roman"/>
              </a:rPr>
              <a:t>tip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94455" y="1394382"/>
            <a:ext cx="214249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  <a:tabLst>
                <a:tab pos="1884045" algn="l"/>
              </a:tabLst>
            </a:pPr>
            <a:r>
              <a:rPr sz="1300" i="1" spc="15" dirty="0">
                <a:latin typeface="Times New Roman"/>
                <a:cs typeface="Times New Roman"/>
              </a:rPr>
              <a:t>h </a:t>
            </a:r>
            <a:r>
              <a:rPr sz="1300" i="1" spc="40" dirty="0">
                <a:latin typeface="Times New Roman"/>
                <a:cs typeface="Times New Roman"/>
              </a:rPr>
              <a:t>A</a:t>
            </a:r>
            <a:r>
              <a:rPr sz="1125" i="1" spc="60" baseline="-25925" dirty="0">
                <a:latin typeface="Times New Roman"/>
                <a:cs typeface="Times New Roman"/>
              </a:rPr>
              <a:t>fin </a:t>
            </a:r>
            <a:r>
              <a:rPr sz="1300" spc="-10" dirty="0">
                <a:latin typeface="Times New Roman"/>
                <a:cs typeface="Times New Roman"/>
              </a:rPr>
              <a:t>(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i="1" spc="-15" baseline="-25925" dirty="0">
                <a:latin typeface="Times New Roman"/>
                <a:cs typeface="Times New Roman"/>
              </a:rPr>
              <a:t>b </a:t>
            </a:r>
            <a:r>
              <a:rPr sz="1125" i="1" spc="247" baseline="-25925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Symbol"/>
                <a:cs typeface="Symbol"/>
              </a:rPr>
              <a:t></a:t>
            </a:r>
            <a:r>
              <a:rPr sz="1300" spc="-120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r>
              <a:rPr sz="1125" spc="7" baseline="-25925" dirty="0">
                <a:latin typeface="Symbol"/>
                <a:cs typeface="Symbol"/>
              </a:rPr>
              <a:t></a:t>
            </a:r>
            <a:r>
              <a:rPr sz="1125" spc="37" baseline="-2592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)	</a:t>
            </a:r>
            <a:r>
              <a:rPr sz="1300" i="1" spc="15" dirty="0">
                <a:latin typeface="Times New Roman"/>
                <a:cs typeface="Times New Roman"/>
              </a:rPr>
              <a:t>a</a:t>
            </a:r>
            <a:r>
              <a:rPr sz="1300" i="1" spc="-60" dirty="0">
                <a:latin typeface="Times New Roman"/>
                <a:cs typeface="Times New Roman"/>
              </a:rPr>
              <a:t> </a:t>
            </a:r>
            <a:r>
              <a:rPr sz="1300" i="1" spc="20" dirty="0">
                <a:latin typeface="Times New Roman"/>
                <a:cs typeface="Times New Roman"/>
              </a:rPr>
              <a:t>L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37839" y="1141398"/>
            <a:ext cx="269875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sz="1300" i="1" spc="15" dirty="0">
                <a:latin typeface="Times New Roman"/>
                <a:cs typeface="Times New Roman"/>
              </a:rPr>
              <a:t>h p k </a:t>
            </a:r>
            <a:r>
              <a:rPr sz="1300" i="1" spc="-10" dirty="0">
                <a:latin typeface="Times New Roman"/>
                <a:cs typeface="Times New Roman"/>
              </a:rPr>
              <a:t>A</a:t>
            </a:r>
            <a:r>
              <a:rPr sz="1125" i="1" spc="-15" baseline="-25925" dirty="0">
                <a:latin typeface="Times New Roman"/>
                <a:cs typeface="Times New Roman"/>
              </a:rPr>
              <a:t>c</a:t>
            </a:r>
            <a:r>
              <a:rPr sz="1125" i="1" spc="247" baseline="-2592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(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125" i="1" spc="-15" baseline="-25925" dirty="0">
                <a:latin typeface="Times New Roman"/>
                <a:cs typeface="Times New Roman"/>
              </a:rPr>
              <a:t>b  </a:t>
            </a:r>
            <a:r>
              <a:rPr sz="1300" spc="20" dirty="0">
                <a:latin typeface="Symbol"/>
                <a:cs typeface="Symbol"/>
              </a:rPr>
              <a:t>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r>
              <a:rPr sz="1125" spc="7" baseline="-25925" dirty="0">
                <a:latin typeface="Symbol"/>
                <a:cs typeface="Symbol"/>
              </a:rPr>
              <a:t></a:t>
            </a:r>
            <a:r>
              <a:rPr sz="1125" spc="7" baseline="-2592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) </a:t>
            </a:r>
            <a:r>
              <a:rPr sz="1300" spc="15" dirty="0">
                <a:latin typeface="Times New Roman"/>
                <a:cs typeface="Times New Roman"/>
              </a:rPr>
              <a:t>tanh </a:t>
            </a:r>
            <a:r>
              <a:rPr sz="1300" i="1" spc="30" dirty="0">
                <a:latin typeface="Times New Roman"/>
                <a:cs typeface="Times New Roman"/>
              </a:rPr>
              <a:t>aL</a:t>
            </a:r>
            <a:r>
              <a:rPr sz="1125" i="1" spc="44" baseline="-25925" dirty="0">
                <a:latin typeface="Times New Roman"/>
                <a:cs typeface="Times New Roman"/>
              </a:rPr>
              <a:t>c </a:t>
            </a:r>
            <a:r>
              <a:rPr sz="1950" spc="30" baseline="-40598" dirty="0">
                <a:latin typeface="Symbol"/>
                <a:cs typeface="Symbol"/>
              </a:rPr>
              <a:t></a:t>
            </a:r>
            <a:r>
              <a:rPr sz="1950" spc="30" baseline="-40598" dirty="0">
                <a:latin typeface="Times New Roman"/>
                <a:cs typeface="Times New Roman"/>
              </a:rPr>
              <a:t> </a:t>
            </a:r>
            <a:r>
              <a:rPr sz="1950" spc="22" baseline="-4273" dirty="0">
                <a:latin typeface="Times New Roman"/>
                <a:cs typeface="Times New Roman"/>
              </a:rPr>
              <a:t>tanh</a:t>
            </a:r>
            <a:r>
              <a:rPr sz="1950" spc="112" baseline="-4273" dirty="0">
                <a:latin typeface="Times New Roman"/>
                <a:cs typeface="Times New Roman"/>
              </a:rPr>
              <a:t> </a:t>
            </a:r>
            <a:r>
              <a:rPr sz="1950" i="1" spc="44" baseline="-4273" dirty="0">
                <a:latin typeface="Times New Roman"/>
                <a:cs typeface="Times New Roman"/>
              </a:rPr>
              <a:t>aL</a:t>
            </a:r>
            <a:r>
              <a:rPr sz="1125" i="1" spc="44" baseline="-33333" dirty="0">
                <a:latin typeface="Times New Roman"/>
                <a:cs typeface="Times New Roman"/>
              </a:rPr>
              <a:t>c</a:t>
            </a:r>
            <a:endParaRPr sz="1125" baseline="-33333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92960" y="1348662"/>
            <a:ext cx="17208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sz="1950" i="1" spc="-397" baseline="-14957" dirty="0">
                <a:latin typeface="Times New Roman"/>
                <a:cs typeface="Times New Roman"/>
              </a:rPr>
              <a:t>Q</a:t>
            </a:r>
            <a:r>
              <a:rPr sz="1300" spc="-265" dirty="0">
                <a:latin typeface="MT Extra"/>
                <a:cs typeface="MT Extra"/>
              </a:rPr>
              <a:t></a:t>
            </a:r>
            <a:endParaRPr sz="1300">
              <a:latin typeface="MT Extra"/>
              <a:cs typeface="MT Extr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24735" y="1174926"/>
            <a:ext cx="108966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sz="1950" spc="30" baseline="-29914" dirty="0">
                <a:latin typeface="Symbol"/>
                <a:cs typeface="Symbol"/>
              </a:rPr>
              <a:t></a:t>
            </a:r>
            <a:r>
              <a:rPr sz="1950" spc="30" baseline="-29914" dirty="0">
                <a:latin typeface="Times New Roman"/>
                <a:cs typeface="Times New Roman"/>
              </a:rPr>
              <a:t> </a:t>
            </a:r>
            <a:r>
              <a:rPr sz="1950" i="1" spc="-397" baseline="12820" dirty="0">
                <a:latin typeface="Times New Roman"/>
                <a:cs typeface="Times New Roman"/>
              </a:rPr>
              <a:t>Q</a:t>
            </a:r>
            <a:r>
              <a:rPr sz="1950" spc="-397" baseline="29914" dirty="0">
                <a:latin typeface="MT Extra"/>
                <a:cs typeface="MT Extra"/>
              </a:rPr>
              <a:t></a:t>
            </a:r>
            <a:r>
              <a:rPr sz="1950" spc="-397" baseline="29914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convective </a:t>
            </a:r>
            <a:r>
              <a:rPr sz="750" i="1" spc="10" dirty="0">
                <a:latin typeface="Times New Roman"/>
                <a:cs typeface="Times New Roman"/>
              </a:rPr>
              <a:t>tip</a:t>
            </a:r>
            <a:r>
              <a:rPr sz="750" i="1" spc="204" dirty="0">
                <a:latin typeface="Times New Roman"/>
                <a:cs typeface="Times New Roman"/>
              </a:rPr>
              <a:t> </a:t>
            </a:r>
            <a:r>
              <a:rPr sz="1950" spc="30" baseline="-29914" dirty="0">
                <a:latin typeface="Symbol"/>
                <a:cs typeface="Symbol"/>
              </a:rPr>
              <a:t></a:t>
            </a:r>
            <a:endParaRPr sz="1950" baseline="-29914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94232" y="1257330"/>
            <a:ext cx="115570" cy="23685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1350" i="1" spc="-545" dirty="0">
                <a:latin typeface="Verdana"/>
                <a:cs typeface="Verdana"/>
              </a:rPr>
              <a:t>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30936" y="1643380"/>
            <a:ext cx="6308725" cy="90931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R="5080" algn="just">
              <a:lnSpc>
                <a:spcPct val="958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Fin efficiency </a:t>
            </a:r>
            <a:r>
              <a:rPr sz="1200" spc="-10" dirty="0">
                <a:latin typeface="Times New Roman"/>
                <a:cs typeface="Times New Roman"/>
              </a:rPr>
              <a:t>relations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10" dirty="0">
                <a:latin typeface="Times New Roman"/>
                <a:cs typeface="Times New Roman"/>
              </a:rPr>
              <a:t>developed for </a:t>
            </a:r>
            <a:r>
              <a:rPr sz="1200" spc="-30" dirty="0">
                <a:latin typeface="Times New Roman"/>
                <a:cs typeface="Times New Roman"/>
              </a:rPr>
              <a:t>fins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various </a:t>
            </a:r>
            <a:r>
              <a:rPr sz="1200" spc="-15" dirty="0">
                <a:latin typeface="Times New Roman"/>
                <a:cs typeface="Times New Roman"/>
              </a:rPr>
              <a:t>profiles and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plotted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Fig.(3.31)  for </a:t>
            </a:r>
            <a:r>
              <a:rPr sz="1200" spc="-30" dirty="0">
                <a:latin typeface="Times New Roman"/>
                <a:cs typeface="Times New Roman"/>
              </a:rPr>
              <a:t>fins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i="1" spc="-5" dirty="0">
                <a:latin typeface="Times New Roman"/>
                <a:cs typeface="Times New Roman"/>
              </a:rPr>
              <a:t>plain surface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Fig.(3.32)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i="1" spc="-5" dirty="0">
                <a:latin typeface="Times New Roman"/>
                <a:cs typeface="Times New Roman"/>
              </a:rPr>
              <a:t>circular </a:t>
            </a:r>
            <a:r>
              <a:rPr sz="1200" i="1" spc="5" dirty="0">
                <a:latin typeface="Times New Roman"/>
                <a:cs typeface="Times New Roman"/>
              </a:rPr>
              <a:t>fins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constant </a:t>
            </a:r>
            <a:r>
              <a:rPr sz="1200" spc="-15" dirty="0">
                <a:latin typeface="Times New Roman"/>
                <a:cs typeface="Times New Roman"/>
              </a:rPr>
              <a:t>thickness.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area  associated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spc="-20" dirty="0">
                <a:latin typeface="Times New Roman"/>
                <a:cs typeface="Times New Roman"/>
              </a:rPr>
              <a:t>profile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also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given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spc="-15" dirty="0">
                <a:latin typeface="Times New Roman"/>
                <a:cs typeface="Times New Roman"/>
              </a:rPr>
              <a:t>figure. </a:t>
            </a: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spc="-10" dirty="0">
                <a:latin typeface="Times New Roman"/>
                <a:cs typeface="Times New Roman"/>
              </a:rPr>
              <a:t>most </a:t>
            </a:r>
            <a:r>
              <a:rPr sz="1200" spc="-30" dirty="0">
                <a:latin typeface="Times New Roman"/>
                <a:cs typeface="Times New Roman"/>
              </a:rPr>
              <a:t>fins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constant </a:t>
            </a:r>
            <a:r>
              <a:rPr sz="1200" spc="-15" dirty="0">
                <a:latin typeface="Times New Roman"/>
                <a:cs typeface="Times New Roman"/>
              </a:rPr>
              <a:t>thickness  </a:t>
            </a:r>
            <a:r>
              <a:rPr sz="1200" spc="-5" dirty="0">
                <a:latin typeface="Times New Roman"/>
                <a:cs typeface="Times New Roman"/>
              </a:rPr>
              <a:t>encountered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practice, 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b="1" i="1" spc="-5" dirty="0">
                <a:latin typeface="Times New Roman"/>
                <a:cs typeface="Times New Roman"/>
              </a:rPr>
              <a:t>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too </a:t>
            </a:r>
            <a:r>
              <a:rPr sz="1200" spc="-25" dirty="0">
                <a:latin typeface="Times New Roman"/>
                <a:cs typeface="Times New Roman"/>
              </a:rPr>
              <a:t>small </a:t>
            </a:r>
            <a:r>
              <a:rPr sz="1200" spc="-15" dirty="0">
                <a:latin typeface="Times New Roman"/>
                <a:cs typeface="Times New Roman"/>
              </a:rPr>
              <a:t>relative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b="1" i="1" dirty="0">
                <a:latin typeface="Times New Roman"/>
                <a:cs typeface="Times New Roman"/>
              </a:rPr>
              <a:t>L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thus, 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0" dirty="0">
                <a:latin typeface="Times New Roman"/>
                <a:cs typeface="Times New Roman"/>
              </a:rPr>
              <a:t>tip 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negligible.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804160" y="2607055"/>
            <a:ext cx="3953255" cy="3877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642616" y="6453632"/>
            <a:ext cx="4273296" cy="3511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79195" y="5724652"/>
            <a:ext cx="1733550" cy="47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7940" marR="5080" indent="-15240" algn="just">
              <a:lnSpc>
                <a:spcPct val="97000"/>
              </a:lnSpc>
              <a:spcBef>
                <a:spcPts val="140"/>
              </a:spcBef>
            </a:pPr>
            <a:r>
              <a:rPr sz="1000" b="1" i="1" dirty="0">
                <a:latin typeface="Times New Roman"/>
                <a:cs typeface="Times New Roman"/>
              </a:rPr>
              <a:t>Fig.(3.31) </a:t>
            </a:r>
            <a:r>
              <a:rPr sz="1000" b="1" i="1" spc="-5" dirty="0">
                <a:latin typeface="Times New Roman"/>
                <a:cs typeface="Times New Roman"/>
              </a:rPr>
              <a:t>Efficiency </a:t>
            </a:r>
            <a:r>
              <a:rPr sz="1000" b="1" i="1" dirty="0">
                <a:latin typeface="Times New Roman"/>
                <a:cs typeface="Times New Roman"/>
              </a:rPr>
              <a:t>of </a:t>
            </a:r>
            <a:r>
              <a:rPr sz="1000" b="1" i="1" spc="-5" dirty="0">
                <a:latin typeface="Times New Roman"/>
                <a:cs typeface="Times New Roman"/>
              </a:rPr>
              <a:t>circular,  rectangular, </a:t>
            </a: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-5" dirty="0">
                <a:latin typeface="Times New Roman"/>
                <a:cs typeface="Times New Roman"/>
              </a:rPr>
              <a:t>triangular fins  </a:t>
            </a:r>
            <a:r>
              <a:rPr sz="1000" b="1" i="1" dirty="0">
                <a:latin typeface="Times New Roman"/>
                <a:cs typeface="Times New Roman"/>
              </a:rPr>
              <a:t>on a plain </a:t>
            </a:r>
            <a:r>
              <a:rPr sz="1000" b="1" i="1" spc="-5" dirty="0">
                <a:latin typeface="Times New Roman"/>
                <a:cs typeface="Times New Roman"/>
              </a:rPr>
              <a:t>surface </a:t>
            </a:r>
            <a:r>
              <a:rPr sz="1000" b="1" i="1" spc="-10" dirty="0">
                <a:latin typeface="Times New Roman"/>
                <a:cs typeface="Times New Roman"/>
              </a:rPr>
              <a:t>of </a:t>
            </a:r>
            <a:r>
              <a:rPr sz="1000" b="1" i="1" dirty="0">
                <a:latin typeface="Times New Roman"/>
                <a:cs typeface="Times New Roman"/>
              </a:rPr>
              <a:t>width</a:t>
            </a:r>
            <a:r>
              <a:rPr sz="1000" b="1" i="1" spc="-20" dirty="0">
                <a:latin typeface="Times New Roman"/>
                <a:cs typeface="Times New Roman"/>
              </a:rPr>
              <a:t> </a:t>
            </a:r>
            <a:r>
              <a:rPr sz="1000" b="1" i="1" spc="5" dirty="0">
                <a:latin typeface="Times New Roman"/>
                <a:cs typeface="Times New Roman"/>
              </a:rPr>
              <a:t>w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6523" y="9153652"/>
            <a:ext cx="1931670" cy="3289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0480" marR="5080" indent="-18415">
              <a:lnSpc>
                <a:spcPts val="1180"/>
              </a:lnSpc>
              <a:spcBef>
                <a:spcPts val="165"/>
              </a:spcBef>
            </a:pPr>
            <a:r>
              <a:rPr sz="1000" b="1" i="1" dirty="0">
                <a:latin typeface="Times New Roman"/>
                <a:cs typeface="Times New Roman"/>
              </a:rPr>
              <a:t>Fig.(3.32) </a:t>
            </a:r>
            <a:r>
              <a:rPr sz="1000" b="1" i="1" spc="-5" dirty="0">
                <a:latin typeface="Times New Roman"/>
                <a:cs typeface="Times New Roman"/>
              </a:rPr>
              <a:t>Efficiency </a:t>
            </a:r>
            <a:r>
              <a:rPr sz="1000" b="1" i="1" dirty="0">
                <a:latin typeface="Times New Roman"/>
                <a:cs typeface="Times New Roman"/>
              </a:rPr>
              <a:t>of </a:t>
            </a:r>
            <a:r>
              <a:rPr sz="1000" b="1" i="1" spc="-5" dirty="0">
                <a:latin typeface="Times New Roman"/>
                <a:cs typeface="Times New Roman"/>
              </a:rPr>
              <a:t>circular fins  </a:t>
            </a:r>
            <a:r>
              <a:rPr sz="1000" b="1" i="1" dirty="0">
                <a:latin typeface="Times New Roman"/>
                <a:cs typeface="Times New Roman"/>
              </a:rPr>
              <a:t>of length L and </a:t>
            </a:r>
            <a:r>
              <a:rPr sz="1000" b="1" i="1" spc="-5" dirty="0">
                <a:latin typeface="Times New Roman"/>
                <a:cs typeface="Times New Roman"/>
              </a:rPr>
              <a:t>constant </a:t>
            </a:r>
            <a:r>
              <a:rPr sz="1000" b="1" i="1" dirty="0">
                <a:latin typeface="Times New Roman"/>
                <a:cs typeface="Times New Roman"/>
              </a:rPr>
              <a:t>thickness</a:t>
            </a:r>
            <a:r>
              <a:rPr sz="1000" b="1" i="1" spc="-10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t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60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0936" y="759968"/>
            <a:ext cx="4343400" cy="7620000"/>
          </a:xfrm>
          <a:custGeom>
            <a:avLst/>
            <a:gdLst/>
            <a:ahLst/>
            <a:cxnLst/>
            <a:rect l="l" t="t" r="r" b="b"/>
            <a:pathLst>
              <a:path w="4343400" h="7620000">
                <a:moveTo>
                  <a:pt x="0" y="7620000"/>
                </a:moveTo>
                <a:lnTo>
                  <a:pt x="4343400" y="7620000"/>
                </a:lnTo>
                <a:lnTo>
                  <a:pt x="4343400" y="0"/>
                </a:lnTo>
                <a:lnTo>
                  <a:pt x="0" y="0"/>
                </a:lnTo>
                <a:lnTo>
                  <a:pt x="0" y="7620000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80136" y="735076"/>
            <a:ext cx="4422140" cy="936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 algn="just">
              <a:lnSpc>
                <a:spcPts val="151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3.3.4- </a:t>
            </a:r>
            <a:r>
              <a:rPr sz="1300" b="1" i="1" spc="-5" dirty="0">
                <a:latin typeface="Times New Roman"/>
                <a:cs typeface="Times New Roman"/>
              </a:rPr>
              <a:t>Fin</a:t>
            </a:r>
            <a:r>
              <a:rPr sz="1300" b="1" i="1" spc="1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Effectiveness</a:t>
            </a:r>
            <a:endParaRPr sz="1300">
              <a:latin typeface="Times New Roman"/>
              <a:cs typeface="Times New Roman"/>
            </a:endParaRPr>
          </a:p>
          <a:p>
            <a:pPr marL="50800" marR="17780" indent="167640" algn="just">
              <a:lnSpc>
                <a:spcPct val="96100"/>
              </a:lnSpc>
              <a:spcBef>
                <a:spcPts val="10"/>
              </a:spcBef>
            </a:pPr>
            <a:r>
              <a:rPr sz="1200" spc="-10" dirty="0">
                <a:latin typeface="Times New Roman"/>
                <a:cs typeface="Times New Roman"/>
              </a:rPr>
              <a:t>The performance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estimated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basis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20" dirty="0">
                <a:latin typeface="Times New Roman"/>
                <a:cs typeface="Times New Roman"/>
              </a:rPr>
              <a:t>enhancement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15" dirty="0">
                <a:latin typeface="Times New Roman"/>
                <a:cs typeface="Times New Roman"/>
              </a:rPr>
              <a:t>relative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no-fin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case. The  performance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30" dirty="0">
                <a:latin typeface="Times New Roman"/>
                <a:cs typeface="Times New Roman"/>
              </a:rPr>
              <a:t>fins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Fig.(3.33)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expressed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terms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i="1" spc="5" dirty="0">
                <a:latin typeface="Times New Roman"/>
                <a:cs typeface="Times New Roman"/>
              </a:rPr>
              <a:t>fin </a:t>
            </a:r>
            <a:r>
              <a:rPr sz="1200" i="1" dirty="0">
                <a:latin typeface="Times New Roman"/>
                <a:cs typeface="Times New Roman"/>
              </a:rPr>
              <a:t>effectiveness </a:t>
            </a:r>
            <a:r>
              <a:rPr sz="1300" b="1" i="1" spc="-10" dirty="0">
                <a:latin typeface="Times New Roman"/>
                <a:cs typeface="Times New Roman"/>
              </a:rPr>
              <a:t>ε</a:t>
            </a:r>
            <a:r>
              <a:rPr sz="1200" b="1" i="1" spc="-15" baseline="-10416" dirty="0">
                <a:latin typeface="Times New Roman"/>
                <a:cs typeface="Times New Roman"/>
              </a:rPr>
              <a:t>fin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defined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64355" y="2025903"/>
            <a:ext cx="63246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160" dirty="0">
                <a:latin typeface="MT Extra"/>
                <a:cs typeface="MT Extra"/>
              </a:rPr>
              <a:t></a:t>
            </a:r>
            <a:r>
              <a:rPr sz="1300" spc="20" dirty="0">
                <a:latin typeface="Times New Roman"/>
                <a:cs typeface="Times New Roman"/>
              </a:rPr>
              <a:t>(</a:t>
            </a:r>
            <a:r>
              <a:rPr sz="1300" spc="40" dirty="0">
                <a:latin typeface="Times New Roman"/>
                <a:cs typeface="Times New Roman"/>
              </a:rPr>
              <a:t>3</a:t>
            </a:r>
            <a:r>
              <a:rPr sz="1300" spc="5" dirty="0">
                <a:latin typeface="Times New Roman"/>
                <a:cs typeface="Times New Roman"/>
              </a:rPr>
              <a:t>.</a:t>
            </a:r>
            <a:r>
              <a:rPr sz="1300" spc="15" dirty="0">
                <a:latin typeface="Times New Roman"/>
                <a:cs typeface="Times New Roman"/>
              </a:rPr>
              <a:t>3</a:t>
            </a:r>
            <a:r>
              <a:rPr sz="1300" spc="65" dirty="0">
                <a:latin typeface="Times New Roman"/>
                <a:cs typeface="Times New Roman"/>
              </a:rPr>
              <a:t>7</a:t>
            </a:r>
            <a:r>
              <a:rPr sz="130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66748" y="2263648"/>
            <a:ext cx="89535" cy="401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475"/>
              </a:lnSpc>
              <a:spcBef>
                <a:spcPts val="105"/>
              </a:spcBef>
            </a:pPr>
            <a:r>
              <a:rPr sz="1300" dirty="0">
                <a:latin typeface="Symbol"/>
                <a:cs typeface="Symbol"/>
              </a:rPr>
              <a:t></a:t>
            </a:r>
            <a:endParaRPr sz="1300">
              <a:latin typeface="Symbol"/>
              <a:cs typeface="Symbol"/>
            </a:endParaRPr>
          </a:p>
          <a:p>
            <a:pPr marL="12700">
              <a:lnSpc>
                <a:spcPts val="1475"/>
              </a:lnSpc>
            </a:pPr>
            <a:r>
              <a:rPr sz="1300" dirty="0">
                <a:latin typeface="Symbol"/>
                <a:cs typeface="Symbol"/>
              </a:rPr>
              <a:t>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97355" y="2265806"/>
            <a:ext cx="262890" cy="1422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50" i="1" spc="5" dirty="0">
                <a:latin typeface="Times New Roman"/>
                <a:cs typeface="Times New Roman"/>
              </a:rPr>
              <a:t>no</a:t>
            </a:r>
            <a:r>
              <a:rPr sz="750" i="1" spc="40" dirty="0">
                <a:latin typeface="Times New Roman"/>
                <a:cs typeface="Times New Roman"/>
              </a:rPr>
              <a:t> </a:t>
            </a:r>
            <a:r>
              <a:rPr sz="750" i="1" dirty="0">
                <a:latin typeface="Times New Roman"/>
                <a:cs typeface="Times New Roman"/>
              </a:rPr>
              <a:t>fin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97636" y="1952752"/>
            <a:ext cx="265811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387985" algn="l"/>
                <a:tab pos="2439670" algn="l"/>
              </a:tabLst>
            </a:pPr>
            <a:r>
              <a:rPr sz="1950" baseline="-25641" dirty="0">
                <a:latin typeface="Symbol"/>
                <a:cs typeface="Symbol"/>
              </a:rPr>
              <a:t></a:t>
            </a:r>
            <a:r>
              <a:rPr sz="1950" u="sng" baseline="2136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</a:t>
            </a:r>
            <a:r>
              <a:rPr sz="1125" i="1" u="sng" baseline="370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fin   </a:t>
            </a:r>
            <a:r>
              <a:rPr sz="1125" i="1" baseline="3703" dirty="0">
                <a:latin typeface="Times New Roman"/>
                <a:cs typeface="Times New Roman"/>
              </a:rPr>
              <a:t> </a:t>
            </a:r>
            <a:r>
              <a:rPr sz="1125" i="1" spc="254" baseline="3703" dirty="0">
                <a:latin typeface="Times New Roman"/>
                <a:cs typeface="Times New Roman"/>
              </a:rPr>
              <a:t> </a:t>
            </a:r>
            <a:r>
              <a:rPr sz="1950" baseline="-25641" dirty="0">
                <a:latin typeface="Symbol"/>
                <a:cs typeface="Symbol"/>
              </a:rPr>
              <a:t></a:t>
            </a:r>
            <a:r>
              <a:rPr sz="1950" spc="195" baseline="-25641" dirty="0">
                <a:latin typeface="Times New Roman"/>
                <a:cs typeface="Times New Roman"/>
              </a:rPr>
              <a:t> </a:t>
            </a:r>
            <a:r>
              <a:rPr sz="1300" u="sng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</a:t>
            </a:r>
            <a:r>
              <a:rPr sz="13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750" i="1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</a:t>
            </a:r>
            <a:r>
              <a:rPr sz="750" i="1" u="sng" spc="9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u="sng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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2348" y="2137791"/>
            <a:ext cx="128905" cy="1422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50" i="1" dirty="0">
                <a:latin typeface="Times New Roman"/>
                <a:cs typeface="Times New Roman"/>
              </a:rPr>
              <a:t>fin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12035" y="2263648"/>
            <a:ext cx="1743710" cy="359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30480" algn="r">
              <a:lnSpc>
                <a:spcPts val="1310"/>
              </a:lnSpc>
              <a:spcBef>
                <a:spcPts val="105"/>
              </a:spcBef>
            </a:pPr>
            <a:r>
              <a:rPr sz="1300" dirty="0">
                <a:latin typeface="Symbol"/>
                <a:cs typeface="Symbol"/>
              </a:rPr>
              <a:t></a:t>
            </a:r>
            <a:endParaRPr sz="1300">
              <a:latin typeface="Symbol"/>
              <a:cs typeface="Symbol"/>
            </a:endParaRPr>
          </a:p>
          <a:p>
            <a:pPr marL="38100">
              <a:lnSpc>
                <a:spcPts val="1310"/>
              </a:lnSpc>
            </a:pPr>
            <a:r>
              <a:rPr sz="1300" i="1" spc="5" dirty="0">
                <a:latin typeface="Times New Roman"/>
                <a:cs typeface="Times New Roman"/>
              </a:rPr>
              <a:t>the </a:t>
            </a:r>
            <a:r>
              <a:rPr sz="1300" i="1" dirty="0">
                <a:latin typeface="Times New Roman"/>
                <a:cs typeface="Times New Roman"/>
              </a:rPr>
              <a:t>surface </a:t>
            </a:r>
            <a:r>
              <a:rPr sz="1300" i="1" spc="10" dirty="0">
                <a:latin typeface="Times New Roman"/>
                <a:cs typeface="Times New Roman"/>
              </a:rPr>
              <a:t>of </a:t>
            </a:r>
            <a:r>
              <a:rPr sz="1300" i="1" dirty="0">
                <a:latin typeface="Times New Roman"/>
                <a:cs typeface="Times New Roman"/>
              </a:rPr>
              <a:t>area </a:t>
            </a:r>
            <a:r>
              <a:rPr sz="1300" i="1" spc="-25" dirty="0">
                <a:latin typeface="Times New Roman"/>
                <a:cs typeface="Times New Roman"/>
              </a:rPr>
              <a:t>A</a:t>
            </a:r>
            <a:r>
              <a:rPr sz="1125" i="1" spc="-37" baseline="-22222" dirty="0">
                <a:latin typeface="Times New Roman"/>
                <a:cs typeface="Times New Roman"/>
              </a:rPr>
              <a:t>b</a:t>
            </a:r>
            <a:r>
              <a:rPr sz="1125" i="1" spc="75" baseline="-22222" dirty="0">
                <a:latin typeface="Times New Roman"/>
                <a:cs typeface="Times New Roman"/>
              </a:rPr>
              <a:t> </a:t>
            </a:r>
            <a:r>
              <a:rPr sz="1950" baseline="-14957" dirty="0">
                <a:latin typeface="Symbol"/>
                <a:cs typeface="Symbol"/>
              </a:rPr>
              <a:t></a:t>
            </a:r>
            <a:endParaRPr sz="1950" baseline="-14957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66748" y="2160015"/>
            <a:ext cx="1863089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dirty="0">
                <a:latin typeface="Symbol"/>
                <a:cs typeface="Symbol"/>
              </a:rPr>
              <a:t>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950" i="1" spc="15" baseline="4273" dirty="0">
                <a:latin typeface="Times New Roman"/>
                <a:cs typeface="Times New Roman"/>
              </a:rPr>
              <a:t>Heat </a:t>
            </a:r>
            <a:r>
              <a:rPr sz="1950" i="1" baseline="4273" dirty="0">
                <a:latin typeface="Times New Roman"/>
                <a:cs typeface="Times New Roman"/>
              </a:rPr>
              <a:t>transfer rate from</a:t>
            </a:r>
            <a:r>
              <a:rPr sz="1950" i="1" spc="-284" baseline="4273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Symbol"/>
                <a:cs typeface="Symbol"/>
              </a:rPr>
              <a:t>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66748" y="1775967"/>
            <a:ext cx="1863089" cy="356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295"/>
              </a:lnSpc>
              <a:spcBef>
                <a:spcPts val="105"/>
              </a:spcBef>
              <a:tabLst>
                <a:tab pos="1773555" algn="l"/>
              </a:tabLst>
            </a:pPr>
            <a:r>
              <a:rPr sz="1300" dirty="0">
                <a:latin typeface="Symbol"/>
                <a:cs typeface="Symbol"/>
              </a:rPr>
              <a:t></a:t>
            </a:r>
            <a:r>
              <a:rPr sz="1300" dirty="0">
                <a:latin typeface="Times New Roman"/>
                <a:cs typeface="Times New Roman"/>
              </a:rPr>
              <a:t>	</a:t>
            </a:r>
            <a:r>
              <a:rPr sz="1300" dirty="0">
                <a:latin typeface="Symbol"/>
                <a:cs typeface="Symbol"/>
              </a:rPr>
              <a:t></a:t>
            </a:r>
            <a:endParaRPr sz="1300">
              <a:latin typeface="Symbol"/>
              <a:cs typeface="Symbol"/>
            </a:endParaRPr>
          </a:p>
          <a:p>
            <a:pPr marR="33655" algn="ctr">
              <a:lnSpc>
                <a:spcPts val="1295"/>
              </a:lnSpc>
            </a:pPr>
            <a:r>
              <a:rPr sz="1300" i="1" spc="5" dirty="0">
                <a:latin typeface="Times New Roman"/>
                <a:cs typeface="Times New Roman"/>
              </a:rPr>
              <a:t>the </a:t>
            </a:r>
            <a:r>
              <a:rPr sz="1300" i="1" spc="-5" dirty="0">
                <a:latin typeface="Times New Roman"/>
                <a:cs typeface="Times New Roman"/>
              </a:rPr>
              <a:t>fin </a:t>
            </a:r>
            <a:r>
              <a:rPr sz="1300" i="1" spc="10" dirty="0">
                <a:latin typeface="Times New Roman"/>
                <a:cs typeface="Times New Roman"/>
              </a:rPr>
              <a:t>of </a:t>
            </a:r>
            <a:r>
              <a:rPr sz="1300" i="1" spc="5" dirty="0">
                <a:latin typeface="Times New Roman"/>
                <a:cs typeface="Times New Roman"/>
              </a:rPr>
              <a:t>base </a:t>
            </a:r>
            <a:r>
              <a:rPr sz="1300" i="1" dirty="0">
                <a:latin typeface="Times New Roman"/>
                <a:cs typeface="Times New Roman"/>
              </a:rPr>
              <a:t>area</a:t>
            </a:r>
            <a:r>
              <a:rPr sz="1300" i="1" spc="130" dirty="0">
                <a:latin typeface="Times New Roman"/>
                <a:cs typeface="Times New Roman"/>
              </a:rPr>
              <a:t> </a:t>
            </a:r>
            <a:r>
              <a:rPr sz="1300" i="1" dirty="0">
                <a:latin typeface="Times New Roman"/>
                <a:cs typeface="Times New Roman"/>
              </a:rPr>
              <a:t>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66748" y="1669288"/>
            <a:ext cx="1863089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dirty="0">
                <a:latin typeface="Symbol"/>
                <a:cs typeface="Symbol"/>
              </a:rPr>
              <a:t>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950" i="1" spc="15" baseline="2136" dirty="0">
                <a:latin typeface="Times New Roman"/>
                <a:cs typeface="Times New Roman"/>
              </a:rPr>
              <a:t>Heat </a:t>
            </a:r>
            <a:r>
              <a:rPr sz="1950" i="1" baseline="2136" dirty="0">
                <a:latin typeface="Times New Roman"/>
                <a:cs typeface="Times New Roman"/>
              </a:rPr>
              <a:t>transfer rate from</a:t>
            </a:r>
            <a:r>
              <a:rPr sz="1950" i="1" spc="-284" baseline="2136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Symbol"/>
                <a:cs typeface="Symbol"/>
              </a:rPr>
              <a:t>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46988" y="2108200"/>
            <a:ext cx="18351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950" i="1" spc="-405" baseline="-17094" dirty="0">
                <a:latin typeface="Times New Roman"/>
                <a:cs typeface="Times New Roman"/>
              </a:rPr>
              <a:t>Q</a:t>
            </a:r>
            <a:r>
              <a:rPr sz="1300" spc="-270" dirty="0">
                <a:latin typeface="MT Extra"/>
                <a:cs typeface="MT Extra"/>
              </a:rPr>
              <a:t></a:t>
            </a:r>
            <a:endParaRPr sz="1300">
              <a:latin typeface="MT Extra"/>
              <a:cs typeface="MT Extr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04900" y="1855215"/>
            <a:ext cx="183515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950" i="1" spc="-405" baseline="-14957" dirty="0">
                <a:latin typeface="Times New Roman"/>
                <a:cs typeface="Times New Roman"/>
              </a:rPr>
              <a:t>Q</a:t>
            </a:r>
            <a:r>
              <a:rPr sz="1300" spc="-270" dirty="0">
                <a:latin typeface="MT Extra"/>
                <a:cs typeface="MT Extra"/>
              </a:rPr>
              <a:t></a:t>
            </a:r>
            <a:endParaRPr sz="1300">
              <a:latin typeface="MT Extra"/>
              <a:cs typeface="MT Extr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36523" y="2020043"/>
            <a:ext cx="98425" cy="2317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i="1" spc="-780" dirty="0">
                <a:latin typeface="Verdana"/>
                <a:cs typeface="Verdana"/>
              </a:rPr>
              <a:t>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537525" y="4251833"/>
            <a:ext cx="400050" cy="0"/>
          </a:xfrm>
          <a:custGeom>
            <a:avLst/>
            <a:gdLst/>
            <a:ahLst/>
            <a:cxnLst/>
            <a:rect l="l" t="t" r="r" b="b"/>
            <a:pathLst>
              <a:path w="400050">
                <a:moveTo>
                  <a:pt x="0" y="0"/>
                </a:moveTo>
                <a:lnTo>
                  <a:pt x="399478" y="0"/>
                </a:lnTo>
              </a:path>
            </a:pathLst>
          </a:custGeom>
          <a:ln w="72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132076" y="4251833"/>
            <a:ext cx="1272540" cy="0"/>
          </a:xfrm>
          <a:custGeom>
            <a:avLst/>
            <a:gdLst/>
            <a:ahLst/>
            <a:cxnLst/>
            <a:rect l="l" t="t" r="r" b="b"/>
            <a:pathLst>
              <a:path w="1272539">
                <a:moveTo>
                  <a:pt x="0" y="0"/>
                </a:moveTo>
                <a:lnTo>
                  <a:pt x="1272159" y="0"/>
                </a:lnTo>
              </a:path>
            </a:pathLst>
          </a:custGeom>
          <a:ln w="72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599307" y="4251833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5">
                <a:moveTo>
                  <a:pt x="0" y="0"/>
                </a:moveTo>
                <a:lnTo>
                  <a:pt x="277177" y="0"/>
                </a:lnTo>
              </a:path>
            </a:pathLst>
          </a:custGeom>
          <a:ln w="72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345940" y="4110383"/>
            <a:ext cx="625475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10" dirty="0">
                <a:latin typeface="MT Extra"/>
                <a:cs typeface="MT Extra"/>
              </a:rPr>
              <a:t></a:t>
            </a:r>
            <a:r>
              <a:rPr sz="1350" spc="10" dirty="0">
                <a:latin typeface="Times New Roman"/>
                <a:cs typeface="Times New Roman"/>
              </a:rPr>
              <a:t>(3.38)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007611" y="4224958"/>
            <a:ext cx="13081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i="1" spc="-10" dirty="0">
                <a:latin typeface="Times New Roman"/>
                <a:cs typeface="Times New Roman"/>
              </a:rPr>
              <a:t>fi</a:t>
            </a:r>
            <a:r>
              <a:rPr sz="800" i="1" spc="-5" dirty="0">
                <a:latin typeface="Times New Roman"/>
                <a:cs typeface="Times New Roman"/>
              </a:rPr>
              <a:t>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654555" y="4362117"/>
            <a:ext cx="26479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i="1" dirty="0">
                <a:latin typeface="Times New Roman"/>
                <a:cs typeface="Times New Roman"/>
              </a:rPr>
              <a:t>no</a:t>
            </a:r>
            <a:r>
              <a:rPr sz="800" i="1" spc="-10" dirty="0">
                <a:latin typeface="Times New Roman"/>
                <a:cs typeface="Times New Roman"/>
              </a:rPr>
              <a:t> fin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06500" y="4224958"/>
            <a:ext cx="13081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i="1" spc="-10" dirty="0">
                <a:latin typeface="Times New Roman"/>
                <a:cs typeface="Times New Roman"/>
              </a:rPr>
              <a:t>fi</a:t>
            </a:r>
            <a:r>
              <a:rPr sz="800" i="1" spc="-5" dirty="0">
                <a:latin typeface="Times New Roman"/>
                <a:cs typeface="Times New Roman"/>
              </a:rPr>
              <a:t>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507236" y="4195728"/>
            <a:ext cx="182880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025" i="1" spc="-450" baseline="-16460" dirty="0">
                <a:latin typeface="Times New Roman"/>
                <a:cs typeface="Times New Roman"/>
              </a:rPr>
              <a:t>Q</a:t>
            </a:r>
            <a:r>
              <a:rPr sz="1350" spc="-300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93724" y="4104296"/>
            <a:ext cx="407034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99085" algn="l"/>
              </a:tabLst>
            </a:pPr>
            <a:r>
              <a:rPr sz="1400" i="1" spc="-805" dirty="0">
                <a:latin typeface="Verdana"/>
                <a:cs typeface="Verdana"/>
              </a:rPr>
              <a:t>	</a:t>
            </a:r>
            <a:r>
              <a:rPr sz="1350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278379" y="4244495"/>
            <a:ext cx="1568450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1384935" algn="l"/>
              </a:tabLst>
            </a:pPr>
            <a:r>
              <a:rPr sz="1350" i="1" dirty="0">
                <a:latin typeface="Times New Roman"/>
                <a:cs typeface="Times New Roman"/>
              </a:rPr>
              <a:t>h </a:t>
            </a:r>
            <a:r>
              <a:rPr sz="1350" i="1" spc="-45" dirty="0">
                <a:latin typeface="Times New Roman"/>
                <a:cs typeface="Times New Roman"/>
              </a:rPr>
              <a:t>A</a:t>
            </a:r>
            <a:r>
              <a:rPr sz="1200" i="1" spc="-67" baseline="-24305" dirty="0">
                <a:latin typeface="Times New Roman"/>
                <a:cs typeface="Times New Roman"/>
              </a:rPr>
              <a:t>b </a:t>
            </a:r>
            <a:r>
              <a:rPr sz="1350" spc="-35" dirty="0">
                <a:latin typeface="Times New Roman"/>
                <a:cs typeface="Times New Roman"/>
              </a:rPr>
              <a:t>(</a:t>
            </a:r>
            <a:r>
              <a:rPr sz="1350" i="1" spc="-35" dirty="0">
                <a:latin typeface="Times New Roman"/>
                <a:cs typeface="Times New Roman"/>
              </a:rPr>
              <a:t>T</a:t>
            </a:r>
            <a:r>
              <a:rPr sz="1200" i="1" spc="-52" baseline="-24305" dirty="0">
                <a:latin typeface="Times New Roman"/>
                <a:cs typeface="Times New Roman"/>
              </a:rPr>
              <a:t>b </a:t>
            </a:r>
            <a:r>
              <a:rPr sz="1200" i="1" spc="195" baseline="-2430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</a:t>
            </a:r>
            <a:r>
              <a:rPr sz="1350" spc="-160" dirty="0">
                <a:latin typeface="Times New Roman"/>
                <a:cs typeface="Times New Roman"/>
              </a:rPr>
              <a:t> </a:t>
            </a:r>
            <a:r>
              <a:rPr sz="1350" i="1" spc="-35" dirty="0">
                <a:latin typeface="Times New Roman"/>
                <a:cs typeface="Times New Roman"/>
              </a:rPr>
              <a:t>T</a:t>
            </a:r>
            <a:r>
              <a:rPr sz="1200" spc="-52" baseline="-24305" dirty="0">
                <a:latin typeface="Symbol"/>
                <a:cs typeface="Symbol"/>
              </a:rPr>
              <a:t></a:t>
            </a:r>
            <a:r>
              <a:rPr sz="1200" spc="7" baseline="-2430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	</a:t>
            </a:r>
            <a:r>
              <a:rPr sz="1350" i="1" spc="-45" dirty="0">
                <a:latin typeface="Times New Roman"/>
                <a:cs typeface="Times New Roman"/>
              </a:rPr>
              <a:t>A</a:t>
            </a:r>
            <a:r>
              <a:rPr sz="1200" i="1" spc="-67" baseline="-24305" dirty="0">
                <a:latin typeface="Times New Roman"/>
                <a:cs typeface="Times New Roman"/>
              </a:rPr>
              <a:t>b</a:t>
            </a:r>
            <a:endParaRPr sz="1200" baseline="-24305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562100" y="4015904"/>
            <a:ext cx="246951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424815" algn="l"/>
              </a:tabLst>
            </a:pPr>
            <a:r>
              <a:rPr sz="2025" i="1" spc="-427" baseline="14403" dirty="0">
                <a:latin typeface="Times New Roman"/>
                <a:cs typeface="Times New Roman"/>
              </a:rPr>
              <a:t>Q</a:t>
            </a:r>
            <a:r>
              <a:rPr sz="2025" spc="-427" baseline="28806" dirty="0">
                <a:latin typeface="MT Extra"/>
                <a:cs typeface="MT Extra"/>
              </a:rPr>
              <a:t></a:t>
            </a:r>
            <a:r>
              <a:rPr sz="2025" spc="-427" baseline="28806" dirty="0">
                <a:latin typeface="Times New Roman"/>
                <a:cs typeface="Times New Roman"/>
              </a:rPr>
              <a:t>    </a:t>
            </a:r>
            <a:r>
              <a:rPr sz="2025" spc="-419" baseline="28806" dirty="0">
                <a:latin typeface="Times New Roman"/>
                <a:cs typeface="Times New Roman"/>
              </a:rPr>
              <a:t> </a:t>
            </a:r>
            <a:r>
              <a:rPr sz="800" i="1" spc="-10" dirty="0">
                <a:latin typeface="Times New Roman"/>
                <a:cs typeface="Times New Roman"/>
              </a:rPr>
              <a:t>fin	</a:t>
            </a:r>
            <a:r>
              <a:rPr sz="2025" baseline="-28806" dirty="0">
                <a:latin typeface="Symbol"/>
                <a:cs typeface="Symbol"/>
              </a:rPr>
              <a:t></a:t>
            </a:r>
            <a:r>
              <a:rPr sz="2025" baseline="-28806" dirty="0">
                <a:latin typeface="Times New Roman"/>
                <a:cs typeface="Times New Roman"/>
              </a:rPr>
              <a:t> </a:t>
            </a:r>
            <a:r>
              <a:rPr sz="2100" i="1" spc="-877" baseline="13888" dirty="0">
                <a:latin typeface="Verdana"/>
                <a:cs typeface="Verdana"/>
              </a:rPr>
              <a:t></a:t>
            </a:r>
            <a:r>
              <a:rPr sz="2100" i="1" spc="-390" baseline="13888" dirty="0">
                <a:latin typeface="Verdana"/>
                <a:cs typeface="Verdana"/>
              </a:rPr>
              <a:t> </a:t>
            </a:r>
            <a:r>
              <a:rPr sz="800" i="1" spc="-10" dirty="0">
                <a:latin typeface="Times New Roman"/>
                <a:cs typeface="Times New Roman"/>
              </a:rPr>
              <a:t>fin </a:t>
            </a:r>
            <a:r>
              <a:rPr sz="2025" i="1" baseline="14403" dirty="0">
                <a:latin typeface="Times New Roman"/>
                <a:cs typeface="Times New Roman"/>
              </a:rPr>
              <a:t>h </a:t>
            </a:r>
            <a:r>
              <a:rPr sz="2025" i="1" spc="22" baseline="14403" dirty="0">
                <a:latin typeface="Times New Roman"/>
                <a:cs typeface="Times New Roman"/>
              </a:rPr>
              <a:t>A</a:t>
            </a:r>
            <a:r>
              <a:rPr sz="800" i="1" spc="15" dirty="0">
                <a:latin typeface="Times New Roman"/>
                <a:cs typeface="Times New Roman"/>
              </a:rPr>
              <a:t>fin </a:t>
            </a:r>
            <a:r>
              <a:rPr sz="2025" spc="-67" baseline="14403" dirty="0">
                <a:latin typeface="Times New Roman"/>
                <a:cs typeface="Times New Roman"/>
              </a:rPr>
              <a:t>(</a:t>
            </a:r>
            <a:r>
              <a:rPr sz="2025" i="1" spc="-67" baseline="14403" dirty="0">
                <a:latin typeface="Times New Roman"/>
                <a:cs typeface="Times New Roman"/>
              </a:rPr>
              <a:t>T</a:t>
            </a:r>
            <a:r>
              <a:rPr sz="800" i="1" spc="-45" dirty="0">
                <a:latin typeface="Times New Roman"/>
                <a:cs typeface="Times New Roman"/>
              </a:rPr>
              <a:t>b </a:t>
            </a:r>
            <a:r>
              <a:rPr sz="2025" baseline="14403" dirty="0">
                <a:latin typeface="Symbol"/>
                <a:cs typeface="Symbol"/>
              </a:rPr>
              <a:t></a:t>
            </a:r>
            <a:r>
              <a:rPr sz="2025" baseline="14403" dirty="0">
                <a:latin typeface="Times New Roman"/>
                <a:cs typeface="Times New Roman"/>
              </a:rPr>
              <a:t> </a:t>
            </a:r>
            <a:r>
              <a:rPr sz="2025" i="1" spc="-52" baseline="14403" dirty="0">
                <a:latin typeface="Times New Roman"/>
                <a:cs typeface="Times New Roman"/>
              </a:rPr>
              <a:t>T</a:t>
            </a:r>
            <a:r>
              <a:rPr sz="800" spc="-35" dirty="0">
                <a:latin typeface="Symbol"/>
                <a:cs typeface="Symbol"/>
              </a:rPr>
              <a:t></a:t>
            </a:r>
            <a:r>
              <a:rPr sz="800" spc="-35" dirty="0">
                <a:latin typeface="Times New Roman"/>
                <a:cs typeface="Times New Roman"/>
              </a:rPr>
              <a:t> </a:t>
            </a:r>
            <a:r>
              <a:rPr sz="2025" baseline="14403" dirty="0">
                <a:latin typeface="Times New Roman"/>
                <a:cs typeface="Times New Roman"/>
              </a:rPr>
              <a:t>) </a:t>
            </a:r>
            <a:r>
              <a:rPr sz="2025" baseline="-28806" dirty="0">
                <a:latin typeface="Symbol"/>
                <a:cs typeface="Symbol"/>
              </a:rPr>
              <a:t></a:t>
            </a:r>
            <a:r>
              <a:rPr sz="2025" baseline="-28806" dirty="0">
                <a:latin typeface="Times New Roman"/>
                <a:cs typeface="Times New Roman"/>
              </a:rPr>
              <a:t> </a:t>
            </a:r>
            <a:r>
              <a:rPr sz="2025" i="1" spc="22" baseline="14403" dirty="0">
                <a:latin typeface="Times New Roman"/>
                <a:cs typeface="Times New Roman"/>
              </a:rPr>
              <a:t>A</a:t>
            </a:r>
            <a:r>
              <a:rPr sz="800" i="1" spc="15" dirty="0">
                <a:latin typeface="Times New Roman"/>
                <a:cs typeface="Times New Roman"/>
              </a:rPr>
              <a:t>fin</a:t>
            </a:r>
            <a:r>
              <a:rPr sz="800" i="1" spc="5" dirty="0">
                <a:latin typeface="Times New Roman"/>
                <a:cs typeface="Times New Roman"/>
              </a:rPr>
              <a:t> </a:t>
            </a:r>
            <a:r>
              <a:rPr sz="2100" i="1" spc="-877" baseline="-27777" dirty="0">
                <a:latin typeface="Verdana"/>
                <a:cs typeface="Verdana"/>
              </a:rPr>
              <a:t></a:t>
            </a:r>
            <a:endParaRPr sz="2100" baseline="-27777">
              <a:latin typeface="Verdana"/>
              <a:cs typeface="Verdan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8236" y="4511547"/>
            <a:ext cx="437197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20" dirty="0">
                <a:latin typeface="Times New Roman"/>
                <a:cs typeface="Times New Roman"/>
              </a:rPr>
              <a:t>determining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a </a:t>
            </a:r>
            <a:r>
              <a:rPr sz="1200" spc="-25" dirty="0">
                <a:latin typeface="Times New Roman"/>
                <a:cs typeface="Times New Roman"/>
              </a:rPr>
              <a:t>finned </a:t>
            </a:r>
            <a:r>
              <a:rPr sz="1200" spc="-10" dirty="0">
                <a:latin typeface="Times New Roman"/>
                <a:cs typeface="Times New Roman"/>
              </a:rPr>
              <a:t>surface, 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15" dirty="0">
                <a:latin typeface="Times New Roman"/>
                <a:cs typeface="Times New Roman"/>
              </a:rPr>
              <a:t>must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dirty="0">
                <a:latin typeface="Times New Roman"/>
                <a:cs typeface="Times New Roman"/>
              </a:rPr>
              <a:t>unfinned </a:t>
            </a:r>
            <a:r>
              <a:rPr sz="1200" i="1" spc="-5" dirty="0">
                <a:latin typeface="Times New Roman"/>
                <a:cs typeface="Times New Roman"/>
              </a:rPr>
              <a:t>portion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well </a:t>
            </a:r>
            <a:r>
              <a:rPr sz="1200" spc="-5" dirty="0">
                <a:latin typeface="Times New Roman"/>
                <a:cs typeface="Times New Roman"/>
              </a:rPr>
              <a:t>as the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18236" y="4862067"/>
            <a:ext cx="4370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Times New Roman"/>
                <a:cs typeface="Times New Roman"/>
              </a:rPr>
              <a:t>fins.</a:t>
            </a:r>
            <a:r>
              <a:rPr sz="1200" i="1" spc="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Therefore,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rate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transfer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for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surface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containing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n</a:t>
            </a:r>
            <a:r>
              <a:rPr sz="1200" b="1" i="1" spc="90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fins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92836" y="4981230"/>
            <a:ext cx="3703320" cy="78359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50"/>
              </a:spcBef>
            </a:pP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  <a:p>
            <a:pPr marL="516255">
              <a:lnSpc>
                <a:spcPct val="100000"/>
              </a:lnSpc>
              <a:spcBef>
                <a:spcPts val="525"/>
              </a:spcBef>
            </a:pPr>
            <a:r>
              <a:rPr sz="2025" i="1" spc="-97" baseline="14403" dirty="0">
                <a:latin typeface="Times New Roman"/>
                <a:cs typeface="Times New Roman"/>
              </a:rPr>
              <a:t>Q</a:t>
            </a:r>
            <a:r>
              <a:rPr sz="2025" spc="-97" baseline="28806" dirty="0">
                <a:latin typeface="MT Extra"/>
                <a:cs typeface="MT Extra"/>
              </a:rPr>
              <a:t></a:t>
            </a:r>
            <a:r>
              <a:rPr sz="800" i="1" spc="-65" dirty="0">
                <a:latin typeface="Times New Roman"/>
                <a:cs typeface="Times New Roman"/>
              </a:rPr>
              <a:t>total, </a:t>
            </a:r>
            <a:r>
              <a:rPr sz="800" i="1" spc="-10" dirty="0">
                <a:latin typeface="Times New Roman"/>
                <a:cs typeface="Times New Roman"/>
              </a:rPr>
              <a:t>fin</a:t>
            </a:r>
            <a:r>
              <a:rPr sz="800" i="1" spc="180" dirty="0">
                <a:latin typeface="Times New Roman"/>
                <a:cs typeface="Times New Roman"/>
              </a:rPr>
              <a:t> </a:t>
            </a:r>
            <a:r>
              <a:rPr sz="2025" baseline="14403" dirty="0">
                <a:latin typeface="Symbol"/>
                <a:cs typeface="Symbol"/>
              </a:rPr>
              <a:t></a:t>
            </a:r>
            <a:r>
              <a:rPr sz="2025" baseline="14403" dirty="0">
                <a:latin typeface="Times New Roman"/>
                <a:cs typeface="Times New Roman"/>
              </a:rPr>
              <a:t> </a:t>
            </a:r>
            <a:r>
              <a:rPr sz="2025" i="1" spc="-104" baseline="14403" dirty="0">
                <a:latin typeface="Times New Roman"/>
                <a:cs typeface="Times New Roman"/>
              </a:rPr>
              <a:t>Q</a:t>
            </a:r>
            <a:r>
              <a:rPr sz="2025" spc="-104" baseline="28806" dirty="0">
                <a:latin typeface="MT Extra"/>
                <a:cs typeface="MT Extra"/>
              </a:rPr>
              <a:t></a:t>
            </a:r>
            <a:r>
              <a:rPr sz="800" i="1" spc="-70" dirty="0">
                <a:latin typeface="Times New Roman"/>
                <a:cs typeface="Times New Roman"/>
              </a:rPr>
              <a:t>unfin </a:t>
            </a:r>
            <a:r>
              <a:rPr sz="2025" baseline="14403" dirty="0">
                <a:latin typeface="Symbol"/>
                <a:cs typeface="Symbol"/>
              </a:rPr>
              <a:t></a:t>
            </a:r>
            <a:r>
              <a:rPr sz="2025" baseline="14403" dirty="0">
                <a:latin typeface="Times New Roman"/>
                <a:cs typeface="Times New Roman"/>
              </a:rPr>
              <a:t> </a:t>
            </a:r>
            <a:r>
              <a:rPr sz="2025" i="1" spc="-427" baseline="14403" dirty="0">
                <a:latin typeface="Times New Roman"/>
                <a:cs typeface="Times New Roman"/>
              </a:rPr>
              <a:t>Q</a:t>
            </a:r>
            <a:r>
              <a:rPr sz="2025" spc="-427" baseline="28806" dirty="0">
                <a:latin typeface="MT Extra"/>
                <a:cs typeface="MT Extra"/>
              </a:rPr>
              <a:t></a:t>
            </a:r>
            <a:r>
              <a:rPr sz="2025" spc="-367" baseline="28806" dirty="0">
                <a:latin typeface="Times New Roman"/>
                <a:cs typeface="Times New Roman"/>
              </a:rPr>
              <a:t> </a:t>
            </a:r>
            <a:r>
              <a:rPr sz="800" i="1" spc="-10" dirty="0">
                <a:latin typeface="Times New Roman"/>
                <a:cs typeface="Times New Roman"/>
              </a:rPr>
              <a:t>fin</a:t>
            </a:r>
            <a:endParaRPr sz="800">
              <a:latin typeface="Times New Roman"/>
              <a:cs typeface="Times New Roman"/>
            </a:endParaRPr>
          </a:p>
          <a:p>
            <a:pPr marL="1046480">
              <a:lnSpc>
                <a:spcPct val="100000"/>
              </a:lnSpc>
              <a:spcBef>
                <a:spcPts val="250"/>
              </a:spcBef>
            </a:pPr>
            <a:r>
              <a:rPr sz="1350" dirty="0">
                <a:latin typeface="Symbol"/>
                <a:cs typeface="Symbol"/>
              </a:rPr>
              <a:t></a:t>
            </a:r>
            <a:r>
              <a:rPr sz="1350" spc="1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h</a:t>
            </a:r>
            <a:r>
              <a:rPr sz="1350" i="1" spc="-10" dirty="0">
                <a:latin typeface="Times New Roman"/>
                <a:cs typeface="Times New Roman"/>
              </a:rPr>
              <a:t> </a:t>
            </a:r>
            <a:r>
              <a:rPr sz="1350" i="1" spc="-20" dirty="0">
                <a:latin typeface="Times New Roman"/>
                <a:cs typeface="Times New Roman"/>
              </a:rPr>
              <a:t>A</a:t>
            </a:r>
            <a:r>
              <a:rPr sz="1200" i="1" spc="-30" baseline="-24305" dirty="0">
                <a:latin typeface="Times New Roman"/>
                <a:cs typeface="Times New Roman"/>
              </a:rPr>
              <a:t>unfin </a:t>
            </a:r>
            <a:r>
              <a:rPr sz="1350" spc="-45" dirty="0">
                <a:latin typeface="Times New Roman"/>
                <a:cs typeface="Times New Roman"/>
              </a:rPr>
              <a:t>(</a:t>
            </a:r>
            <a:r>
              <a:rPr sz="1350" i="1" spc="-45" dirty="0">
                <a:latin typeface="Times New Roman"/>
                <a:cs typeface="Times New Roman"/>
              </a:rPr>
              <a:t>T</a:t>
            </a:r>
            <a:r>
              <a:rPr sz="1200" i="1" spc="-67" baseline="-24305" dirty="0">
                <a:latin typeface="Times New Roman"/>
                <a:cs typeface="Times New Roman"/>
              </a:rPr>
              <a:t>b  </a:t>
            </a:r>
            <a:r>
              <a:rPr sz="1350" dirty="0">
                <a:latin typeface="Symbol"/>
                <a:cs typeface="Symbol"/>
              </a:rPr>
              <a:t></a:t>
            </a:r>
            <a:r>
              <a:rPr sz="1350" spc="-150" dirty="0">
                <a:latin typeface="Times New Roman"/>
                <a:cs typeface="Times New Roman"/>
              </a:rPr>
              <a:t> </a:t>
            </a:r>
            <a:r>
              <a:rPr sz="1350" i="1" spc="-25" dirty="0">
                <a:latin typeface="Times New Roman"/>
                <a:cs typeface="Times New Roman"/>
              </a:rPr>
              <a:t>T</a:t>
            </a:r>
            <a:r>
              <a:rPr sz="1200" spc="-37" baseline="-24305" dirty="0">
                <a:latin typeface="Symbol"/>
                <a:cs typeface="Symbol"/>
              </a:rPr>
              <a:t></a:t>
            </a:r>
            <a:r>
              <a:rPr sz="1200" spc="-37" baseline="-2430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</a:t>
            </a:r>
            <a:r>
              <a:rPr sz="1350" spc="-5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</a:t>
            </a:r>
            <a:r>
              <a:rPr sz="1350" spc="-195" dirty="0">
                <a:latin typeface="Times New Roman"/>
                <a:cs typeface="Times New Roman"/>
              </a:rPr>
              <a:t> </a:t>
            </a:r>
            <a:r>
              <a:rPr sz="1400" i="1" spc="-585" dirty="0">
                <a:latin typeface="Verdana"/>
                <a:cs typeface="Verdana"/>
              </a:rPr>
              <a:t></a:t>
            </a:r>
            <a:r>
              <a:rPr sz="1400" i="1" spc="-280" dirty="0">
                <a:latin typeface="Verdana"/>
                <a:cs typeface="Verdana"/>
              </a:rPr>
              <a:t> </a:t>
            </a:r>
            <a:r>
              <a:rPr sz="1200" i="1" spc="-15" baseline="-24305" dirty="0">
                <a:latin typeface="Times New Roman"/>
                <a:cs typeface="Times New Roman"/>
              </a:rPr>
              <a:t>fin</a:t>
            </a:r>
            <a:r>
              <a:rPr sz="1200" i="1" spc="7" baseline="-2430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h</a:t>
            </a:r>
            <a:r>
              <a:rPr sz="1350" i="1" spc="-10" dirty="0">
                <a:latin typeface="Times New Roman"/>
                <a:cs typeface="Times New Roman"/>
              </a:rPr>
              <a:t> </a:t>
            </a:r>
            <a:r>
              <a:rPr sz="1350" i="1" spc="15" dirty="0">
                <a:latin typeface="Times New Roman"/>
                <a:cs typeface="Times New Roman"/>
              </a:rPr>
              <a:t>A</a:t>
            </a:r>
            <a:r>
              <a:rPr sz="1200" i="1" spc="22" baseline="-24305" dirty="0">
                <a:latin typeface="Times New Roman"/>
                <a:cs typeface="Times New Roman"/>
              </a:rPr>
              <a:t>fin</a:t>
            </a:r>
            <a:r>
              <a:rPr sz="1200" i="1" spc="-37" baseline="-24305" dirty="0">
                <a:latin typeface="Times New Roman"/>
                <a:cs typeface="Times New Roman"/>
              </a:rPr>
              <a:t> </a:t>
            </a:r>
            <a:r>
              <a:rPr sz="1350" spc="-35" dirty="0">
                <a:latin typeface="Times New Roman"/>
                <a:cs typeface="Times New Roman"/>
              </a:rPr>
              <a:t>(</a:t>
            </a:r>
            <a:r>
              <a:rPr sz="1350" i="1" spc="-35" dirty="0">
                <a:latin typeface="Times New Roman"/>
                <a:cs typeface="Times New Roman"/>
              </a:rPr>
              <a:t>T</a:t>
            </a:r>
            <a:r>
              <a:rPr sz="1200" i="1" spc="-52" baseline="-24305" dirty="0">
                <a:latin typeface="Times New Roman"/>
                <a:cs typeface="Times New Roman"/>
              </a:rPr>
              <a:t>b</a:t>
            </a:r>
            <a:r>
              <a:rPr sz="1200" i="1" spc="104" baseline="-2430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</a:t>
            </a:r>
            <a:r>
              <a:rPr sz="1350" spc="-125" dirty="0">
                <a:latin typeface="Times New Roman"/>
                <a:cs typeface="Times New Roman"/>
              </a:rPr>
              <a:t> </a:t>
            </a:r>
            <a:r>
              <a:rPr sz="1350" i="1" spc="-35" dirty="0">
                <a:latin typeface="Times New Roman"/>
                <a:cs typeface="Times New Roman"/>
              </a:rPr>
              <a:t>T</a:t>
            </a:r>
            <a:r>
              <a:rPr sz="1200" spc="-52" baseline="-24305" dirty="0">
                <a:latin typeface="Symbol"/>
                <a:cs typeface="Symbol"/>
              </a:rPr>
              <a:t></a:t>
            </a:r>
            <a:r>
              <a:rPr sz="1200" spc="-37" baseline="-2430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80136" y="5746450"/>
            <a:ext cx="4446270" cy="88773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059180">
              <a:lnSpc>
                <a:spcPct val="100000"/>
              </a:lnSpc>
              <a:spcBef>
                <a:spcPts val="590"/>
              </a:spcBef>
              <a:tabLst>
                <a:tab pos="3637915" algn="l"/>
              </a:tabLst>
            </a:pPr>
            <a:r>
              <a:rPr sz="1350" dirty="0">
                <a:latin typeface="Symbol"/>
                <a:cs typeface="Symbol"/>
              </a:rPr>
              <a:t></a:t>
            </a:r>
            <a:r>
              <a:rPr sz="1350" spc="2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h</a:t>
            </a:r>
            <a:r>
              <a:rPr sz="1350" i="1" spc="-15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spc="-185" dirty="0">
                <a:latin typeface="Times New Roman"/>
                <a:cs typeface="Times New Roman"/>
              </a:rPr>
              <a:t> </a:t>
            </a:r>
            <a:r>
              <a:rPr sz="1350" i="1" spc="-20" dirty="0">
                <a:latin typeface="Times New Roman"/>
                <a:cs typeface="Times New Roman"/>
              </a:rPr>
              <a:t>A</a:t>
            </a:r>
            <a:r>
              <a:rPr sz="1200" i="1" spc="-30" baseline="-24305" dirty="0">
                <a:latin typeface="Times New Roman"/>
                <a:cs typeface="Times New Roman"/>
              </a:rPr>
              <a:t>unfin </a:t>
            </a:r>
            <a:r>
              <a:rPr sz="1200" i="1" spc="104" baseline="-2430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</a:t>
            </a:r>
            <a:r>
              <a:rPr sz="1350" spc="-190" dirty="0">
                <a:latin typeface="Times New Roman"/>
                <a:cs typeface="Times New Roman"/>
              </a:rPr>
              <a:t> </a:t>
            </a:r>
            <a:r>
              <a:rPr sz="1400" i="1" spc="-585" dirty="0">
                <a:latin typeface="Verdana"/>
                <a:cs typeface="Verdana"/>
              </a:rPr>
              <a:t></a:t>
            </a:r>
            <a:r>
              <a:rPr sz="1400" i="1" spc="-275" dirty="0">
                <a:latin typeface="Verdana"/>
                <a:cs typeface="Verdana"/>
              </a:rPr>
              <a:t> </a:t>
            </a:r>
            <a:r>
              <a:rPr sz="1200" i="1" spc="-15" baseline="-24305" dirty="0">
                <a:latin typeface="Times New Roman"/>
                <a:cs typeface="Times New Roman"/>
              </a:rPr>
              <a:t>fin </a:t>
            </a:r>
            <a:r>
              <a:rPr sz="1200" i="1" spc="165" baseline="-24305" dirty="0">
                <a:latin typeface="Times New Roman"/>
                <a:cs typeface="Times New Roman"/>
              </a:rPr>
              <a:t> </a:t>
            </a:r>
            <a:r>
              <a:rPr sz="1350" i="1" spc="15" dirty="0">
                <a:latin typeface="Times New Roman"/>
                <a:cs typeface="Times New Roman"/>
              </a:rPr>
              <a:t>A</a:t>
            </a:r>
            <a:r>
              <a:rPr sz="1200" i="1" spc="22" baseline="-24305" dirty="0">
                <a:latin typeface="Times New Roman"/>
                <a:cs typeface="Times New Roman"/>
              </a:rPr>
              <a:t>fin</a:t>
            </a:r>
            <a:r>
              <a:rPr sz="1200" i="1" spc="-30" baseline="-24305" dirty="0">
                <a:latin typeface="Times New Roman"/>
                <a:cs typeface="Times New Roman"/>
              </a:rPr>
              <a:t> </a:t>
            </a:r>
            <a:r>
              <a:rPr sz="1350" spc="-35" dirty="0">
                <a:latin typeface="Times New Roman"/>
                <a:cs typeface="Times New Roman"/>
              </a:rPr>
              <a:t>)(</a:t>
            </a:r>
            <a:r>
              <a:rPr sz="1350" i="1" spc="-35" dirty="0">
                <a:latin typeface="Times New Roman"/>
                <a:cs typeface="Times New Roman"/>
              </a:rPr>
              <a:t>T</a:t>
            </a:r>
            <a:r>
              <a:rPr sz="1200" i="1" spc="-52" baseline="-24305" dirty="0">
                <a:latin typeface="Times New Roman"/>
                <a:cs typeface="Times New Roman"/>
              </a:rPr>
              <a:t>b </a:t>
            </a:r>
            <a:r>
              <a:rPr sz="1200" i="1" spc="172" baseline="-2430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</a:t>
            </a:r>
            <a:r>
              <a:rPr sz="1350" spc="-145" dirty="0">
                <a:latin typeface="Times New Roman"/>
                <a:cs typeface="Times New Roman"/>
              </a:rPr>
              <a:t> </a:t>
            </a:r>
            <a:r>
              <a:rPr sz="1350" i="1" spc="-25" dirty="0">
                <a:latin typeface="Times New Roman"/>
                <a:cs typeface="Times New Roman"/>
              </a:rPr>
              <a:t>T</a:t>
            </a:r>
            <a:r>
              <a:rPr sz="1200" spc="-37" baseline="-24305" dirty="0">
                <a:latin typeface="Symbol"/>
                <a:cs typeface="Symbol"/>
              </a:rPr>
              <a:t></a:t>
            </a:r>
            <a:r>
              <a:rPr sz="1200" spc="-30" baseline="-2430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	</a:t>
            </a:r>
            <a:r>
              <a:rPr sz="1350" spc="15" dirty="0">
                <a:latin typeface="MT Extra"/>
                <a:cs typeface="MT Extra"/>
              </a:rPr>
              <a:t></a:t>
            </a:r>
            <a:r>
              <a:rPr sz="1350" spc="15" dirty="0">
                <a:latin typeface="Times New Roman"/>
                <a:cs typeface="Times New Roman"/>
              </a:rPr>
              <a:t>(3.39)</a:t>
            </a:r>
            <a:endParaRPr sz="1350">
              <a:latin typeface="Times New Roman"/>
              <a:cs typeface="Times New Roman"/>
            </a:endParaRPr>
          </a:p>
          <a:p>
            <a:pPr marL="50800" marR="42545" algn="just">
              <a:lnSpc>
                <a:spcPct val="95800"/>
              </a:lnSpc>
              <a:spcBef>
                <a:spcPts val="47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b="1" spc="-10" dirty="0">
                <a:latin typeface="Times New Roman"/>
                <a:cs typeface="Times New Roman"/>
              </a:rPr>
              <a:t>overall </a:t>
            </a:r>
            <a:r>
              <a:rPr sz="1200" b="1" spc="-5" dirty="0">
                <a:latin typeface="Times New Roman"/>
                <a:cs typeface="Times New Roman"/>
              </a:rPr>
              <a:t>effectiveness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finned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defined </a:t>
            </a:r>
            <a:r>
              <a:rPr sz="1200" spc="-5" dirty="0">
                <a:latin typeface="Times New Roman"/>
                <a:cs typeface="Times New Roman"/>
              </a:rPr>
              <a:t>as the  ratio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total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25" dirty="0">
                <a:latin typeface="Times New Roman"/>
                <a:cs typeface="Times New Roman"/>
              </a:rPr>
              <a:t>finned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 transfer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20" dirty="0">
                <a:latin typeface="Times New Roman"/>
                <a:cs typeface="Times New Roman"/>
              </a:rPr>
              <a:t>same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25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there were </a:t>
            </a:r>
            <a:r>
              <a:rPr sz="1200" spc="-15" dirty="0">
                <a:latin typeface="Times New Roman"/>
                <a:cs typeface="Times New Roman"/>
              </a:rPr>
              <a:t>no </a:t>
            </a:r>
            <a:r>
              <a:rPr sz="1200" spc="-25" dirty="0">
                <a:latin typeface="Times New Roman"/>
                <a:cs typeface="Times New Roman"/>
              </a:rPr>
              <a:t>fins, </a:t>
            </a:r>
            <a:r>
              <a:rPr sz="1200" dirty="0">
                <a:latin typeface="Times New Roman"/>
                <a:cs typeface="Times New Roman"/>
              </a:rPr>
              <a:t>so, </a:t>
            </a:r>
            <a:r>
              <a:rPr sz="1200" spc="-5" dirty="0">
                <a:latin typeface="Times New Roman"/>
                <a:cs typeface="Times New Roman"/>
              </a:rPr>
              <a:t>we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have;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868995" y="6916737"/>
            <a:ext cx="605155" cy="0"/>
          </a:xfrm>
          <a:custGeom>
            <a:avLst/>
            <a:gdLst/>
            <a:ahLst/>
            <a:cxnLst/>
            <a:rect l="l" t="t" r="r" b="b"/>
            <a:pathLst>
              <a:path w="605155">
                <a:moveTo>
                  <a:pt x="0" y="0"/>
                </a:moveTo>
                <a:lnTo>
                  <a:pt x="604647" y="0"/>
                </a:lnTo>
              </a:path>
            </a:pathLst>
          </a:custGeom>
          <a:ln w="71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666428" y="6916737"/>
            <a:ext cx="1873250" cy="0"/>
          </a:xfrm>
          <a:custGeom>
            <a:avLst/>
            <a:gdLst/>
            <a:ahLst/>
            <a:cxnLst/>
            <a:rect l="l" t="t" r="r" b="b"/>
            <a:pathLst>
              <a:path w="1873250">
                <a:moveTo>
                  <a:pt x="0" y="0"/>
                </a:moveTo>
                <a:lnTo>
                  <a:pt x="1872995" y="0"/>
                </a:lnTo>
              </a:path>
            </a:pathLst>
          </a:custGeom>
          <a:ln w="71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45373" y="7467663"/>
            <a:ext cx="1038225" cy="0"/>
          </a:xfrm>
          <a:custGeom>
            <a:avLst/>
            <a:gdLst/>
            <a:ahLst/>
            <a:cxnLst/>
            <a:rect l="l" t="t" r="r" b="b"/>
            <a:pathLst>
              <a:path w="1038225">
                <a:moveTo>
                  <a:pt x="0" y="0"/>
                </a:moveTo>
                <a:lnTo>
                  <a:pt x="1038034" y="0"/>
                </a:lnTo>
              </a:path>
            </a:pathLst>
          </a:custGeom>
          <a:ln w="71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4333747" y="7326024"/>
            <a:ext cx="622935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85" dirty="0">
                <a:latin typeface="MT Extra"/>
                <a:cs typeface="MT Extra"/>
              </a:rPr>
              <a:t></a:t>
            </a: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spc="-10" dirty="0">
                <a:latin typeface="Times New Roman"/>
                <a:cs typeface="Times New Roman"/>
              </a:rPr>
              <a:t>3</a:t>
            </a:r>
            <a:r>
              <a:rPr sz="1350" spc="-5" dirty="0">
                <a:latin typeface="Times New Roman"/>
                <a:cs typeface="Times New Roman"/>
              </a:rPr>
              <a:t>.</a:t>
            </a:r>
            <a:r>
              <a:rPr sz="1350" spc="15" dirty="0">
                <a:latin typeface="Times New Roman"/>
                <a:cs typeface="Times New Roman"/>
              </a:rPr>
              <a:t>3</a:t>
            </a:r>
            <a:r>
              <a:rPr sz="1350" spc="-35" dirty="0">
                <a:latin typeface="Times New Roman"/>
                <a:cs typeface="Times New Roman"/>
              </a:rPr>
              <a:t>9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206500" y="6888909"/>
            <a:ext cx="47117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i="1" spc="5" dirty="0">
                <a:latin typeface="Times New Roman"/>
                <a:cs typeface="Times New Roman"/>
              </a:rPr>
              <a:t>fin</a:t>
            </a:r>
            <a:r>
              <a:rPr sz="800" spc="5" dirty="0">
                <a:latin typeface="Times New Roman"/>
                <a:cs typeface="Times New Roman"/>
              </a:rPr>
              <a:t>,</a:t>
            </a:r>
            <a:r>
              <a:rPr sz="800" spc="-110" dirty="0">
                <a:latin typeface="Times New Roman"/>
                <a:cs typeface="Times New Roman"/>
              </a:rPr>
              <a:t> </a:t>
            </a:r>
            <a:r>
              <a:rPr sz="800" i="1" dirty="0">
                <a:latin typeface="Times New Roman"/>
                <a:cs typeface="Times New Roman"/>
              </a:rPr>
              <a:t>overall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159507" y="7502807"/>
            <a:ext cx="407034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025" i="1" spc="-44" baseline="14403" dirty="0">
                <a:latin typeface="Times New Roman"/>
                <a:cs typeface="Times New Roman"/>
              </a:rPr>
              <a:t>A</a:t>
            </a:r>
            <a:r>
              <a:rPr sz="800" i="1" spc="-30" dirty="0">
                <a:latin typeface="Times New Roman"/>
                <a:cs typeface="Times New Roman"/>
              </a:rPr>
              <a:t>no</a:t>
            </a:r>
            <a:r>
              <a:rPr sz="800" i="1" spc="-10" dirty="0">
                <a:latin typeface="Times New Roman"/>
                <a:cs typeface="Times New Roman"/>
              </a:rPr>
              <a:t> fin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836420" y="6862728"/>
            <a:ext cx="186055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025" i="1" spc="-427" baseline="-14403" dirty="0">
                <a:latin typeface="Times New Roman"/>
                <a:cs typeface="Times New Roman"/>
              </a:rPr>
              <a:t>Q</a:t>
            </a:r>
            <a:r>
              <a:rPr sz="1350" spc="-285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665732" y="7231544"/>
            <a:ext cx="122745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025" baseline="-28806" dirty="0">
                <a:latin typeface="Symbol"/>
                <a:cs typeface="Symbol"/>
              </a:rPr>
              <a:t></a:t>
            </a:r>
            <a:r>
              <a:rPr sz="2025" baseline="-28806" dirty="0">
                <a:latin typeface="Times New Roman"/>
                <a:cs typeface="Times New Roman"/>
              </a:rPr>
              <a:t> </a:t>
            </a:r>
            <a:r>
              <a:rPr sz="2025" i="1" spc="-30" baseline="14403" dirty="0">
                <a:latin typeface="Times New Roman"/>
                <a:cs typeface="Times New Roman"/>
              </a:rPr>
              <a:t>A</a:t>
            </a:r>
            <a:r>
              <a:rPr sz="800" i="1" spc="-20" dirty="0">
                <a:latin typeface="Times New Roman"/>
                <a:cs typeface="Times New Roman"/>
              </a:rPr>
              <a:t>unfin </a:t>
            </a:r>
            <a:r>
              <a:rPr sz="2025" baseline="14403" dirty="0">
                <a:latin typeface="Symbol"/>
                <a:cs typeface="Symbol"/>
              </a:rPr>
              <a:t></a:t>
            </a:r>
            <a:r>
              <a:rPr sz="2025" baseline="14403" dirty="0">
                <a:latin typeface="Times New Roman"/>
                <a:cs typeface="Times New Roman"/>
              </a:rPr>
              <a:t> </a:t>
            </a:r>
            <a:r>
              <a:rPr sz="2100" i="1" spc="-877" baseline="13888" dirty="0">
                <a:latin typeface="Verdana"/>
                <a:cs typeface="Verdana"/>
              </a:rPr>
              <a:t></a:t>
            </a:r>
            <a:r>
              <a:rPr sz="2100" i="1" spc="-434" baseline="13888" dirty="0">
                <a:latin typeface="Verdana"/>
                <a:cs typeface="Verdana"/>
              </a:rPr>
              <a:t> </a:t>
            </a:r>
            <a:r>
              <a:rPr sz="800" i="1" spc="-10" dirty="0">
                <a:latin typeface="Times New Roman"/>
                <a:cs typeface="Times New Roman"/>
              </a:rPr>
              <a:t>fin</a:t>
            </a:r>
            <a:r>
              <a:rPr sz="800" i="1" dirty="0">
                <a:latin typeface="Times New Roman"/>
                <a:cs typeface="Times New Roman"/>
              </a:rPr>
              <a:t> </a:t>
            </a:r>
            <a:r>
              <a:rPr sz="2025" i="1" spc="15" baseline="14403" dirty="0">
                <a:latin typeface="Times New Roman"/>
                <a:cs typeface="Times New Roman"/>
              </a:rPr>
              <a:t>A</a:t>
            </a:r>
            <a:r>
              <a:rPr sz="800" i="1" spc="10" dirty="0">
                <a:latin typeface="Times New Roman"/>
                <a:cs typeface="Times New Roman"/>
              </a:rPr>
              <a:t>fin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047492" y="6908448"/>
            <a:ext cx="1113155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94030" algn="l"/>
              </a:tabLst>
            </a:pPr>
            <a:r>
              <a:rPr sz="1350" i="1" dirty="0">
                <a:latin typeface="Times New Roman"/>
                <a:cs typeface="Times New Roman"/>
              </a:rPr>
              <a:t>h</a:t>
            </a:r>
            <a:r>
              <a:rPr sz="1350" i="1" spc="-10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A	</a:t>
            </a:r>
            <a:r>
              <a:rPr sz="1350" spc="-20" dirty="0">
                <a:latin typeface="Times New Roman"/>
                <a:cs typeface="Times New Roman"/>
              </a:rPr>
              <a:t>(</a:t>
            </a:r>
            <a:r>
              <a:rPr sz="1350" i="1" spc="-20" dirty="0">
                <a:latin typeface="Times New Roman"/>
                <a:cs typeface="Times New Roman"/>
              </a:rPr>
              <a:t>T  </a:t>
            </a:r>
            <a:r>
              <a:rPr sz="1350" dirty="0">
                <a:latin typeface="Symbol"/>
                <a:cs typeface="Symbol"/>
              </a:rPr>
              <a:t>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T</a:t>
            </a:r>
            <a:r>
              <a:rPr sz="1350" i="1" spc="-6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93724" y="6768248"/>
            <a:ext cx="74231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34365" algn="l"/>
              </a:tabLst>
            </a:pPr>
            <a:r>
              <a:rPr sz="1400" i="1" spc="-805" dirty="0">
                <a:latin typeface="Verdana"/>
                <a:cs typeface="Verdana"/>
              </a:rPr>
              <a:t>	</a:t>
            </a:r>
            <a:r>
              <a:rPr sz="1350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980692" y="7026069"/>
            <a:ext cx="209994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301750" algn="l"/>
                <a:tab pos="1701164" algn="l"/>
                <a:tab pos="2014855" algn="l"/>
              </a:tabLst>
            </a:pPr>
            <a:r>
              <a:rPr sz="800" i="1" spc="-10" dirty="0">
                <a:latin typeface="Times New Roman"/>
                <a:cs typeface="Times New Roman"/>
              </a:rPr>
              <a:t>t</a:t>
            </a:r>
            <a:r>
              <a:rPr sz="800" i="1" spc="5" dirty="0">
                <a:latin typeface="Times New Roman"/>
                <a:cs typeface="Times New Roman"/>
              </a:rPr>
              <a:t>o</a:t>
            </a:r>
            <a:r>
              <a:rPr sz="800" i="1" spc="-10" dirty="0">
                <a:latin typeface="Times New Roman"/>
                <a:cs typeface="Times New Roman"/>
              </a:rPr>
              <a:t>t</a:t>
            </a:r>
            <a:r>
              <a:rPr sz="800" i="1" spc="5" dirty="0">
                <a:latin typeface="Times New Roman"/>
                <a:cs typeface="Times New Roman"/>
              </a:rPr>
              <a:t>a</a:t>
            </a:r>
            <a:r>
              <a:rPr sz="800" i="1" spc="-10" dirty="0">
                <a:latin typeface="Times New Roman"/>
                <a:cs typeface="Times New Roman"/>
              </a:rPr>
              <a:t>l</a:t>
            </a:r>
            <a:r>
              <a:rPr sz="800" i="1" spc="10" dirty="0">
                <a:latin typeface="Times New Roman"/>
                <a:cs typeface="Times New Roman"/>
              </a:rPr>
              <a:t>,</a:t>
            </a:r>
            <a:r>
              <a:rPr sz="800" i="1" spc="5" dirty="0">
                <a:latin typeface="Times New Roman"/>
                <a:cs typeface="Times New Roman"/>
              </a:rPr>
              <a:t>n</a:t>
            </a:r>
            <a:r>
              <a:rPr sz="800" i="1" spc="-5" dirty="0">
                <a:latin typeface="Times New Roman"/>
                <a:cs typeface="Times New Roman"/>
              </a:rPr>
              <a:t>o</a:t>
            </a:r>
            <a:r>
              <a:rPr sz="800" i="1" spc="25" dirty="0">
                <a:latin typeface="Times New Roman"/>
                <a:cs typeface="Times New Roman"/>
              </a:rPr>
              <a:t> </a:t>
            </a:r>
            <a:r>
              <a:rPr sz="800" i="1" spc="-10" dirty="0">
                <a:latin typeface="Times New Roman"/>
                <a:cs typeface="Times New Roman"/>
              </a:rPr>
              <a:t>fi</a:t>
            </a:r>
            <a:r>
              <a:rPr sz="800" i="1" spc="-5" dirty="0">
                <a:latin typeface="Times New Roman"/>
                <a:cs typeface="Times New Roman"/>
              </a:rPr>
              <a:t>n</a:t>
            </a:r>
            <a:r>
              <a:rPr sz="800" i="1" dirty="0">
                <a:latin typeface="Times New Roman"/>
                <a:cs typeface="Times New Roman"/>
              </a:rPr>
              <a:t>	</a:t>
            </a:r>
            <a:r>
              <a:rPr sz="800" i="1" spc="5" dirty="0">
                <a:latin typeface="Times New Roman"/>
                <a:cs typeface="Times New Roman"/>
              </a:rPr>
              <a:t>n</a:t>
            </a:r>
            <a:r>
              <a:rPr sz="800" i="1" spc="-5" dirty="0">
                <a:latin typeface="Times New Roman"/>
                <a:cs typeface="Times New Roman"/>
              </a:rPr>
              <a:t>o</a:t>
            </a:r>
            <a:r>
              <a:rPr sz="800" i="1" spc="25" dirty="0">
                <a:latin typeface="Times New Roman"/>
                <a:cs typeface="Times New Roman"/>
              </a:rPr>
              <a:t> </a:t>
            </a:r>
            <a:r>
              <a:rPr sz="800" i="1" spc="-10" dirty="0">
                <a:latin typeface="Times New Roman"/>
                <a:cs typeface="Times New Roman"/>
              </a:rPr>
              <a:t>fi</a:t>
            </a:r>
            <a:r>
              <a:rPr sz="800" i="1" spc="-5" dirty="0">
                <a:latin typeface="Times New Roman"/>
                <a:cs typeface="Times New Roman"/>
              </a:rPr>
              <a:t>n</a:t>
            </a:r>
            <a:r>
              <a:rPr sz="800" i="1" dirty="0">
                <a:latin typeface="Times New Roman"/>
                <a:cs typeface="Times New Roman"/>
              </a:rPr>
              <a:t>	</a:t>
            </a:r>
            <a:r>
              <a:rPr sz="800" i="1" spc="-5" dirty="0">
                <a:latin typeface="Times New Roman"/>
                <a:cs typeface="Times New Roman"/>
              </a:rPr>
              <a:t>b</a:t>
            </a:r>
            <a:r>
              <a:rPr sz="800" i="1" dirty="0">
                <a:latin typeface="Times New Roman"/>
                <a:cs typeface="Times New Roman"/>
              </a:rPr>
              <a:t>	</a:t>
            </a:r>
            <a:r>
              <a:rPr sz="800" spc="-10" dirty="0">
                <a:latin typeface="Symbol"/>
                <a:cs typeface="Symbol"/>
              </a:rPr>
              <a:t></a:t>
            </a:r>
            <a:endParaRPr sz="800">
              <a:latin typeface="Symbol"/>
              <a:cs typeface="Symbo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894332" y="6679856"/>
            <a:ext cx="26758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629285" algn="l"/>
              </a:tabLst>
            </a:pPr>
            <a:r>
              <a:rPr sz="2025" i="1" spc="-97" baseline="14403" dirty="0">
                <a:latin typeface="Times New Roman"/>
                <a:cs typeface="Times New Roman"/>
              </a:rPr>
              <a:t>Q</a:t>
            </a:r>
            <a:r>
              <a:rPr sz="2025" spc="-97" baseline="28806" dirty="0">
                <a:latin typeface="MT Extra"/>
                <a:cs typeface="MT Extra"/>
              </a:rPr>
              <a:t></a:t>
            </a:r>
            <a:r>
              <a:rPr sz="800" i="1" spc="-65" dirty="0">
                <a:latin typeface="Times New Roman"/>
                <a:cs typeface="Times New Roman"/>
              </a:rPr>
              <a:t>total,</a:t>
            </a:r>
            <a:r>
              <a:rPr sz="800" i="1" spc="-40" dirty="0">
                <a:latin typeface="Times New Roman"/>
                <a:cs typeface="Times New Roman"/>
              </a:rPr>
              <a:t> </a:t>
            </a:r>
            <a:r>
              <a:rPr sz="800" i="1" spc="-10" dirty="0">
                <a:latin typeface="Times New Roman"/>
                <a:cs typeface="Times New Roman"/>
              </a:rPr>
              <a:t>fin	</a:t>
            </a:r>
            <a:r>
              <a:rPr sz="2025" baseline="-28806" dirty="0">
                <a:latin typeface="Symbol"/>
                <a:cs typeface="Symbol"/>
              </a:rPr>
              <a:t></a:t>
            </a:r>
            <a:r>
              <a:rPr sz="2025" spc="202" baseline="-28806" dirty="0">
                <a:latin typeface="Times New Roman"/>
                <a:cs typeface="Times New Roman"/>
              </a:rPr>
              <a:t> </a:t>
            </a:r>
            <a:r>
              <a:rPr sz="2025" i="1" baseline="14403" dirty="0">
                <a:latin typeface="Times New Roman"/>
                <a:cs typeface="Times New Roman"/>
              </a:rPr>
              <a:t>h</a:t>
            </a:r>
            <a:r>
              <a:rPr sz="2025" i="1" spc="-232" baseline="14403" dirty="0">
                <a:latin typeface="Times New Roman"/>
                <a:cs typeface="Times New Roman"/>
              </a:rPr>
              <a:t> </a:t>
            </a:r>
            <a:r>
              <a:rPr sz="2025" baseline="14403" dirty="0">
                <a:latin typeface="Times New Roman"/>
                <a:cs typeface="Times New Roman"/>
              </a:rPr>
              <a:t>(</a:t>
            </a:r>
            <a:r>
              <a:rPr sz="2025" spc="-322" baseline="14403" dirty="0">
                <a:latin typeface="Times New Roman"/>
                <a:cs typeface="Times New Roman"/>
              </a:rPr>
              <a:t> </a:t>
            </a:r>
            <a:r>
              <a:rPr sz="2025" i="1" spc="-22" baseline="14403" dirty="0">
                <a:latin typeface="Times New Roman"/>
                <a:cs typeface="Times New Roman"/>
              </a:rPr>
              <a:t>A</a:t>
            </a:r>
            <a:r>
              <a:rPr sz="800" i="1" spc="-15" dirty="0">
                <a:latin typeface="Times New Roman"/>
                <a:cs typeface="Times New Roman"/>
              </a:rPr>
              <a:t>unfin</a:t>
            </a:r>
            <a:r>
              <a:rPr sz="800" i="1" spc="30" dirty="0">
                <a:latin typeface="Times New Roman"/>
                <a:cs typeface="Times New Roman"/>
              </a:rPr>
              <a:t> </a:t>
            </a:r>
            <a:r>
              <a:rPr sz="2025" baseline="14403" dirty="0">
                <a:latin typeface="Symbol"/>
                <a:cs typeface="Symbol"/>
              </a:rPr>
              <a:t></a:t>
            </a:r>
            <a:r>
              <a:rPr sz="2025" spc="-330" baseline="14403" dirty="0">
                <a:latin typeface="Times New Roman"/>
                <a:cs typeface="Times New Roman"/>
              </a:rPr>
              <a:t> </a:t>
            </a:r>
            <a:r>
              <a:rPr sz="2100" i="1" spc="-877" baseline="13888" dirty="0">
                <a:latin typeface="Verdana"/>
                <a:cs typeface="Verdana"/>
              </a:rPr>
              <a:t></a:t>
            </a:r>
            <a:r>
              <a:rPr sz="2100" i="1" spc="-390" baseline="13888" dirty="0">
                <a:latin typeface="Verdana"/>
                <a:cs typeface="Verdana"/>
              </a:rPr>
              <a:t> </a:t>
            </a:r>
            <a:r>
              <a:rPr sz="800" i="1" spc="-10" dirty="0">
                <a:latin typeface="Times New Roman"/>
                <a:cs typeface="Times New Roman"/>
              </a:rPr>
              <a:t>fin</a:t>
            </a:r>
            <a:r>
              <a:rPr sz="800" i="1" spc="70" dirty="0">
                <a:latin typeface="Times New Roman"/>
                <a:cs typeface="Times New Roman"/>
              </a:rPr>
              <a:t> </a:t>
            </a:r>
            <a:r>
              <a:rPr sz="2025" i="1" spc="22" baseline="14403" dirty="0">
                <a:latin typeface="Times New Roman"/>
                <a:cs typeface="Times New Roman"/>
              </a:rPr>
              <a:t>A</a:t>
            </a:r>
            <a:r>
              <a:rPr sz="800" i="1" spc="15" dirty="0">
                <a:latin typeface="Times New Roman"/>
                <a:cs typeface="Times New Roman"/>
              </a:rPr>
              <a:t>fin</a:t>
            </a:r>
            <a:r>
              <a:rPr sz="800" i="1" spc="-25" dirty="0">
                <a:latin typeface="Times New Roman"/>
                <a:cs typeface="Times New Roman"/>
              </a:rPr>
              <a:t> </a:t>
            </a:r>
            <a:r>
              <a:rPr sz="2025" spc="-52" baseline="14403" dirty="0">
                <a:latin typeface="Times New Roman"/>
                <a:cs typeface="Times New Roman"/>
              </a:rPr>
              <a:t>)(</a:t>
            </a:r>
            <a:r>
              <a:rPr sz="2025" i="1" spc="-52" baseline="14403" dirty="0">
                <a:latin typeface="Times New Roman"/>
                <a:cs typeface="Times New Roman"/>
              </a:rPr>
              <a:t>T</a:t>
            </a:r>
            <a:r>
              <a:rPr sz="800" i="1" spc="-35" dirty="0">
                <a:latin typeface="Times New Roman"/>
                <a:cs typeface="Times New Roman"/>
              </a:rPr>
              <a:t>b</a:t>
            </a:r>
            <a:r>
              <a:rPr sz="800" i="1" spc="70" dirty="0">
                <a:latin typeface="Times New Roman"/>
                <a:cs typeface="Times New Roman"/>
              </a:rPr>
              <a:t> </a:t>
            </a:r>
            <a:r>
              <a:rPr sz="2025" baseline="14403" dirty="0">
                <a:latin typeface="Symbol"/>
                <a:cs typeface="Symbol"/>
              </a:rPr>
              <a:t></a:t>
            </a:r>
            <a:r>
              <a:rPr sz="2025" spc="-225" baseline="14403" dirty="0">
                <a:latin typeface="Times New Roman"/>
                <a:cs typeface="Times New Roman"/>
              </a:rPr>
              <a:t> </a:t>
            </a:r>
            <a:r>
              <a:rPr sz="2025" i="1" spc="-52" baseline="14403" dirty="0">
                <a:latin typeface="Times New Roman"/>
                <a:cs typeface="Times New Roman"/>
              </a:rPr>
              <a:t>T</a:t>
            </a:r>
            <a:r>
              <a:rPr sz="800" spc="-35" dirty="0">
                <a:latin typeface="Symbol"/>
                <a:cs typeface="Symbol"/>
              </a:rPr>
              <a:t></a:t>
            </a:r>
            <a:r>
              <a:rPr sz="800" spc="-30" dirty="0">
                <a:latin typeface="Times New Roman"/>
                <a:cs typeface="Times New Roman"/>
              </a:rPr>
              <a:t> </a:t>
            </a:r>
            <a:r>
              <a:rPr sz="2025" baseline="14403" dirty="0">
                <a:latin typeface="Times New Roman"/>
                <a:cs typeface="Times New Roman"/>
              </a:rPr>
              <a:t>)</a:t>
            </a:r>
            <a:endParaRPr sz="2025" baseline="14403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92836" y="7724140"/>
            <a:ext cx="4414520" cy="56197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 marR="30480">
              <a:lnSpc>
                <a:spcPct val="96700"/>
              </a:lnSpc>
              <a:spcBef>
                <a:spcPts val="145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A</a:t>
            </a:r>
            <a:r>
              <a:rPr sz="1200" b="1" i="1" spc="-7" baseline="-10416" dirty="0">
                <a:latin typeface="Times New Roman"/>
                <a:cs typeface="Times New Roman"/>
              </a:rPr>
              <a:t>no fin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surface </a:t>
            </a:r>
            <a:r>
              <a:rPr sz="120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there are </a:t>
            </a:r>
            <a:r>
              <a:rPr sz="1200" spc="-15" dirty="0">
                <a:latin typeface="Times New Roman"/>
                <a:cs typeface="Times New Roman"/>
              </a:rPr>
              <a:t>no fins,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fin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dirty="0">
                <a:latin typeface="Times New Roman"/>
                <a:cs typeface="Times New Roman"/>
              </a:rPr>
              <a:t>total </a:t>
            </a:r>
            <a:r>
              <a:rPr sz="1200" spc="-5" dirty="0">
                <a:latin typeface="Times New Roman"/>
                <a:cs typeface="Times New Roman"/>
              </a:rPr>
              <a:t>surface 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all </a:t>
            </a:r>
            <a:r>
              <a:rPr sz="1200" spc="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fins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surface,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unfin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area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unfinned </a:t>
            </a:r>
            <a:r>
              <a:rPr sz="1200" dirty="0">
                <a:latin typeface="Times New Roman"/>
                <a:cs typeface="Times New Roman"/>
              </a:rPr>
              <a:t>portion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surface as shown </a:t>
            </a:r>
            <a:r>
              <a:rPr sz="1200" spc="-15" dirty="0">
                <a:latin typeface="Times New Roman"/>
                <a:cs typeface="Times New Roman"/>
              </a:rPr>
              <a:t>in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Fig.(3.34).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017008" y="827024"/>
            <a:ext cx="1898903" cy="2511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516636" y="2618739"/>
            <a:ext cx="6414135" cy="136652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14300" algn="just">
              <a:lnSpc>
                <a:spcPct val="100000"/>
              </a:lnSpc>
              <a:spcBef>
                <a:spcPts val="434"/>
              </a:spcBef>
            </a:pPr>
            <a:r>
              <a:rPr sz="1200" spc="-10" dirty="0">
                <a:latin typeface="Times New Roman"/>
                <a:cs typeface="Times New Roman"/>
              </a:rPr>
              <a:t>where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b</a:t>
            </a:r>
            <a:r>
              <a:rPr sz="1200" b="1" i="1" spc="150" baseline="-10416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cross-sectional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area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fin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base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b="1" i="1" spc="-285" dirty="0">
                <a:latin typeface="Times New Roman"/>
                <a:cs typeface="Times New Roman"/>
              </a:rPr>
              <a:t>Q</a:t>
            </a:r>
            <a:r>
              <a:rPr sz="1800" spc="-427" baseline="16203" dirty="0">
                <a:latin typeface="MT Extra"/>
                <a:cs typeface="MT Extra"/>
              </a:rPr>
              <a:t></a:t>
            </a:r>
            <a:r>
              <a:rPr sz="1800" spc="-427" baseline="16203" dirty="0">
                <a:latin typeface="Times New Roman"/>
                <a:cs typeface="Times New Roman"/>
              </a:rPr>
              <a:t> </a:t>
            </a:r>
            <a:r>
              <a:rPr sz="1050" b="1" i="1" spc="-7" baseline="-23809" dirty="0">
                <a:latin typeface="Times New Roman"/>
                <a:cs typeface="Times New Roman"/>
              </a:rPr>
              <a:t>no</a:t>
            </a:r>
            <a:r>
              <a:rPr sz="1050" b="1" i="1" baseline="-23809" dirty="0">
                <a:latin typeface="Times New Roman"/>
                <a:cs typeface="Times New Roman"/>
              </a:rPr>
              <a:t> </a:t>
            </a:r>
            <a:r>
              <a:rPr sz="1050" b="1" i="1" spc="-7" baseline="-23809" dirty="0">
                <a:latin typeface="Times New Roman"/>
                <a:cs typeface="Times New Roman"/>
              </a:rPr>
              <a:t>fin</a:t>
            </a:r>
            <a:endParaRPr sz="1050" baseline="-23809">
              <a:latin typeface="Times New Roman"/>
              <a:cs typeface="Times New Roman"/>
            </a:endParaRPr>
          </a:p>
          <a:p>
            <a:pPr marL="114300" marR="1943100" algn="just">
              <a:lnSpc>
                <a:spcPct val="95200"/>
              </a:lnSpc>
              <a:spcBef>
                <a:spcPts val="405"/>
              </a:spcBef>
            </a:pPr>
            <a:r>
              <a:rPr sz="1200" spc="-5" dirty="0">
                <a:latin typeface="Times New Roman"/>
                <a:cs typeface="Times New Roman"/>
              </a:rPr>
              <a:t>represents 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spc="-25" dirty="0">
                <a:latin typeface="Times New Roman"/>
                <a:cs typeface="Times New Roman"/>
              </a:rPr>
              <a:t>if </a:t>
            </a:r>
            <a:r>
              <a:rPr sz="1200" spc="-15" dirty="0">
                <a:latin typeface="Times New Roman"/>
                <a:cs typeface="Times New Roman"/>
              </a:rPr>
              <a:t>no </a:t>
            </a:r>
            <a:r>
              <a:rPr sz="1200" spc="-30" dirty="0">
                <a:latin typeface="Times New Roman"/>
                <a:cs typeface="Times New Roman"/>
              </a:rPr>
              <a:t>fins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attached 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surface. </a:t>
            </a:r>
            <a:r>
              <a:rPr sz="1200" spc="-5" dirty="0">
                <a:latin typeface="Times New Roman"/>
                <a:cs typeface="Times New Roman"/>
              </a:rPr>
              <a:t>However, the use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30" dirty="0">
                <a:latin typeface="Times New Roman"/>
                <a:cs typeface="Times New Roman"/>
              </a:rPr>
              <a:t>fins </a:t>
            </a:r>
            <a:r>
              <a:rPr sz="1200" spc="-10" dirty="0">
                <a:latin typeface="Times New Roman"/>
                <a:cs typeface="Times New Roman"/>
              </a:rPr>
              <a:t>cannot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20" dirty="0">
                <a:latin typeface="Times New Roman"/>
                <a:cs typeface="Times New Roman"/>
              </a:rPr>
              <a:t>justified </a:t>
            </a:r>
            <a:r>
              <a:rPr sz="1200" spc="-15" dirty="0">
                <a:latin typeface="Times New Roman"/>
                <a:cs typeface="Times New Roman"/>
              </a:rPr>
              <a:t>unless </a:t>
            </a:r>
            <a:r>
              <a:rPr sz="1300" b="1" i="1" spc="-10" dirty="0">
                <a:latin typeface="Times New Roman"/>
                <a:cs typeface="Times New Roman"/>
              </a:rPr>
              <a:t>ε</a:t>
            </a:r>
            <a:r>
              <a:rPr sz="1200" b="1" i="1" spc="-15" baseline="-10416" dirty="0">
                <a:latin typeface="Times New Roman"/>
                <a:cs typeface="Times New Roman"/>
              </a:rPr>
              <a:t>fin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20" dirty="0">
                <a:latin typeface="Times New Roman"/>
                <a:cs typeface="Times New Roman"/>
              </a:rPr>
              <a:t>sufficiently </a:t>
            </a:r>
            <a:r>
              <a:rPr sz="1200" spc="-10" dirty="0">
                <a:latin typeface="Times New Roman"/>
                <a:cs typeface="Times New Roman"/>
              </a:rPr>
              <a:t>larger </a:t>
            </a:r>
            <a:r>
              <a:rPr sz="1200" spc="-5" dirty="0">
                <a:latin typeface="Times New Roman"/>
                <a:cs typeface="Times New Roman"/>
              </a:rPr>
              <a:t>than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1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14300">
              <a:lnSpc>
                <a:spcPts val="1355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Both </a:t>
            </a:r>
            <a:r>
              <a:rPr sz="1200" i="1" spc="-5" dirty="0">
                <a:latin typeface="Times New Roman"/>
                <a:cs typeface="Times New Roman"/>
              </a:rPr>
              <a:t>the </a:t>
            </a:r>
            <a:r>
              <a:rPr sz="1200" i="1" spc="5" dirty="0">
                <a:latin typeface="Times New Roman"/>
                <a:cs typeface="Times New Roman"/>
              </a:rPr>
              <a:t>fin </a:t>
            </a:r>
            <a:r>
              <a:rPr sz="1200" i="1" dirty="0">
                <a:latin typeface="Times New Roman"/>
                <a:cs typeface="Times New Roman"/>
              </a:rPr>
              <a:t>efficiency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5" dirty="0">
                <a:latin typeface="Times New Roman"/>
                <a:cs typeface="Times New Roman"/>
              </a:rPr>
              <a:t>fin </a:t>
            </a:r>
            <a:r>
              <a:rPr sz="1200" i="1" dirty="0">
                <a:latin typeface="Times New Roman"/>
                <a:cs typeface="Times New Roman"/>
              </a:rPr>
              <a:t>effectiveness </a:t>
            </a:r>
            <a:r>
              <a:rPr sz="1200" spc="-5" dirty="0">
                <a:latin typeface="Times New Roman"/>
                <a:cs typeface="Times New Roman"/>
              </a:rPr>
              <a:t>are related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i="1" spc="-5" dirty="0">
                <a:latin typeface="Times New Roman"/>
                <a:cs typeface="Times New Roman"/>
              </a:rPr>
              <a:t>the </a:t>
            </a:r>
            <a:r>
              <a:rPr sz="1500" b="1" i="1" baseline="2777" dirty="0">
                <a:latin typeface="Times New Roman"/>
                <a:cs typeface="Times New Roman"/>
              </a:rPr>
              <a:t>Fig.(3.33) The </a:t>
            </a:r>
            <a:r>
              <a:rPr sz="1500" b="1" i="1" spc="-7" baseline="2777" dirty="0">
                <a:latin typeface="Times New Roman"/>
                <a:cs typeface="Times New Roman"/>
              </a:rPr>
              <a:t>effectiveness </a:t>
            </a:r>
            <a:r>
              <a:rPr sz="1500" b="1" i="1" baseline="2777" dirty="0">
                <a:latin typeface="Times New Roman"/>
                <a:cs typeface="Times New Roman"/>
              </a:rPr>
              <a:t>of a</a:t>
            </a:r>
            <a:r>
              <a:rPr sz="1500" b="1" i="1" spc="254" baseline="2777" dirty="0">
                <a:latin typeface="Times New Roman"/>
                <a:cs typeface="Times New Roman"/>
              </a:rPr>
              <a:t> </a:t>
            </a:r>
            <a:r>
              <a:rPr sz="1500" b="1" i="1" baseline="2777" dirty="0">
                <a:latin typeface="Times New Roman"/>
                <a:cs typeface="Times New Roman"/>
              </a:rPr>
              <a:t>fin</a:t>
            </a:r>
            <a:endParaRPr sz="1500" baseline="2777">
              <a:latin typeface="Times New Roman"/>
              <a:cs typeface="Times New Roman"/>
            </a:endParaRPr>
          </a:p>
          <a:p>
            <a:pPr marL="114300" marR="1941195">
              <a:lnSpc>
                <a:spcPts val="1390"/>
              </a:lnSpc>
              <a:spcBef>
                <a:spcPts val="50"/>
              </a:spcBef>
            </a:pPr>
            <a:r>
              <a:rPr sz="1200" i="1" spc="-5" dirty="0">
                <a:latin typeface="Times New Roman"/>
                <a:cs typeface="Times New Roman"/>
              </a:rPr>
              <a:t>performance of the </a:t>
            </a:r>
            <a:r>
              <a:rPr sz="1200" i="1" dirty="0">
                <a:latin typeface="Times New Roman"/>
                <a:cs typeface="Times New Roman"/>
              </a:rPr>
              <a:t>fin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they are </a:t>
            </a:r>
            <a:r>
              <a:rPr sz="1200" i="1" dirty="0">
                <a:latin typeface="Times New Roman"/>
                <a:cs typeface="Times New Roman"/>
              </a:rPr>
              <a:t>different </a:t>
            </a:r>
            <a:r>
              <a:rPr sz="1200" i="1" spc="-5" dirty="0">
                <a:latin typeface="Times New Roman"/>
                <a:cs typeface="Times New Roman"/>
              </a:rPr>
              <a:t>quantities</a:t>
            </a:r>
            <a:r>
              <a:rPr sz="1200" spc="-5" dirty="0">
                <a:latin typeface="Times New Roman"/>
                <a:cs typeface="Times New Roman"/>
              </a:rPr>
              <a:t>. However, they  are related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dirty="0">
                <a:latin typeface="Times New Roman"/>
                <a:cs typeface="Times New Roman"/>
              </a:rPr>
              <a:t>other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by;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980432" y="4658359"/>
            <a:ext cx="1938527" cy="2877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5092700" y="7580883"/>
            <a:ext cx="1734185" cy="47180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ctr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Fig.(3.34) </a:t>
            </a:r>
            <a:r>
              <a:rPr sz="1000" b="1" i="1" spc="-5" dirty="0">
                <a:latin typeface="Times New Roman"/>
                <a:cs typeface="Times New Roman"/>
              </a:rPr>
              <a:t>Various surface</a:t>
            </a:r>
            <a:r>
              <a:rPr sz="1000" b="1" i="1" spc="-4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areas  associated </a:t>
            </a:r>
            <a:r>
              <a:rPr sz="1000" b="1" i="1" spc="-5" dirty="0">
                <a:latin typeface="Times New Roman"/>
                <a:cs typeface="Times New Roman"/>
              </a:rPr>
              <a:t>with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rectangular  surface </a:t>
            </a:r>
            <a:r>
              <a:rPr sz="1000" b="1" i="1" spc="5" dirty="0">
                <a:latin typeface="Times New Roman"/>
                <a:cs typeface="Times New Roman"/>
              </a:rPr>
              <a:t>with </a:t>
            </a:r>
            <a:r>
              <a:rPr sz="1000" b="1" i="1" spc="-5" dirty="0">
                <a:latin typeface="Times New Roman"/>
                <a:cs typeface="Times New Roman"/>
              </a:rPr>
              <a:t>three</a:t>
            </a:r>
            <a:r>
              <a:rPr sz="1000" b="1" i="1" spc="-4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fins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30936" y="8379968"/>
            <a:ext cx="6285230" cy="1600200"/>
          </a:xfrm>
          <a:custGeom>
            <a:avLst/>
            <a:gdLst/>
            <a:ahLst/>
            <a:cxnLst/>
            <a:rect l="l" t="t" r="r" b="b"/>
            <a:pathLst>
              <a:path w="6285230" h="1600200">
                <a:moveTo>
                  <a:pt x="0" y="1600199"/>
                </a:moveTo>
                <a:lnTo>
                  <a:pt x="6284975" y="1600199"/>
                </a:lnTo>
                <a:lnTo>
                  <a:pt x="6284975" y="0"/>
                </a:lnTo>
                <a:lnTo>
                  <a:pt x="0" y="0"/>
                </a:lnTo>
                <a:lnTo>
                  <a:pt x="0" y="1600199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618236" y="8470900"/>
            <a:ext cx="6318885" cy="1449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ts val="151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3.3.5- </a:t>
            </a:r>
            <a:r>
              <a:rPr sz="1300" b="1" i="1" spc="-5" dirty="0">
                <a:latin typeface="Times New Roman"/>
                <a:cs typeface="Times New Roman"/>
              </a:rPr>
              <a:t>Proper Length of a</a:t>
            </a:r>
            <a:r>
              <a:rPr sz="1300" b="1" i="1" spc="6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Fin</a:t>
            </a:r>
            <a:endParaRPr sz="1300">
              <a:latin typeface="Times New Roman"/>
              <a:cs typeface="Times New Roman"/>
            </a:endParaRPr>
          </a:p>
          <a:p>
            <a:pPr marL="12700" marR="5080" indent="198120" algn="just">
              <a:lnSpc>
                <a:spcPct val="96100"/>
              </a:lnSpc>
              <a:spcBef>
                <a:spcPts val="10"/>
              </a:spcBef>
            </a:pPr>
            <a:r>
              <a:rPr sz="1200" spc="-20" dirty="0">
                <a:latin typeface="Times New Roman"/>
                <a:cs typeface="Times New Roman"/>
              </a:rPr>
              <a:t>We may </a:t>
            </a:r>
            <a:r>
              <a:rPr sz="1200" spc="-15" dirty="0">
                <a:latin typeface="Times New Roman"/>
                <a:cs typeface="Times New Roman"/>
              </a:rPr>
              <a:t>think </a:t>
            </a:r>
            <a:r>
              <a:rPr sz="1200" spc="-5" dirty="0">
                <a:latin typeface="Times New Roman"/>
                <a:cs typeface="Times New Roman"/>
              </a:rPr>
              <a:t>that the </a:t>
            </a:r>
            <a:r>
              <a:rPr sz="1200" spc="-15" dirty="0">
                <a:latin typeface="Times New Roman"/>
                <a:cs typeface="Times New Roman"/>
              </a:rPr>
              <a:t>longer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produce </a:t>
            </a:r>
            <a:r>
              <a:rPr sz="1200" spc="-10" dirty="0">
                <a:latin typeface="Times New Roman"/>
                <a:cs typeface="Times New Roman"/>
              </a:rPr>
              <a:t>larger surface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thus, cause </a:t>
            </a:r>
            <a:r>
              <a:rPr sz="1200" spc="-20" dirty="0">
                <a:latin typeface="Times New Roman"/>
                <a:cs typeface="Times New Roman"/>
              </a:rPr>
              <a:t>higher 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transfer. </a:t>
            </a:r>
            <a:r>
              <a:rPr sz="1200" spc="-5" dirty="0">
                <a:latin typeface="Times New Roman"/>
                <a:cs typeface="Times New Roman"/>
              </a:rPr>
              <a:t>Therefore,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i="1" spc="-5" dirty="0">
                <a:latin typeface="Times New Roman"/>
                <a:cs typeface="Times New Roman"/>
              </a:rPr>
              <a:t>maximum heat transfer </a:t>
            </a:r>
            <a:r>
              <a:rPr sz="1200" i="1" spc="-10" dirty="0">
                <a:latin typeface="Times New Roman"/>
                <a:cs typeface="Times New Roman"/>
              </a:rPr>
              <a:t>rate</a:t>
            </a:r>
            <a:r>
              <a:rPr sz="1200" spc="-1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5" dirty="0">
                <a:latin typeface="Times New Roman"/>
                <a:cs typeface="Times New Roman"/>
              </a:rPr>
              <a:t>should be </a:t>
            </a:r>
            <a:r>
              <a:rPr sz="1200" i="1" dirty="0">
                <a:latin typeface="Times New Roman"/>
                <a:cs typeface="Times New Roman"/>
              </a:rPr>
              <a:t>infinitely </a:t>
            </a:r>
            <a:r>
              <a:rPr sz="1200" i="1" spc="-5" dirty="0">
                <a:latin typeface="Times New Roman"/>
                <a:cs typeface="Times New Roman"/>
              </a:rPr>
              <a:t>long</a:t>
            </a:r>
            <a:r>
              <a:rPr sz="1200" spc="-5" dirty="0">
                <a:latin typeface="Times New Roman"/>
                <a:cs typeface="Times New Roman"/>
              </a:rPr>
              <a:t>.  However, the temperature </a:t>
            </a:r>
            <a:r>
              <a:rPr sz="1200" dirty="0">
                <a:latin typeface="Times New Roman"/>
                <a:cs typeface="Times New Roman"/>
              </a:rPr>
              <a:t>drops </a:t>
            </a:r>
            <a:r>
              <a:rPr sz="1200" spc="-15" dirty="0">
                <a:latin typeface="Times New Roman"/>
                <a:cs typeface="Times New Roman"/>
              </a:rPr>
              <a:t>along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5" dirty="0">
                <a:latin typeface="Times New Roman"/>
                <a:cs typeface="Times New Roman"/>
              </a:rPr>
              <a:t>exponentially and </a:t>
            </a:r>
            <a:r>
              <a:rPr sz="1200" spc="-10" dirty="0">
                <a:latin typeface="Times New Roman"/>
                <a:cs typeface="Times New Roman"/>
              </a:rPr>
              <a:t>reaches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environment </a:t>
            </a:r>
            <a:r>
              <a:rPr sz="1200" spc="-5" dirty="0">
                <a:latin typeface="Times New Roman"/>
                <a:cs typeface="Times New Roman"/>
              </a:rPr>
              <a:t>temperature  at </a:t>
            </a:r>
            <a:r>
              <a:rPr sz="1200" spc="-10" dirty="0">
                <a:latin typeface="Times New Roman"/>
                <a:cs typeface="Times New Roman"/>
              </a:rPr>
              <a:t>some </a:t>
            </a:r>
            <a:r>
              <a:rPr sz="1200" spc="-15" dirty="0">
                <a:latin typeface="Times New Roman"/>
                <a:cs typeface="Times New Roman"/>
              </a:rPr>
              <a:t>length.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part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5" dirty="0">
                <a:latin typeface="Times New Roman"/>
                <a:cs typeface="Times New Roman"/>
              </a:rPr>
              <a:t>beyond this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5" dirty="0">
                <a:latin typeface="Times New Roman"/>
                <a:cs typeface="Times New Roman"/>
              </a:rPr>
              <a:t>not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useful for heat transfer because </a:t>
            </a:r>
            <a:r>
              <a:rPr sz="1200" spc="-25" dirty="0">
                <a:latin typeface="Times New Roman"/>
                <a:cs typeface="Times New Roman"/>
              </a:rPr>
              <a:t>it is </a:t>
            </a:r>
            <a:r>
              <a:rPr sz="1200" spc="-5" dirty="0">
                <a:latin typeface="Times New Roman"/>
                <a:cs typeface="Times New Roman"/>
              </a:rPr>
              <a:t>at  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environment,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Fig.(3.35). Therefore, the </a:t>
            </a:r>
            <a:r>
              <a:rPr sz="1200" spc="-10" dirty="0">
                <a:latin typeface="Times New Roman"/>
                <a:cs typeface="Times New Roman"/>
              </a:rPr>
              <a:t>so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30" dirty="0">
                <a:latin typeface="Times New Roman"/>
                <a:cs typeface="Times New Roman"/>
              </a:rPr>
              <a:t>fins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5" dirty="0">
                <a:latin typeface="Times New Roman"/>
                <a:cs typeface="Times New Roman"/>
              </a:rPr>
              <a:t>their  </a:t>
            </a:r>
            <a:r>
              <a:rPr sz="1200" spc="-5" dirty="0">
                <a:latin typeface="Times New Roman"/>
                <a:cs typeface="Times New Roman"/>
              </a:rPr>
              <a:t>temperature approaches the </a:t>
            </a:r>
            <a:r>
              <a:rPr sz="1200" spc="-20" dirty="0">
                <a:latin typeface="Times New Roman"/>
                <a:cs typeface="Times New Roman"/>
              </a:rPr>
              <a:t>environment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cannot </a:t>
            </a:r>
            <a:r>
              <a:rPr sz="1200" spc="-15" dirty="0">
                <a:latin typeface="Times New Roman"/>
                <a:cs typeface="Times New Roman"/>
              </a:rPr>
              <a:t>be recommended </a:t>
            </a:r>
            <a:r>
              <a:rPr sz="1200" spc="-10" dirty="0">
                <a:latin typeface="Times New Roman"/>
                <a:cs typeface="Times New Roman"/>
              </a:rPr>
              <a:t>because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little  increase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0" dirty="0">
                <a:latin typeface="Times New Roman"/>
                <a:cs typeface="Times New Roman"/>
              </a:rPr>
              <a:t>tip </a:t>
            </a:r>
            <a:r>
              <a:rPr sz="1200" spc="-5" dirty="0">
                <a:latin typeface="Times New Roman"/>
                <a:cs typeface="Times New Roman"/>
              </a:rPr>
              <a:t>region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10" dirty="0">
                <a:latin typeface="Times New Roman"/>
                <a:cs typeface="Times New Roman"/>
              </a:rPr>
              <a:t>cannot </a:t>
            </a:r>
            <a:r>
              <a:rPr sz="1200" spc="-20" dirty="0">
                <a:latin typeface="Times New Roman"/>
                <a:cs typeface="Times New Roman"/>
              </a:rPr>
              <a:t>justify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large </a:t>
            </a:r>
            <a:r>
              <a:rPr sz="1200" spc="-15" dirty="0">
                <a:latin typeface="Times New Roman"/>
                <a:cs typeface="Times New Roman"/>
              </a:rPr>
              <a:t>increase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weight </a:t>
            </a:r>
            <a:r>
              <a:rPr sz="1200" spc="-3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cost.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7031" y="10208768"/>
            <a:ext cx="6288405" cy="34925"/>
          </a:xfrm>
          <a:custGeom>
            <a:avLst/>
            <a:gdLst/>
            <a:ahLst/>
            <a:cxnLst/>
            <a:rect l="l" t="t" r="r" b="b"/>
            <a:pathLst>
              <a:path w="6288405" h="34925">
                <a:moveTo>
                  <a:pt x="0" y="34442"/>
                </a:moveTo>
                <a:lnTo>
                  <a:pt x="6288024" y="34442"/>
                </a:lnTo>
                <a:lnTo>
                  <a:pt x="6288024" y="0"/>
                </a:lnTo>
                <a:lnTo>
                  <a:pt x="0" y="0"/>
                </a:lnTo>
                <a:lnTo>
                  <a:pt x="0" y="344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92752" y="790448"/>
            <a:ext cx="2417063" cy="26090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0936" y="769112"/>
            <a:ext cx="3779520" cy="3672840"/>
          </a:xfrm>
          <a:custGeom>
            <a:avLst/>
            <a:gdLst/>
            <a:ahLst/>
            <a:cxnLst/>
            <a:rect l="l" t="t" r="r" b="b"/>
            <a:pathLst>
              <a:path w="3779520" h="3672840">
                <a:moveTo>
                  <a:pt x="0" y="3672840"/>
                </a:moveTo>
                <a:lnTo>
                  <a:pt x="3779520" y="3672840"/>
                </a:lnTo>
                <a:lnTo>
                  <a:pt x="3779520" y="0"/>
                </a:lnTo>
                <a:lnTo>
                  <a:pt x="0" y="0"/>
                </a:lnTo>
                <a:lnTo>
                  <a:pt x="0" y="3672840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30936" y="741171"/>
            <a:ext cx="3802379" cy="73596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R="5080" indent="158115" algn="just">
              <a:lnSpc>
                <a:spcPct val="96100"/>
              </a:lnSpc>
              <a:spcBef>
                <a:spcPts val="155"/>
              </a:spcBef>
            </a:pP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get a </a:t>
            </a:r>
            <a:r>
              <a:rPr sz="1200" spc="-15" dirty="0">
                <a:latin typeface="Times New Roman"/>
                <a:cs typeface="Times New Roman"/>
              </a:rPr>
              <a:t>sense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proper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30" dirty="0">
                <a:latin typeface="Times New Roman"/>
                <a:cs typeface="Times New Roman"/>
              </a:rPr>
              <a:t>fin, </a:t>
            </a:r>
            <a:r>
              <a:rPr sz="1200" spc="-5" dirty="0">
                <a:latin typeface="Times New Roman"/>
                <a:cs typeface="Times New Roman"/>
              </a:rPr>
              <a:t>we compare 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a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5" dirty="0">
                <a:latin typeface="Times New Roman"/>
                <a:cs typeface="Times New Roman"/>
              </a:rPr>
              <a:t>finite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 an </a:t>
            </a:r>
            <a:r>
              <a:rPr sz="1200" spc="-30" dirty="0">
                <a:latin typeface="Times New Roman"/>
                <a:cs typeface="Times New Roman"/>
              </a:rPr>
              <a:t>infinitely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5" dirty="0">
                <a:latin typeface="Times New Roman"/>
                <a:cs typeface="Times New Roman"/>
              </a:rPr>
              <a:t>under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same </a:t>
            </a:r>
            <a:r>
              <a:rPr sz="1200" spc="-10" dirty="0">
                <a:latin typeface="Times New Roman"/>
                <a:cs typeface="Times New Roman"/>
              </a:rPr>
              <a:t>conditions. The </a:t>
            </a:r>
            <a:r>
              <a:rPr sz="1200" spc="-5" dirty="0">
                <a:latin typeface="Times New Roman"/>
                <a:cs typeface="Times New Roman"/>
              </a:rPr>
              <a:t>ratio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these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10" dirty="0">
                <a:latin typeface="Times New Roman"/>
                <a:cs typeface="Times New Roman"/>
              </a:rPr>
              <a:t>heat transfers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is;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59891" y="1758188"/>
            <a:ext cx="480695" cy="0"/>
          </a:xfrm>
          <a:custGeom>
            <a:avLst/>
            <a:gdLst/>
            <a:ahLst/>
            <a:cxnLst/>
            <a:rect l="l" t="t" r="r" b="b"/>
            <a:pathLst>
              <a:path w="480694">
                <a:moveTo>
                  <a:pt x="0" y="0"/>
                </a:moveTo>
                <a:lnTo>
                  <a:pt x="480441" y="0"/>
                </a:lnTo>
              </a:path>
            </a:pathLst>
          </a:custGeom>
          <a:ln w="72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52930" y="1649602"/>
            <a:ext cx="22225" cy="13335"/>
          </a:xfrm>
          <a:custGeom>
            <a:avLst/>
            <a:gdLst/>
            <a:ahLst/>
            <a:cxnLst/>
            <a:rect l="l" t="t" r="r" b="b"/>
            <a:pathLst>
              <a:path w="22225" h="13335">
                <a:moveTo>
                  <a:pt x="0" y="12763"/>
                </a:moveTo>
                <a:lnTo>
                  <a:pt x="22097" y="0"/>
                </a:lnTo>
              </a:path>
            </a:pathLst>
          </a:custGeom>
          <a:ln w="72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75028" y="1653222"/>
            <a:ext cx="32384" cy="75565"/>
          </a:xfrm>
          <a:custGeom>
            <a:avLst/>
            <a:gdLst/>
            <a:ahLst/>
            <a:cxnLst/>
            <a:rect l="l" t="t" r="r" b="b"/>
            <a:pathLst>
              <a:path w="32384" h="75564">
                <a:moveTo>
                  <a:pt x="0" y="0"/>
                </a:moveTo>
                <a:lnTo>
                  <a:pt x="32004" y="75247"/>
                </a:lnTo>
              </a:path>
            </a:pathLst>
          </a:custGeom>
          <a:ln w="144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10652" y="1512061"/>
            <a:ext cx="42545" cy="216535"/>
          </a:xfrm>
          <a:custGeom>
            <a:avLst/>
            <a:gdLst/>
            <a:ahLst/>
            <a:cxnLst/>
            <a:rect l="l" t="t" r="r" b="b"/>
            <a:pathLst>
              <a:path w="42544" h="216535">
                <a:moveTo>
                  <a:pt x="0" y="216408"/>
                </a:moveTo>
                <a:lnTo>
                  <a:pt x="42481" y="0"/>
                </a:lnTo>
              </a:path>
            </a:pathLst>
          </a:custGeom>
          <a:ln w="72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53133" y="1512061"/>
            <a:ext cx="565150" cy="0"/>
          </a:xfrm>
          <a:custGeom>
            <a:avLst/>
            <a:gdLst/>
            <a:ahLst/>
            <a:cxnLst/>
            <a:rect l="l" t="t" r="r" b="b"/>
            <a:pathLst>
              <a:path w="565150">
                <a:moveTo>
                  <a:pt x="0" y="0"/>
                </a:moveTo>
                <a:lnTo>
                  <a:pt x="564832" y="0"/>
                </a:lnTo>
              </a:path>
            </a:pathLst>
          </a:custGeom>
          <a:ln w="72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25536" y="1922017"/>
            <a:ext cx="22860" cy="12700"/>
          </a:xfrm>
          <a:custGeom>
            <a:avLst/>
            <a:gdLst/>
            <a:ahLst/>
            <a:cxnLst/>
            <a:rect l="l" t="t" r="r" b="b"/>
            <a:pathLst>
              <a:path w="22860" h="12700">
                <a:moveTo>
                  <a:pt x="0" y="12573"/>
                </a:moveTo>
                <a:lnTo>
                  <a:pt x="22288" y="0"/>
                </a:lnTo>
              </a:path>
            </a:pathLst>
          </a:custGeom>
          <a:ln w="72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47825" y="1925447"/>
            <a:ext cx="32384" cy="75565"/>
          </a:xfrm>
          <a:custGeom>
            <a:avLst/>
            <a:gdLst/>
            <a:ahLst/>
            <a:cxnLst/>
            <a:rect l="l" t="t" r="r" b="b"/>
            <a:pathLst>
              <a:path w="32385" h="75564">
                <a:moveTo>
                  <a:pt x="0" y="0"/>
                </a:moveTo>
                <a:lnTo>
                  <a:pt x="32004" y="75247"/>
                </a:lnTo>
              </a:path>
            </a:pathLst>
          </a:custGeom>
          <a:ln w="144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83448" y="1784286"/>
            <a:ext cx="42545" cy="216535"/>
          </a:xfrm>
          <a:custGeom>
            <a:avLst/>
            <a:gdLst/>
            <a:ahLst/>
            <a:cxnLst/>
            <a:rect l="l" t="t" r="r" b="b"/>
            <a:pathLst>
              <a:path w="42544" h="216535">
                <a:moveTo>
                  <a:pt x="0" y="216407"/>
                </a:moveTo>
                <a:lnTo>
                  <a:pt x="42481" y="0"/>
                </a:lnTo>
              </a:path>
            </a:pathLst>
          </a:custGeom>
          <a:ln w="72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25929" y="1784286"/>
            <a:ext cx="565150" cy="0"/>
          </a:xfrm>
          <a:custGeom>
            <a:avLst/>
            <a:gdLst/>
            <a:ahLst/>
            <a:cxnLst/>
            <a:rect l="l" t="t" r="r" b="b"/>
            <a:pathLst>
              <a:path w="565150">
                <a:moveTo>
                  <a:pt x="0" y="0"/>
                </a:moveTo>
                <a:lnTo>
                  <a:pt x="564832" y="0"/>
                </a:lnTo>
              </a:path>
            </a:pathLst>
          </a:custGeom>
          <a:ln w="72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34833" y="1758188"/>
            <a:ext cx="1876425" cy="0"/>
          </a:xfrm>
          <a:custGeom>
            <a:avLst/>
            <a:gdLst/>
            <a:ahLst/>
            <a:cxnLst/>
            <a:rect l="l" t="t" r="r" b="b"/>
            <a:pathLst>
              <a:path w="1876425">
                <a:moveTo>
                  <a:pt x="0" y="0"/>
                </a:moveTo>
                <a:lnTo>
                  <a:pt x="1876425" y="0"/>
                </a:lnTo>
              </a:path>
            </a:pathLst>
          </a:custGeom>
          <a:ln w="72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42112" y="1470674"/>
            <a:ext cx="507365" cy="55626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2555">
              <a:lnSpc>
                <a:spcPct val="100000"/>
              </a:lnSpc>
              <a:spcBef>
                <a:spcPts val="565"/>
              </a:spcBef>
            </a:pPr>
            <a:r>
              <a:rPr sz="2025" i="1" spc="-427" baseline="14403" dirty="0">
                <a:latin typeface="Times New Roman"/>
                <a:cs typeface="Times New Roman"/>
              </a:rPr>
              <a:t>Q</a:t>
            </a:r>
            <a:r>
              <a:rPr sz="2025" spc="-427" baseline="28806" dirty="0">
                <a:latin typeface="MT Extra"/>
                <a:cs typeface="MT Extra"/>
              </a:rPr>
              <a:t></a:t>
            </a:r>
            <a:r>
              <a:rPr sz="2025" spc="-405" baseline="28806" dirty="0">
                <a:latin typeface="Times New Roman"/>
                <a:cs typeface="Times New Roman"/>
              </a:rPr>
              <a:t> </a:t>
            </a:r>
            <a:r>
              <a:rPr sz="800" i="1" spc="-10" dirty="0">
                <a:latin typeface="Times New Roman"/>
                <a:cs typeface="Times New Roman"/>
              </a:rPr>
              <a:t>fin</a:t>
            </a:r>
            <a:endParaRPr sz="80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465"/>
              </a:spcBef>
            </a:pPr>
            <a:r>
              <a:rPr sz="2025" i="1" spc="-127" baseline="14403" dirty="0">
                <a:latin typeface="Times New Roman"/>
                <a:cs typeface="Times New Roman"/>
              </a:rPr>
              <a:t>Q</a:t>
            </a:r>
            <a:r>
              <a:rPr sz="2025" spc="-127" baseline="28806" dirty="0">
                <a:latin typeface="MT Extra"/>
                <a:cs typeface="MT Extra"/>
              </a:rPr>
              <a:t></a:t>
            </a:r>
            <a:r>
              <a:rPr sz="800" i="1" spc="-85" dirty="0">
                <a:latin typeface="Times New Roman"/>
                <a:cs typeface="Times New Roman"/>
              </a:rPr>
              <a:t>long</a:t>
            </a:r>
            <a:r>
              <a:rPr sz="800" i="1" spc="-55" dirty="0">
                <a:latin typeface="Times New Roman"/>
                <a:cs typeface="Times New Roman"/>
              </a:rPr>
              <a:t> </a:t>
            </a:r>
            <a:r>
              <a:rPr sz="800" i="1" spc="-10" dirty="0">
                <a:latin typeface="Times New Roman"/>
                <a:cs typeface="Times New Roman"/>
              </a:rPr>
              <a:t>fin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91767" y="1616893"/>
            <a:ext cx="10795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350" spc="5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37639" y="1428002"/>
            <a:ext cx="1802764" cy="568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720" marR="30480" indent="-274320">
              <a:lnSpc>
                <a:spcPct val="131900"/>
              </a:lnSpc>
              <a:spcBef>
                <a:spcPts val="95"/>
              </a:spcBef>
            </a:pPr>
            <a:r>
              <a:rPr sz="1350" i="1" spc="5" dirty="0">
                <a:latin typeface="Times New Roman"/>
                <a:cs typeface="Times New Roman"/>
              </a:rPr>
              <a:t>h p </a:t>
            </a:r>
            <a:r>
              <a:rPr sz="1350" i="1" dirty="0">
                <a:latin typeface="Times New Roman"/>
                <a:cs typeface="Times New Roman"/>
              </a:rPr>
              <a:t>k </a:t>
            </a:r>
            <a:r>
              <a:rPr sz="1350" i="1" spc="-45" dirty="0">
                <a:latin typeface="Times New Roman"/>
                <a:cs typeface="Times New Roman"/>
              </a:rPr>
              <a:t>A</a:t>
            </a:r>
            <a:r>
              <a:rPr sz="1200" i="1" spc="-67" baseline="-24305" dirty="0">
                <a:latin typeface="Times New Roman"/>
                <a:cs typeface="Times New Roman"/>
              </a:rPr>
              <a:t>c </a:t>
            </a:r>
            <a:r>
              <a:rPr sz="1350" spc="-35" dirty="0">
                <a:latin typeface="Times New Roman"/>
                <a:cs typeface="Times New Roman"/>
              </a:rPr>
              <a:t>(</a:t>
            </a:r>
            <a:r>
              <a:rPr sz="1350" i="1" spc="-35" dirty="0">
                <a:latin typeface="Times New Roman"/>
                <a:cs typeface="Times New Roman"/>
              </a:rPr>
              <a:t>T</a:t>
            </a:r>
            <a:r>
              <a:rPr sz="1200" i="1" spc="-52" baseline="-24305" dirty="0">
                <a:latin typeface="Times New Roman"/>
                <a:cs typeface="Times New Roman"/>
              </a:rPr>
              <a:t>b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-35" dirty="0">
                <a:latin typeface="Times New Roman"/>
                <a:cs typeface="Times New Roman"/>
              </a:rPr>
              <a:t>T</a:t>
            </a:r>
            <a:r>
              <a:rPr sz="1200" spc="-52" baseline="-24305" dirty="0">
                <a:latin typeface="Symbol"/>
                <a:cs typeface="Symbol"/>
              </a:rPr>
              <a:t></a:t>
            </a:r>
            <a:r>
              <a:rPr sz="1200" spc="-52" baseline="-2430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 tanh</a:t>
            </a:r>
            <a:r>
              <a:rPr sz="1350" spc="-210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aL  </a:t>
            </a:r>
            <a:r>
              <a:rPr sz="1350" i="1" spc="5" dirty="0">
                <a:latin typeface="Times New Roman"/>
                <a:cs typeface="Times New Roman"/>
              </a:rPr>
              <a:t>h p </a:t>
            </a:r>
            <a:r>
              <a:rPr sz="1350" i="1" dirty="0">
                <a:latin typeface="Times New Roman"/>
                <a:cs typeface="Times New Roman"/>
              </a:rPr>
              <a:t>k </a:t>
            </a:r>
            <a:r>
              <a:rPr sz="1350" i="1" spc="-45" dirty="0">
                <a:latin typeface="Times New Roman"/>
                <a:cs typeface="Times New Roman"/>
              </a:rPr>
              <a:t>A</a:t>
            </a:r>
            <a:r>
              <a:rPr sz="1200" i="1" spc="-67" baseline="-24305" dirty="0">
                <a:latin typeface="Times New Roman"/>
                <a:cs typeface="Times New Roman"/>
              </a:rPr>
              <a:t>c </a:t>
            </a:r>
            <a:r>
              <a:rPr sz="1350" spc="-45" dirty="0">
                <a:latin typeface="Times New Roman"/>
                <a:cs typeface="Times New Roman"/>
              </a:rPr>
              <a:t>(</a:t>
            </a:r>
            <a:r>
              <a:rPr sz="1350" i="1" spc="-45" dirty="0">
                <a:latin typeface="Times New Roman"/>
                <a:cs typeface="Times New Roman"/>
              </a:rPr>
              <a:t>T</a:t>
            </a:r>
            <a:r>
              <a:rPr sz="1200" i="1" spc="-67" baseline="-24305" dirty="0">
                <a:latin typeface="Times New Roman"/>
                <a:cs typeface="Times New Roman"/>
              </a:rPr>
              <a:t>b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-105" dirty="0">
                <a:latin typeface="Times New Roman"/>
                <a:cs typeface="Times New Roman"/>
              </a:rPr>
              <a:t> </a:t>
            </a:r>
            <a:r>
              <a:rPr sz="1350" i="1" spc="-35" dirty="0">
                <a:latin typeface="Times New Roman"/>
                <a:cs typeface="Times New Roman"/>
              </a:rPr>
              <a:t>T</a:t>
            </a:r>
            <a:r>
              <a:rPr sz="1200" spc="-52" baseline="-24305" dirty="0">
                <a:latin typeface="Symbol"/>
                <a:cs typeface="Symbol"/>
              </a:rPr>
              <a:t></a:t>
            </a:r>
            <a:r>
              <a:rPr sz="1200" spc="-52" baseline="-2430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0936" y="2007176"/>
            <a:ext cx="3803015" cy="240792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67945" algn="ctr">
              <a:lnSpc>
                <a:spcPct val="100000"/>
              </a:lnSpc>
              <a:spcBef>
                <a:spcPts val="370"/>
              </a:spcBef>
              <a:tabLst>
                <a:tab pos="2200910" algn="l"/>
              </a:tabLst>
            </a:pPr>
            <a:r>
              <a:rPr sz="1350" spc="5" dirty="0">
                <a:latin typeface="Symbol"/>
                <a:cs typeface="Symbol"/>
              </a:rPr>
              <a:t></a:t>
            </a:r>
            <a:r>
              <a:rPr sz="1350" spc="4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tanh</a:t>
            </a:r>
            <a:r>
              <a:rPr sz="1350" spc="-5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aL	</a:t>
            </a:r>
            <a:r>
              <a:rPr sz="1350" spc="15" dirty="0">
                <a:latin typeface="MT Extra"/>
                <a:cs typeface="MT Extra"/>
              </a:rPr>
              <a:t></a:t>
            </a:r>
            <a:r>
              <a:rPr sz="1350" spc="15" dirty="0">
                <a:latin typeface="Times New Roman"/>
                <a:cs typeface="Times New Roman"/>
              </a:rPr>
              <a:t>(3.40)</a:t>
            </a:r>
            <a:endParaRPr sz="1350">
              <a:latin typeface="Times New Roman"/>
              <a:cs typeface="Times New Roman"/>
            </a:endParaRPr>
          </a:p>
          <a:p>
            <a:pPr marR="5080" algn="just">
              <a:lnSpc>
                <a:spcPct val="95900"/>
              </a:lnSpc>
              <a:spcBef>
                <a:spcPts val="295"/>
              </a:spcBef>
            </a:pP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values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tanh</a:t>
            </a:r>
            <a:r>
              <a:rPr sz="1200" b="1" i="1" spc="-10" dirty="0">
                <a:latin typeface="Times New Roman"/>
                <a:cs typeface="Times New Roman"/>
              </a:rPr>
              <a:t>aL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10" dirty="0">
                <a:latin typeface="Times New Roman"/>
                <a:cs typeface="Times New Roman"/>
              </a:rPr>
              <a:t>evaluated for some </a:t>
            </a:r>
            <a:r>
              <a:rPr sz="1200" spc="-15" dirty="0">
                <a:latin typeface="Times New Roman"/>
                <a:cs typeface="Times New Roman"/>
              </a:rPr>
              <a:t>values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aL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the results are </a:t>
            </a:r>
            <a:r>
              <a:rPr sz="1200" spc="-20" dirty="0">
                <a:latin typeface="Times New Roman"/>
                <a:cs typeface="Times New Roman"/>
              </a:rPr>
              <a:t>given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Table(3.1). </a:t>
            </a:r>
            <a:r>
              <a:rPr sz="1200" spc="-20" dirty="0">
                <a:latin typeface="Times New Roman"/>
                <a:cs typeface="Times New Roman"/>
              </a:rPr>
              <a:t>We </a:t>
            </a:r>
            <a:r>
              <a:rPr sz="1200" spc="-10" dirty="0">
                <a:latin typeface="Times New Roman"/>
                <a:cs typeface="Times New Roman"/>
              </a:rPr>
              <a:t>observe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15" dirty="0">
                <a:latin typeface="Times New Roman"/>
                <a:cs typeface="Times New Roman"/>
              </a:rPr>
              <a:t>table 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a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5" dirty="0">
                <a:latin typeface="Times New Roman"/>
                <a:cs typeface="Times New Roman"/>
              </a:rPr>
              <a:t>increases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b="1" i="1" spc="-5" dirty="0">
                <a:latin typeface="Times New Roman"/>
                <a:cs typeface="Times New Roman"/>
              </a:rPr>
              <a:t>aL </a:t>
            </a:r>
            <a:r>
              <a:rPr sz="1200" spc="-15" dirty="0">
                <a:latin typeface="Times New Roman"/>
                <a:cs typeface="Times New Roman"/>
              </a:rPr>
              <a:t>almost </a:t>
            </a:r>
            <a:r>
              <a:rPr sz="1200" spc="-25" dirty="0">
                <a:latin typeface="Times New Roman"/>
                <a:cs typeface="Times New Roman"/>
              </a:rPr>
              <a:t>linearly 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15" dirty="0">
                <a:latin typeface="Times New Roman"/>
                <a:cs typeface="Times New Roman"/>
              </a:rPr>
              <a:t>first, </a:t>
            </a:r>
            <a:r>
              <a:rPr sz="1200" spc="-1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curve reaches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plateau later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reaches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20" dirty="0">
                <a:latin typeface="Times New Roman"/>
                <a:cs typeface="Times New Roman"/>
              </a:rPr>
              <a:t>value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i="1" spc="-5" dirty="0">
                <a:latin typeface="Times New Roman"/>
                <a:cs typeface="Times New Roman"/>
              </a:rPr>
              <a:t>the </a:t>
            </a:r>
            <a:r>
              <a:rPr sz="1200" i="1" dirty="0">
                <a:latin typeface="Times New Roman"/>
                <a:cs typeface="Times New Roman"/>
              </a:rPr>
              <a:t>infinitely </a:t>
            </a:r>
            <a:r>
              <a:rPr sz="1200" i="1" spc="-5" dirty="0">
                <a:latin typeface="Times New Roman"/>
                <a:cs typeface="Times New Roman"/>
              </a:rPr>
              <a:t>long </a:t>
            </a:r>
            <a:r>
              <a:rPr sz="1200" i="1" spc="5" dirty="0">
                <a:latin typeface="Times New Roman"/>
                <a:cs typeface="Times New Roman"/>
              </a:rPr>
              <a:t>fin </a:t>
            </a:r>
            <a:r>
              <a:rPr sz="1200" spc="-5" dirty="0">
                <a:latin typeface="Times New Roman"/>
                <a:cs typeface="Times New Roman"/>
              </a:rPr>
              <a:t>at about </a:t>
            </a:r>
            <a:r>
              <a:rPr sz="1200" b="1" i="1" spc="-5" dirty="0">
                <a:latin typeface="Times New Roman"/>
                <a:cs typeface="Times New Roman"/>
              </a:rPr>
              <a:t>aL=5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20" dirty="0">
                <a:latin typeface="Times New Roman"/>
                <a:cs typeface="Times New Roman"/>
              </a:rPr>
              <a:t>We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also  </a:t>
            </a:r>
            <a:r>
              <a:rPr sz="1200" spc="-10" dirty="0">
                <a:latin typeface="Times New Roman"/>
                <a:cs typeface="Times New Roman"/>
              </a:rPr>
              <a:t>observe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0" dirty="0">
                <a:latin typeface="Times New Roman"/>
                <a:cs typeface="Times New Roman"/>
              </a:rPr>
              <a:t>reducing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20" dirty="0">
                <a:latin typeface="Times New Roman"/>
                <a:cs typeface="Times New Roman"/>
              </a:rPr>
              <a:t>half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-5" dirty="0">
                <a:latin typeface="Times New Roman"/>
                <a:cs typeface="Times New Roman"/>
              </a:rPr>
              <a:t>(from  </a:t>
            </a:r>
            <a:r>
              <a:rPr sz="1200" b="1" i="1" spc="-5" dirty="0">
                <a:latin typeface="Times New Roman"/>
                <a:cs typeface="Times New Roman"/>
              </a:rPr>
              <a:t>aL=5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dirty="0">
                <a:latin typeface="Times New Roman"/>
                <a:cs typeface="Times New Roman"/>
              </a:rPr>
              <a:t>aL=2.5</a:t>
            </a:r>
            <a:r>
              <a:rPr sz="1200" dirty="0">
                <a:latin typeface="Times New Roman"/>
                <a:cs typeface="Times New Roman"/>
              </a:rPr>
              <a:t>) </a:t>
            </a:r>
            <a:r>
              <a:rPr sz="1200" spc="-5" dirty="0">
                <a:latin typeface="Times New Roman"/>
                <a:cs typeface="Times New Roman"/>
              </a:rPr>
              <a:t>causes a </a:t>
            </a:r>
            <a:r>
              <a:rPr sz="1200" spc="5" dirty="0">
                <a:latin typeface="Times New Roman"/>
                <a:cs typeface="Times New Roman"/>
              </a:rPr>
              <a:t>drop of </a:t>
            </a:r>
            <a:r>
              <a:rPr sz="1200" spc="-15" dirty="0">
                <a:latin typeface="Times New Roman"/>
                <a:cs typeface="Times New Roman"/>
              </a:rPr>
              <a:t>just </a:t>
            </a:r>
            <a:r>
              <a:rPr sz="1200" b="1" i="1" spc="-5" dirty="0">
                <a:latin typeface="Times New Roman"/>
                <a:cs typeface="Times New Roman"/>
              </a:rPr>
              <a:t>1%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heat transfer  with </a:t>
            </a:r>
            <a:r>
              <a:rPr sz="1200" b="1" i="1" spc="-5" dirty="0">
                <a:latin typeface="Times New Roman"/>
                <a:cs typeface="Times New Roman"/>
              </a:rPr>
              <a:t>50% </a:t>
            </a:r>
            <a:r>
              <a:rPr sz="1200" spc="-5" dirty="0">
                <a:latin typeface="Times New Roman"/>
                <a:cs typeface="Times New Roman"/>
              </a:rPr>
              <a:t>reduction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size </a:t>
            </a:r>
            <a:r>
              <a:rPr sz="1200" spc="-15" dirty="0">
                <a:latin typeface="Times New Roman"/>
                <a:cs typeface="Times New Roman"/>
              </a:rPr>
              <a:t>and possibly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cost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30" dirty="0">
                <a:latin typeface="Times New Roman"/>
                <a:cs typeface="Times New Roman"/>
              </a:rPr>
              <a:t>fin.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practice, a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dirty="0">
                <a:latin typeface="Times New Roman"/>
                <a:cs typeface="Times New Roman"/>
              </a:rPr>
              <a:t>corresponds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about </a:t>
            </a:r>
            <a:r>
              <a:rPr sz="1200" b="1" i="1" spc="-5" dirty="0">
                <a:latin typeface="Times New Roman"/>
                <a:cs typeface="Times New Roman"/>
              </a:rPr>
              <a:t>aL = 1 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0" dirty="0">
                <a:latin typeface="Times New Roman"/>
                <a:cs typeface="Times New Roman"/>
              </a:rPr>
              <a:t>transfer </a:t>
            </a:r>
            <a:r>
              <a:rPr sz="1200" b="1" i="1" dirty="0">
                <a:latin typeface="Times New Roman"/>
                <a:cs typeface="Times New Roman"/>
              </a:rPr>
              <a:t>76.2%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that 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transferred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i="1" spc="-5" dirty="0">
                <a:latin typeface="Times New Roman"/>
                <a:cs typeface="Times New Roman"/>
              </a:rPr>
              <a:t>an  </a:t>
            </a:r>
            <a:r>
              <a:rPr sz="1200" i="1" dirty="0">
                <a:latin typeface="Times New Roman"/>
                <a:cs typeface="Times New Roman"/>
              </a:rPr>
              <a:t>infinitely </a:t>
            </a:r>
            <a:r>
              <a:rPr sz="1200" i="1" spc="-5" dirty="0">
                <a:latin typeface="Times New Roman"/>
                <a:cs typeface="Times New Roman"/>
              </a:rPr>
              <a:t>long </a:t>
            </a:r>
            <a:r>
              <a:rPr sz="1200" i="1" dirty="0">
                <a:latin typeface="Times New Roman"/>
                <a:cs typeface="Times New Roman"/>
              </a:rPr>
              <a:t>fin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15" dirty="0">
                <a:latin typeface="Times New Roman"/>
                <a:cs typeface="Times New Roman"/>
              </a:rPr>
              <a:t>should offer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5" dirty="0">
                <a:latin typeface="Times New Roman"/>
                <a:cs typeface="Times New Roman"/>
              </a:rPr>
              <a:t>good </a:t>
            </a:r>
            <a:r>
              <a:rPr sz="1200" spc="-15" dirty="0">
                <a:latin typeface="Times New Roman"/>
                <a:cs typeface="Times New Roman"/>
              </a:rPr>
              <a:t>compromise  </a:t>
            </a:r>
            <a:r>
              <a:rPr sz="1200" spc="-5" dirty="0">
                <a:latin typeface="Times New Roman"/>
                <a:cs typeface="Times New Roman"/>
              </a:rPr>
              <a:t>between </a:t>
            </a:r>
            <a:r>
              <a:rPr sz="1200" i="1" spc="-5" dirty="0">
                <a:latin typeface="Times New Roman"/>
                <a:cs typeface="Times New Roman"/>
              </a:rPr>
              <a:t>heat transfer performance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the </a:t>
            </a:r>
            <a:r>
              <a:rPr sz="1200" i="1" spc="5" dirty="0">
                <a:latin typeface="Times New Roman"/>
                <a:cs typeface="Times New Roman"/>
              </a:rPr>
              <a:t>fin</a:t>
            </a:r>
            <a:r>
              <a:rPr sz="1200" i="1" spc="65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size</a:t>
            </a:r>
            <a:r>
              <a:rPr sz="1200" spc="-1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7379" y="3405124"/>
            <a:ext cx="2457450" cy="4686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5240" marR="5080" indent="-3175" algn="just">
              <a:lnSpc>
                <a:spcPct val="95000"/>
              </a:lnSpc>
              <a:spcBef>
                <a:spcPts val="165"/>
              </a:spcBef>
            </a:pPr>
            <a:r>
              <a:rPr sz="1000" b="1" i="1" dirty="0">
                <a:latin typeface="Times New Roman"/>
                <a:cs typeface="Times New Roman"/>
              </a:rPr>
              <a:t>Fig.(3.35) </a:t>
            </a:r>
            <a:r>
              <a:rPr sz="1000" b="1" i="1" spc="-5" dirty="0">
                <a:latin typeface="Times New Roman"/>
                <a:cs typeface="Times New Roman"/>
              </a:rPr>
              <a:t>Because </a:t>
            </a:r>
            <a:r>
              <a:rPr sz="1000" b="1" i="1" dirty="0">
                <a:latin typeface="Times New Roman"/>
                <a:cs typeface="Times New Roman"/>
              </a:rPr>
              <a:t>of the gradual </a:t>
            </a:r>
            <a:r>
              <a:rPr sz="1000" b="1" i="1" spc="-5" dirty="0">
                <a:latin typeface="Times New Roman"/>
                <a:cs typeface="Times New Roman"/>
              </a:rPr>
              <a:t>temperature  </a:t>
            </a:r>
            <a:r>
              <a:rPr sz="1000" b="1" i="1" dirty="0">
                <a:latin typeface="Times New Roman"/>
                <a:cs typeface="Times New Roman"/>
              </a:rPr>
              <a:t>drop </a:t>
            </a:r>
            <a:r>
              <a:rPr sz="1000" b="1" i="1" spc="-5" dirty="0">
                <a:latin typeface="Times New Roman"/>
                <a:cs typeface="Times New Roman"/>
              </a:rPr>
              <a:t>along </a:t>
            </a:r>
            <a:r>
              <a:rPr sz="1000" b="1" i="1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fin, </a:t>
            </a:r>
            <a:r>
              <a:rPr sz="1000" b="1" i="1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region </a:t>
            </a:r>
            <a:r>
              <a:rPr sz="1000" b="1" i="1" dirty="0">
                <a:latin typeface="Times New Roman"/>
                <a:cs typeface="Times New Roman"/>
              </a:rPr>
              <a:t>near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fin </a:t>
            </a:r>
            <a:r>
              <a:rPr sz="1000" b="1" i="1" spc="5" dirty="0">
                <a:latin typeface="Times New Roman"/>
                <a:cs typeface="Times New Roman"/>
              </a:rPr>
              <a:t>tip  makes </a:t>
            </a:r>
            <a:r>
              <a:rPr sz="1000" b="1" i="1" spc="-5" dirty="0">
                <a:latin typeface="Times New Roman"/>
                <a:cs typeface="Times New Roman"/>
              </a:rPr>
              <a:t>little </a:t>
            </a:r>
            <a:r>
              <a:rPr sz="1000" b="1" i="1" dirty="0">
                <a:latin typeface="Times New Roman"/>
                <a:cs typeface="Times New Roman"/>
              </a:rPr>
              <a:t>or </a:t>
            </a:r>
            <a:r>
              <a:rPr sz="1000" b="1" i="1" spc="-5" dirty="0">
                <a:latin typeface="Times New Roman"/>
                <a:cs typeface="Times New Roman"/>
              </a:rPr>
              <a:t>no </a:t>
            </a:r>
            <a:r>
              <a:rPr sz="1000" b="1" i="1" dirty="0">
                <a:latin typeface="Times New Roman"/>
                <a:cs typeface="Times New Roman"/>
              </a:rPr>
              <a:t>contribution </a:t>
            </a: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spc="-5" dirty="0">
                <a:latin typeface="Times New Roman"/>
                <a:cs typeface="Times New Roman"/>
              </a:rPr>
              <a:t>heat</a:t>
            </a:r>
            <a:r>
              <a:rPr sz="1000" b="1" i="1" spc="-13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transfer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087111" y="4408423"/>
            <a:ext cx="1828799" cy="1914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5090159" y="3951223"/>
            <a:ext cx="1826260" cy="439420"/>
          </a:xfrm>
          <a:prstGeom prst="rect">
            <a:avLst/>
          </a:prstGeom>
          <a:solidFill>
            <a:srgbClr val="FFC4D7"/>
          </a:solidFill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1090"/>
              </a:lnSpc>
            </a:pPr>
            <a:r>
              <a:rPr sz="1000" b="1" i="1" dirty="0">
                <a:latin typeface="Times New Roman"/>
                <a:cs typeface="Times New Roman"/>
              </a:rPr>
              <a:t>Table (3.1) The </a:t>
            </a:r>
            <a:r>
              <a:rPr sz="1000" b="1" i="1" spc="-5" dirty="0">
                <a:latin typeface="Times New Roman"/>
                <a:cs typeface="Times New Roman"/>
              </a:rPr>
              <a:t>variation </a:t>
            </a:r>
            <a:r>
              <a:rPr sz="1000" b="1" i="1" dirty="0">
                <a:latin typeface="Times New Roman"/>
                <a:cs typeface="Times New Roman"/>
              </a:rPr>
              <a:t>of</a:t>
            </a:r>
            <a:r>
              <a:rPr sz="1000" b="1" i="1" spc="-5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heat</a:t>
            </a:r>
            <a:endParaRPr sz="1000">
              <a:latin typeface="Times New Roman"/>
              <a:cs typeface="Times New Roman"/>
            </a:endParaRPr>
          </a:p>
          <a:p>
            <a:pPr marL="225425" marR="20955" indent="-195580">
              <a:lnSpc>
                <a:spcPts val="1150"/>
              </a:lnSpc>
              <a:spcBef>
                <a:spcPts val="55"/>
              </a:spcBef>
            </a:pPr>
            <a:r>
              <a:rPr sz="1000" b="1" i="1" dirty="0">
                <a:latin typeface="Times New Roman"/>
                <a:cs typeface="Times New Roman"/>
              </a:rPr>
              <a:t>transfer </a:t>
            </a:r>
            <a:r>
              <a:rPr sz="1000" b="1" i="1" spc="-5" dirty="0">
                <a:latin typeface="Times New Roman"/>
                <a:cs typeface="Times New Roman"/>
              </a:rPr>
              <a:t>from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fin relative </a:t>
            </a: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dirty="0">
                <a:latin typeface="Times New Roman"/>
                <a:cs typeface="Times New Roman"/>
              </a:rPr>
              <a:t>that  from an </a:t>
            </a:r>
            <a:r>
              <a:rPr sz="1000" b="1" i="1" spc="-5" dirty="0">
                <a:latin typeface="Times New Roman"/>
                <a:cs typeface="Times New Roman"/>
              </a:rPr>
              <a:t>infinitely </a:t>
            </a:r>
            <a:r>
              <a:rPr sz="1000" b="1" i="1" dirty="0">
                <a:latin typeface="Times New Roman"/>
                <a:cs typeface="Times New Roman"/>
              </a:rPr>
              <a:t>long</a:t>
            </a:r>
            <a:r>
              <a:rPr sz="1000" b="1" i="1" spc="-3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fin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46176" y="4502911"/>
            <a:ext cx="4404360" cy="4246245"/>
          </a:xfrm>
          <a:custGeom>
            <a:avLst/>
            <a:gdLst/>
            <a:ahLst/>
            <a:cxnLst/>
            <a:rect l="l" t="t" r="r" b="b"/>
            <a:pathLst>
              <a:path w="4404360" h="4246245">
                <a:moveTo>
                  <a:pt x="0" y="4245864"/>
                </a:moveTo>
                <a:lnTo>
                  <a:pt x="4404360" y="4245864"/>
                </a:lnTo>
                <a:lnTo>
                  <a:pt x="4404360" y="0"/>
                </a:lnTo>
                <a:lnTo>
                  <a:pt x="0" y="0"/>
                </a:lnTo>
                <a:lnTo>
                  <a:pt x="0" y="4245864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24840" y="8765540"/>
            <a:ext cx="4447540" cy="0"/>
          </a:xfrm>
          <a:custGeom>
            <a:avLst/>
            <a:gdLst/>
            <a:ahLst/>
            <a:cxnLst/>
            <a:rect l="l" t="t" r="r" b="b"/>
            <a:pathLst>
              <a:path w="4447540">
                <a:moveTo>
                  <a:pt x="0" y="0"/>
                </a:moveTo>
                <a:lnTo>
                  <a:pt x="4447032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32459" y="4493259"/>
            <a:ext cx="0" cy="4264660"/>
          </a:xfrm>
          <a:custGeom>
            <a:avLst/>
            <a:gdLst/>
            <a:ahLst/>
            <a:cxnLst/>
            <a:rect l="l" t="t" r="r" b="b"/>
            <a:pathLst>
              <a:path h="4264659">
                <a:moveTo>
                  <a:pt x="0" y="0"/>
                </a:moveTo>
                <a:lnTo>
                  <a:pt x="0" y="426466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24840" y="4485640"/>
            <a:ext cx="4447540" cy="0"/>
          </a:xfrm>
          <a:custGeom>
            <a:avLst/>
            <a:gdLst/>
            <a:ahLst/>
            <a:cxnLst/>
            <a:rect l="l" t="t" r="r" b="b"/>
            <a:pathLst>
              <a:path w="4447540">
                <a:moveTo>
                  <a:pt x="0" y="0"/>
                </a:moveTo>
                <a:lnTo>
                  <a:pt x="4447032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064252" y="4493767"/>
            <a:ext cx="0" cy="4264660"/>
          </a:xfrm>
          <a:custGeom>
            <a:avLst/>
            <a:gdLst/>
            <a:ahLst/>
            <a:cxnLst/>
            <a:rect l="l" t="t" r="r" b="b"/>
            <a:pathLst>
              <a:path h="4264659">
                <a:moveTo>
                  <a:pt x="0" y="0"/>
                </a:moveTo>
                <a:lnTo>
                  <a:pt x="0" y="4264152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55319" y="8727440"/>
            <a:ext cx="4389120" cy="15240"/>
          </a:xfrm>
          <a:custGeom>
            <a:avLst/>
            <a:gdLst/>
            <a:ahLst/>
            <a:cxnLst/>
            <a:rect l="l" t="t" r="r" b="b"/>
            <a:pathLst>
              <a:path w="4389120" h="15240">
                <a:moveTo>
                  <a:pt x="0" y="15239"/>
                </a:moveTo>
                <a:lnTo>
                  <a:pt x="4389120" y="15239"/>
                </a:lnTo>
                <a:lnTo>
                  <a:pt x="4389120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62940" y="4523740"/>
            <a:ext cx="0" cy="4203700"/>
          </a:xfrm>
          <a:custGeom>
            <a:avLst/>
            <a:gdLst/>
            <a:ahLst/>
            <a:cxnLst/>
            <a:rect l="l" t="t" r="r" b="b"/>
            <a:pathLst>
              <a:path h="4203700">
                <a:moveTo>
                  <a:pt x="0" y="0"/>
                </a:moveTo>
                <a:lnTo>
                  <a:pt x="0" y="420370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55319" y="4508500"/>
            <a:ext cx="4389120" cy="15240"/>
          </a:xfrm>
          <a:custGeom>
            <a:avLst/>
            <a:gdLst/>
            <a:ahLst/>
            <a:cxnLst/>
            <a:rect l="l" t="t" r="r" b="b"/>
            <a:pathLst>
              <a:path w="4389120" h="15239">
                <a:moveTo>
                  <a:pt x="0" y="15240"/>
                </a:moveTo>
                <a:lnTo>
                  <a:pt x="4389120" y="15240"/>
                </a:lnTo>
                <a:lnTo>
                  <a:pt x="4389120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036820" y="4524247"/>
            <a:ext cx="0" cy="4203700"/>
          </a:xfrm>
          <a:custGeom>
            <a:avLst/>
            <a:gdLst/>
            <a:ahLst/>
            <a:cxnLst/>
            <a:rect l="l" t="t" r="r" b="b"/>
            <a:pathLst>
              <a:path h="4203700">
                <a:moveTo>
                  <a:pt x="0" y="0"/>
                </a:moveTo>
                <a:lnTo>
                  <a:pt x="0" y="4203192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09294" y="7246111"/>
            <a:ext cx="184150" cy="0"/>
          </a:xfrm>
          <a:custGeom>
            <a:avLst/>
            <a:gdLst/>
            <a:ahLst/>
            <a:cxnLst/>
            <a:rect l="l" t="t" r="r" b="b"/>
            <a:pathLst>
              <a:path w="184150">
                <a:moveTo>
                  <a:pt x="0" y="0"/>
                </a:moveTo>
                <a:lnTo>
                  <a:pt x="183642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64766" y="7246111"/>
            <a:ext cx="483234" cy="0"/>
          </a:xfrm>
          <a:custGeom>
            <a:avLst/>
            <a:gdLst/>
            <a:ahLst/>
            <a:cxnLst/>
            <a:rect l="l" t="t" r="r" b="b"/>
            <a:pathLst>
              <a:path w="483235">
                <a:moveTo>
                  <a:pt x="0" y="0"/>
                </a:moveTo>
                <a:lnTo>
                  <a:pt x="482917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19515" y="7246111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6774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674623" y="4517644"/>
            <a:ext cx="4368165" cy="2920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algn="just">
              <a:lnSpc>
                <a:spcPts val="1395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Arial Narrow"/>
                <a:cs typeface="Arial Narrow"/>
              </a:rPr>
              <a:t>EXAMPLE</a:t>
            </a:r>
            <a:r>
              <a:rPr sz="1200" b="1" i="1" spc="-30" dirty="0">
                <a:solidFill>
                  <a:srgbClr val="F50795"/>
                </a:solidFill>
                <a:latin typeface="Arial Narrow"/>
                <a:cs typeface="Arial Narrow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Arial Narrow"/>
                <a:cs typeface="Arial Narrow"/>
              </a:rPr>
              <a:t>3.8-</a:t>
            </a:r>
            <a:endParaRPr sz="1200">
              <a:latin typeface="Arial Narrow"/>
              <a:cs typeface="Arial Narrow"/>
            </a:endParaRPr>
          </a:p>
          <a:p>
            <a:pPr marL="50800" marR="57150" algn="just">
              <a:lnSpc>
                <a:spcPts val="1270"/>
              </a:lnSpc>
              <a:spcBef>
                <a:spcPts val="35"/>
              </a:spcBef>
            </a:pPr>
            <a:r>
              <a:rPr sz="1100" spc="-5" dirty="0">
                <a:latin typeface="Arial Narrow"/>
                <a:cs typeface="Arial Narrow"/>
              </a:rPr>
              <a:t>Copper-plate </a:t>
            </a:r>
            <a:r>
              <a:rPr sz="1100" spc="-10" dirty="0">
                <a:latin typeface="Arial Narrow"/>
                <a:cs typeface="Arial Narrow"/>
              </a:rPr>
              <a:t>fins </a:t>
            </a:r>
            <a:r>
              <a:rPr sz="1100" spc="-5" dirty="0">
                <a:latin typeface="Arial Narrow"/>
                <a:cs typeface="Arial Narrow"/>
              </a:rPr>
              <a:t>of rectangular </a:t>
            </a:r>
            <a:r>
              <a:rPr sz="1100" dirty="0">
                <a:latin typeface="Arial Narrow"/>
                <a:cs typeface="Arial Narrow"/>
              </a:rPr>
              <a:t>cross </a:t>
            </a:r>
            <a:r>
              <a:rPr sz="1100" spc="-5" dirty="0">
                <a:latin typeface="Arial Narrow"/>
                <a:cs typeface="Arial Narrow"/>
              </a:rPr>
              <a:t>section having </a:t>
            </a:r>
            <a:r>
              <a:rPr sz="1100" dirty="0">
                <a:latin typeface="Arial Narrow"/>
                <a:cs typeface="Arial Narrow"/>
              </a:rPr>
              <a:t>a </a:t>
            </a:r>
            <a:r>
              <a:rPr sz="1100" spc="-5" dirty="0">
                <a:latin typeface="Arial Narrow"/>
                <a:cs typeface="Arial Narrow"/>
              </a:rPr>
              <a:t>thickness t=1mm, Length  L=10mm, and thermal conductivity k=380W/m∙C</a:t>
            </a:r>
            <a:r>
              <a:rPr sz="1100" spc="-5" dirty="0">
                <a:latin typeface="Times New Roman"/>
                <a:cs typeface="Times New Roman"/>
              </a:rPr>
              <a:t>° </a:t>
            </a:r>
            <a:r>
              <a:rPr sz="1100" dirty="0">
                <a:latin typeface="Arial Narrow"/>
                <a:cs typeface="Arial Narrow"/>
              </a:rPr>
              <a:t>are </a:t>
            </a:r>
            <a:r>
              <a:rPr sz="1100" spc="-5" dirty="0">
                <a:latin typeface="Arial Narrow"/>
                <a:cs typeface="Arial Narrow"/>
              </a:rPr>
              <a:t>attached </a:t>
            </a:r>
            <a:r>
              <a:rPr sz="1100" spc="-10" dirty="0">
                <a:latin typeface="Arial Narrow"/>
                <a:cs typeface="Arial Narrow"/>
              </a:rPr>
              <a:t>to </a:t>
            </a:r>
            <a:r>
              <a:rPr sz="1100" dirty="0">
                <a:latin typeface="Arial Narrow"/>
                <a:cs typeface="Arial Narrow"/>
              </a:rPr>
              <a:t>a </a:t>
            </a:r>
            <a:r>
              <a:rPr sz="1100" spc="-5" dirty="0">
                <a:latin typeface="Arial Narrow"/>
                <a:cs typeface="Arial Narrow"/>
              </a:rPr>
              <a:t>plane</a:t>
            </a:r>
            <a:r>
              <a:rPr sz="1100" spc="15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wall</a:t>
            </a:r>
            <a:endParaRPr sz="1100">
              <a:latin typeface="Arial Narrow"/>
              <a:cs typeface="Arial Narrow"/>
            </a:endParaRPr>
          </a:p>
          <a:p>
            <a:pPr marL="50800" marR="57150" algn="just">
              <a:lnSpc>
                <a:spcPct val="91800"/>
              </a:lnSpc>
              <a:spcBef>
                <a:spcPts val="125"/>
              </a:spcBef>
            </a:pPr>
            <a:r>
              <a:rPr sz="1650" spc="-15" baseline="5050" dirty="0">
                <a:latin typeface="Arial Narrow"/>
                <a:cs typeface="Arial Narrow"/>
              </a:rPr>
              <a:t>maintained </a:t>
            </a:r>
            <a:r>
              <a:rPr sz="1650" spc="-7" baseline="5050" dirty="0">
                <a:latin typeface="Arial Narrow"/>
                <a:cs typeface="Arial Narrow"/>
              </a:rPr>
              <a:t>at </a:t>
            </a:r>
            <a:r>
              <a:rPr sz="1650" baseline="5050" dirty="0">
                <a:latin typeface="Arial Narrow"/>
                <a:cs typeface="Arial Narrow"/>
              </a:rPr>
              <a:t>a </a:t>
            </a:r>
            <a:r>
              <a:rPr sz="1650" spc="-7" baseline="5050" dirty="0">
                <a:latin typeface="Arial Narrow"/>
                <a:cs typeface="Arial Narrow"/>
              </a:rPr>
              <a:t>temperature T</a:t>
            </a:r>
            <a:r>
              <a:rPr sz="700" spc="-5" dirty="0">
                <a:latin typeface="Arial Narrow"/>
                <a:cs typeface="Arial Narrow"/>
              </a:rPr>
              <a:t>b</a:t>
            </a:r>
            <a:r>
              <a:rPr sz="1650" spc="-7" baseline="5050" dirty="0">
                <a:latin typeface="Arial Narrow"/>
                <a:cs typeface="Arial Narrow"/>
              </a:rPr>
              <a:t>=230C</a:t>
            </a:r>
            <a:r>
              <a:rPr sz="1650" spc="-7" baseline="5050" dirty="0">
                <a:latin typeface="Times New Roman"/>
                <a:cs typeface="Times New Roman"/>
              </a:rPr>
              <a:t>°</a:t>
            </a:r>
            <a:r>
              <a:rPr sz="1650" spc="-7" baseline="5050" dirty="0">
                <a:latin typeface="Arial Narrow"/>
                <a:cs typeface="Arial Narrow"/>
              </a:rPr>
              <a:t>. </a:t>
            </a:r>
            <a:r>
              <a:rPr sz="1650" baseline="5050" dirty="0">
                <a:latin typeface="Arial Narrow"/>
                <a:cs typeface="Arial Narrow"/>
              </a:rPr>
              <a:t>The </a:t>
            </a:r>
            <a:r>
              <a:rPr sz="1650" spc="-15" baseline="5050" dirty="0">
                <a:latin typeface="Arial Narrow"/>
                <a:cs typeface="Arial Narrow"/>
              </a:rPr>
              <a:t>fins </a:t>
            </a:r>
            <a:r>
              <a:rPr sz="1650" spc="-7" baseline="5050" dirty="0">
                <a:latin typeface="Arial Narrow"/>
                <a:cs typeface="Arial Narrow"/>
              </a:rPr>
              <a:t>dissipate heat by convection </a:t>
            </a:r>
            <a:r>
              <a:rPr sz="1650" spc="-15" baseline="5050" dirty="0">
                <a:latin typeface="Arial Narrow"/>
                <a:cs typeface="Arial Narrow"/>
              </a:rPr>
              <a:t>into  </a:t>
            </a:r>
            <a:r>
              <a:rPr sz="1650" spc="-7" baseline="5050" dirty="0">
                <a:latin typeface="Arial Narrow"/>
                <a:cs typeface="Arial Narrow"/>
              </a:rPr>
              <a:t>ambient at T</a:t>
            </a:r>
            <a:r>
              <a:rPr sz="700" spc="-5" dirty="0">
                <a:latin typeface="Arial Narrow"/>
                <a:cs typeface="Arial Narrow"/>
              </a:rPr>
              <a:t>∞</a:t>
            </a:r>
            <a:r>
              <a:rPr sz="1650" spc="-7" baseline="5050" dirty="0">
                <a:latin typeface="Arial Narrow"/>
                <a:cs typeface="Arial Narrow"/>
              </a:rPr>
              <a:t>=30C</a:t>
            </a:r>
            <a:r>
              <a:rPr sz="1650" spc="-7" baseline="5050" dirty="0">
                <a:latin typeface="Times New Roman"/>
                <a:cs typeface="Times New Roman"/>
              </a:rPr>
              <a:t>° </a:t>
            </a:r>
            <a:r>
              <a:rPr sz="1650" spc="-15" baseline="5050" dirty="0">
                <a:latin typeface="Arial Narrow"/>
                <a:cs typeface="Arial Narrow"/>
              </a:rPr>
              <a:t>with </a:t>
            </a:r>
            <a:r>
              <a:rPr sz="1650" baseline="5050" dirty="0">
                <a:latin typeface="Arial Narrow"/>
                <a:cs typeface="Arial Narrow"/>
              </a:rPr>
              <a:t>a </a:t>
            </a:r>
            <a:r>
              <a:rPr sz="1650" spc="-7" baseline="5050" dirty="0">
                <a:latin typeface="Arial Narrow"/>
                <a:cs typeface="Arial Narrow"/>
              </a:rPr>
              <a:t>heat transfer </a:t>
            </a:r>
            <a:r>
              <a:rPr sz="1650" spc="-15" baseline="5050" dirty="0">
                <a:latin typeface="Arial Narrow"/>
                <a:cs typeface="Arial Narrow"/>
              </a:rPr>
              <a:t>coefficient </a:t>
            </a:r>
            <a:r>
              <a:rPr sz="1650" spc="-7" baseline="5050" dirty="0">
                <a:latin typeface="Arial Narrow"/>
                <a:cs typeface="Arial Narrow"/>
              </a:rPr>
              <a:t>h=40W/m</a:t>
            </a:r>
            <a:r>
              <a:rPr sz="1050" spc="-7" baseline="31746" dirty="0">
                <a:latin typeface="Arial Narrow"/>
                <a:cs typeface="Arial Narrow"/>
              </a:rPr>
              <a:t>2</a:t>
            </a:r>
            <a:r>
              <a:rPr sz="1650" spc="-7" baseline="5050" dirty="0">
                <a:latin typeface="Arial Narrow"/>
                <a:cs typeface="Arial Narrow"/>
              </a:rPr>
              <a:t>∙C</a:t>
            </a:r>
            <a:r>
              <a:rPr sz="1650" spc="-7" baseline="5050" dirty="0">
                <a:latin typeface="Times New Roman"/>
                <a:cs typeface="Times New Roman"/>
              </a:rPr>
              <a:t>°</a:t>
            </a:r>
            <a:r>
              <a:rPr sz="1650" spc="-7" baseline="5050" dirty="0">
                <a:latin typeface="Arial Narrow"/>
                <a:cs typeface="Arial Narrow"/>
              </a:rPr>
              <a:t>. Assuming  </a:t>
            </a:r>
            <a:r>
              <a:rPr sz="1100" spc="-10" dirty="0">
                <a:latin typeface="Arial Narrow"/>
                <a:cs typeface="Arial Narrow"/>
              </a:rPr>
              <a:t>negligible </a:t>
            </a:r>
            <a:r>
              <a:rPr sz="1100" spc="-5" dirty="0">
                <a:latin typeface="Arial Narrow"/>
                <a:cs typeface="Arial Narrow"/>
              </a:rPr>
              <a:t>heat loss from </a:t>
            </a:r>
            <a:r>
              <a:rPr sz="1100" spc="-10" dirty="0">
                <a:latin typeface="Arial Narrow"/>
                <a:cs typeface="Arial Narrow"/>
              </a:rPr>
              <a:t>the fin tip </a:t>
            </a:r>
            <a:r>
              <a:rPr sz="1100" spc="-5" dirty="0">
                <a:latin typeface="Arial Narrow"/>
                <a:cs typeface="Arial Narrow"/>
              </a:rPr>
              <a:t>determine </a:t>
            </a:r>
            <a:r>
              <a:rPr sz="1100" spc="-10" dirty="0">
                <a:latin typeface="Arial Narrow"/>
                <a:cs typeface="Arial Narrow"/>
              </a:rPr>
              <a:t>the fin</a:t>
            </a:r>
            <a:r>
              <a:rPr sz="1100" spc="-80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efficiency.</a:t>
            </a:r>
            <a:endParaRPr sz="1100">
              <a:latin typeface="Arial Narrow"/>
              <a:cs typeface="Arial Narrow"/>
            </a:endParaRPr>
          </a:p>
          <a:p>
            <a:pPr marL="50800" marR="55880" algn="just">
              <a:lnSpc>
                <a:spcPct val="95500"/>
              </a:lnSpc>
              <a:spcBef>
                <a:spcPts val="710"/>
              </a:spcBef>
            </a:pPr>
            <a:r>
              <a:rPr sz="1100" b="1" spc="-5" dirty="0">
                <a:solidFill>
                  <a:srgbClr val="F50795"/>
                </a:solidFill>
                <a:latin typeface="Arial Narrow"/>
                <a:cs typeface="Arial Narrow"/>
              </a:rPr>
              <a:t>SOLUTION </a:t>
            </a:r>
            <a:r>
              <a:rPr sz="1100" dirty="0">
                <a:latin typeface="Arial Narrow"/>
                <a:cs typeface="Arial Narrow"/>
              </a:rPr>
              <a:t>A </a:t>
            </a:r>
            <a:r>
              <a:rPr sz="1100" spc="-10" dirty="0">
                <a:latin typeface="Arial Narrow"/>
                <a:cs typeface="Arial Narrow"/>
              </a:rPr>
              <a:t>fin </a:t>
            </a:r>
            <a:r>
              <a:rPr sz="1100" spc="-5" dirty="0">
                <a:latin typeface="Arial Narrow"/>
                <a:cs typeface="Arial Narrow"/>
              </a:rPr>
              <a:t>of </a:t>
            </a:r>
            <a:r>
              <a:rPr sz="1100" spc="-10" dirty="0">
                <a:latin typeface="Arial Narrow"/>
                <a:cs typeface="Arial Narrow"/>
              </a:rPr>
              <a:t>the </a:t>
            </a:r>
            <a:r>
              <a:rPr sz="1100" spc="-5" dirty="0">
                <a:latin typeface="Arial Narrow"/>
                <a:cs typeface="Arial Narrow"/>
              </a:rPr>
              <a:t>second type (insulated </a:t>
            </a:r>
            <a:r>
              <a:rPr sz="1100" spc="-10" dirty="0">
                <a:latin typeface="Arial Narrow"/>
                <a:cs typeface="Arial Narrow"/>
              </a:rPr>
              <a:t>fin tip) with </a:t>
            </a:r>
            <a:r>
              <a:rPr sz="1100" spc="-5" dirty="0">
                <a:latin typeface="Arial Narrow"/>
                <a:cs typeface="Arial Narrow"/>
              </a:rPr>
              <a:t>thickness t=1mm,  Length L=10mm, T</a:t>
            </a:r>
            <a:r>
              <a:rPr sz="1050" spc="-7" baseline="-7936" dirty="0">
                <a:latin typeface="Arial Narrow"/>
                <a:cs typeface="Arial Narrow"/>
              </a:rPr>
              <a:t>b</a:t>
            </a:r>
            <a:r>
              <a:rPr sz="1100" spc="-5" dirty="0">
                <a:latin typeface="Arial Narrow"/>
                <a:cs typeface="Arial Narrow"/>
              </a:rPr>
              <a:t>=230C</a:t>
            </a:r>
            <a:r>
              <a:rPr sz="1100" spc="-5" dirty="0">
                <a:latin typeface="Times New Roman"/>
                <a:cs typeface="Times New Roman"/>
              </a:rPr>
              <a:t>°</a:t>
            </a:r>
            <a:r>
              <a:rPr sz="1100" spc="-5" dirty="0">
                <a:latin typeface="Arial Narrow"/>
                <a:cs typeface="Arial Narrow"/>
              </a:rPr>
              <a:t>, T</a:t>
            </a:r>
            <a:r>
              <a:rPr sz="1050" spc="-7" baseline="-11904" dirty="0">
                <a:latin typeface="Times New Roman"/>
                <a:cs typeface="Times New Roman"/>
              </a:rPr>
              <a:t>∞</a:t>
            </a:r>
            <a:r>
              <a:rPr sz="1100" spc="-5" dirty="0">
                <a:latin typeface="Arial Narrow"/>
                <a:cs typeface="Arial Narrow"/>
              </a:rPr>
              <a:t>=30C</a:t>
            </a:r>
            <a:r>
              <a:rPr sz="1100" spc="-5" dirty="0">
                <a:latin typeface="Times New Roman"/>
                <a:cs typeface="Times New Roman"/>
              </a:rPr>
              <a:t>°</a:t>
            </a:r>
            <a:r>
              <a:rPr sz="1100" spc="-5" dirty="0">
                <a:latin typeface="Arial Narrow"/>
                <a:cs typeface="Arial Narrow"/>
              </a:rPr>
              <a:t>, and h=40W/m</a:t>
            </a:r>
            <a:r>
              <a:rPr sz="1050" spc="-7" baseline="23809" dirty="0">
                <a:latin typeface="Arial Narrow"/>
                <a:cs typeface="Arial Narrow"/>
              </a:rPr>
              <a:t>2</a:t>
            </a:r>
            <a:r>
              <a:rPr sz="1100" spc="-5" dirty="0">
                <a:latin typeface="Arial Narrow"/>
                <a:cs typeface="Arial Narrow"/>
              </a:rPr>
              <a:t>∙C</a:t>
            </a:r>
            <a:r>
              <a:rPr sz="1100" spc="-5" dirty="0">
                <a:latin typeface="Times New Roman"/>
                <a:cs typeface="Times New Roman"/>
              </a:rPr>
              <a:t>°</a:t>
            </a:r>
            <a:r>
              <a:rPr sz="1100" spc="-5" dirty="0">
                <a:latin typeface="Arial Narrow"/>
                <a:cs typeface="Arial Narrow"/>
              </a:rPr>
              <a:t>. </a:t>
            </a:r>
            <a:r>
              <a:rPr sz="1100" dirty="0">
                <a:latin typeface="Arial Narrow"/>
                <a:cs typeface="Arial Narrow"/>
              </a:rPr>
              <a:t>The </a:t>
            </a:r>
            <a:r>
              <a:rPr sz="1100" spc="-10" dirty="0">
                <a:latin typeface="Arial Narrow"/>
                <a:cs typeface="Arial Narrow"/>
              </a:rPr>
              <a:t>efficiency </a:t>
            </a:r>
            <a:r>
              <a:rPr sz="1100" spc="-5" dirty="0">
                <a:latin typeface="Arial Narrow"/>
                <a:cs typeface="Arial Narrow"/>
              </a:rPr>
              <a:t>of </a:t>
            </a:r>
            <a:r>
              <a:rPr sz="1100" spc="-10" dirty="0">
                <a:latin typeface="Arial Narrow"/>
                <a:cs typeface="Arial Narrow"/>
              </a:rPr>
              <a:t>this fin  to </a:t>
            </a:r>
            <a:r>
              <a:rPr sz="1100" spc="-5" dirty="0">
                <a:latin typeface="Arial Narrow"/>
                <a:cs typeface="Arial Narrow"/>
              </a:rPr>
              <a:t>be</a:t>
            </a:r>
            <a:r>
              <a:rPr sz="1100" spc="-25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determined.</a:t>
            </a:r>
            <a:endParaRPr sz="1100">
              <a:latin typeface="Arial Narrow"/>
              <a:cs typeface="Arial Narrow"/>
            </a:endParaRPr>
          </a:p>
          <a:p>
            <a:pPr marL="50800" marR="57150" algn="just">
              <a:lnSpc>
                <a:spcPct val="95500"/>
              </a:lnSpc>
              <a:spcBef>
                <a:spcPts val="10"/>
              </a:spcBef>
            </a:pPr>
            <a:r>
              <a:rPr sz="1100" b="1" i="1" dirty="0">
                <a:solidFill>
                  <a:srgbClr val="F50795"/>
                </a:solidFill>
                <a:latin typeface="Arial Narrow"/>
                <a:cs typeface="Arial Narrow"/>
              </a:rPr>
              <a:t>Assumptions </a:t>
            </a:r>
            <a:r>
              <a:rPr sz="1100" b="1" dirty="0">
                <a:latin typeface="Arial Narrow"/>
                <a:cs typeface="Arial Narrow"/>
              </a:rPr>
              <a:t>1 </a:t>
            </a:r>
            <a:r>
              <a:rPr sz="1100" spc="-5" dirty="0">
                <a:latin typeface="Arial Narrow"/>
                <a:cs typeface="Arial Narrow"/>
              </a:rPr>
              <a:t>Heat transfer is steady </a:t>
            </a:r>
            <a:r>
              <a:rPr sz="1100" b="1" dirty="0">
                <a:latin typeface="Arial Narrow"/>
                <a:cs typeface="Arial Narrow"/>
              </a:rPr>
              <a:t>2 </a:t>
            </a:r>
            <a:r>
              <a:rPr sz="1100" spc="-5" dirty="0">
                <a:latin typeface="Arial Narrow"/>
                <a:cs typeface="Arial Narrow"/>
              </a:rPr>
              <a:t>Heat transfer is one-dimensional </a:t>
            </a:r>
            <a:r>
              <a:rPr sz="1100" b="1" dirty="0">
                <a:latin typeface="Arial Narrow"/>
                <a:cs typeface="Arial Narrow"/>
              </a:rPr>
              <a:t>3  </a:t>
            </a:r>
            <a:r>
              <a:rPr sz="1100" spc="-5" dirty="0">
                <a:latin typeface="Arial Narrow"/>
                <a:cs typeface="Arial Narrow"/>
              </a:rPr>
              <a:t>Thermal conductivities </a:t>
            </a:r>
            <a:r>
              <a:rPr sz="1100" dirty="0">
                <a:latin typeface="Arial Narrow"/>
                <a:cs typeface="Arial Narrow"/>
              </a:rPr>
              <a:t>are </a:t>
            </a:r>
            <a:r>
              <a:rPr sz="1100" spc="-5" dirty="0">
                <a:latin typeface="Arial Narrow"/>
                <a:cs typeface="Arial Narrow"/>
              </a:rPr>
              <a:t>constants. </a:t>
            </a:r>
            <a:r>
              <a:rPr sz="1100" b="1" dirty="0">
                <a:latin typeface="Arial Narrow"/>
                <a:cs typeface="Arial Narrow"/>
              </a:rPr>
              <a:t>4 </a:t>
            </a:r>
            <a:r>
              <a:rPr sz="1100" spc="-5" dirty="0">
                <a:latin typeface="Arial Narrow"/>
                <a:cs typeface="Arial Narrow"/>
              </a:rPr>
              <a:t>Heat transfer </a:t>
            </a:r>
            <a:r>
              <a:rPr sz="1100" spc="-10" dirty="0">
                <a:latin typeface="Arial Narrow"/>
                <a:cs typeface="Arial Narrow"/>
              </a:rPr>
              <a:t>coefficient </a:t>
            </a:r>
            <a:r>
              <a:rPr sz="1100" spc="-5" dirty="0">
                <a:latin typeface="Arial Narrow"/>
                <a:cs typeface="Arial Narrow"/>
              </a:rPr>
              <a:t>incorporates </a:t>
            </a:r>
            <a:r>
              <a:rPr sz="1100" spc="-10" dirty="0">
                <a:latin typeface="Arial Narrow"/>
                <a:cs typeface="Arial Narrow"/>
              </a:rPr>
              <a:t>the  </a:t>
            </a:r>
            <a:r>
              <a:rPr sz="1100" spc="-5" dirty="0">
                <a:latin typeface="Arial Narrow"/>
                <a:cs typeface="Arial Narrow"/>
              </a:rPr>
              <a:t>radiation</a:t>
            </a:r>
            <a:r>
              <a:rPr sz="1100" spc="-20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effects.</a:t>
            </a:r>
            <a:endParaRPr sz="1100">
              <a:latin typeface="Arial Narrow"/>
              <a:cs typeface="Arial Narrow"/>
            </a:endParaRPr>
          </a:p>
          <a:p>
            <a:pPr marL="50800" algn="just">
              <a:lnSpc>
                <a:spcPts val="1235"/>
              </a:lnSpc>
            </a:pPr>
            <a:r>
              <a:rPr sz="1100" b="1" i="1" dirty="0">
                <a:solidFill>
                  <a:srgbClr val="F50795"/>
                </a:solidFill>
                <a:latin typeface="Arial Narrow"/>
                <a:cs typeface="Arial Narrow"/>
              </a:rPr>
              <a:t>Properties </a:t>
            </a:r>
            <a:r>
              <a:rPr sz="1100" spc="-5" dirty="0">
                <a:latin typeface="Arial Narrow"/>
                <a:cs typeface="Arial Narrow"/>
              </a:rPr>
              <a:t>The thermal conductivity is constant</a:t>
            </a:r>
            <a:r>
              <a:rPr sz="1100" spc="-110" dirty="0">
                <a:latin typeface="Arial Narrow"/>
                <a:cs typeface="Arial Narrow"/>
              </a:rPr>
              <a:t> </a:t>
            </a:r>
            <a:r>
              <a:rPr sz="1100" spc="-5" dirty="0">
                <a:latin typeface="Arial Narrow"/>
                <a:cs typeface="Arial Narrow"/>
              </a:rPr>
              <a:t>k=380W/m∙C</a:t>
            </a:r>
            <a:r>
              <a:rPr sz="1100" spc="-5" dirty="0">
                <a:latin typeface="Times New Roman"/>
                <a:cs typeface="Times New Roman"/>
              </a:rPr>
              <a:t>°</a:t>
            </a:r>
            <a:endParaRPr sz="1100">
              <a:latin typeface="Times New Roman"/>
              <a:cs typeface="Times New Roman"/>
            </a:endParaRPr>
          </a:p>
          <a:p>
            <a:pPr marL="50800" marR="57785" algn="just">
              <a:lnSpc>
                <a:spcPts val="1270"/>
              </a:lnSpc>
              <a:spcBef>
                <a:spcPts val="50"/>
              </a:spcBef>
            </a:pPr>
            <a:r>
              <a:rPr sz="1100" b="1" i="1" spc="-5" dirty="0">
                <a:solidFill>
                  <a:srgbClr val="F50795"/>
                </a:solidFill>
                <a:latin typeface="Arial Narrow"/>
                <a:cs typeface="Arial Narrow"/>
              </a:rPr>
              <a:t>Analysis </a:t>
            </a:r>
            <a:r>
              <a:rPr sz="1100" dirty="0">
                <a:latin typeface="Arial Narrow"/>
                <a:cs typeface="Arial Narrow"/>
              </a:rPr>
              <a:t>To </a:t>
            </a:r>
            <a:r>
              <a:rPr sz="1100" spc="-5" dirty="0">
                <a:latin typeface="Arial Narrow"/>
                <a:cs typeface="Arial Narrow"/>
              </a:rPr>
              <a:t>determine </a:t>
            </a:r>
            <a:r>
              <a:rPr sz="1100" spc="-10" dirty="0">
                <a:latin typeface="Arial Narrow"/>
                <a:cs typeface="Arial Narrow"/>
              </a:rPr>
              <a:t>the fin </a:t>
            </a:r>
            <a:r>
              <a:rPr sz="1100" spc="-5" dirty="0">
                <a:latin typeface="Arial Narrow"/>
                <a:cs typeface="Arial Narrow"/>
              </a:rPr>
              <a:t>efficiency, we first calculate </a:t>
            </a:r>
            <a:r>
              <a:rPr sz="1100" spc="-10" dirty="0">
                <a:latin typeface="Arial Narrow"/>
                <a:cs typeface="Arial Narrow"/>
              </a:rPr>
              <a:t>the </a:t>
            </a:r>
            <a:r>
              <a:rPr sz="1100" spc="-5" dirty="0">
                <a:latin typeface="Arial Narrow"/>
                <a:cs typeface="Arial Narrow"/>
              </a:rPr>
              <a:t>parameter </a:t>
            </a:r>
            <a:r>
              <a:rPr sz="1100" b="1" i="1" spc="-5" dirty="0">
                <a:latin typeface="Arial Narrow"/>
                <a:cs typeface="Arial Narrow"/>
              </a:rPr>
              <a:t>aL </a:t>
            </a:r>
            <a:r>
              <a:rPr sz="1100" spc="-5" dirty="0">
                <a:latin typeface="Arial Narrow"/>
                <a:cs typeface="Arial Narrow"/>
              </a:rPr>
              <a:t>as  follows;</a:t>
            </a:r>
            <a:endParaRPr sz="1100">
              <a:latin typeface="Arial Narrow"/>
              <a:cs typeface="Arial Narrow"/>
            </a:endParaRPr>
          </a:p>
          <a:p>
            <a:pPr marL="596265">
              <a:lnSpc>
                <a:spcPts val="1345"/>
              </a:lnSpc>
            </a:pPr>
            <a:r>
              <a:rPr sz="1150" i="1" dirty="0">
                <a:latin typeface="Times New Roman"/>
                <a:cs typeface="Times New Roman"/>
              </a:rPr>
              <a:t>p  </a:t>
            </a:r>
            <a:r>
              <a:rPr sz="1725" baseline="-33816" dirty="0">
                <a:latin typeface="Symbol"/>
                <a:cs typeface="Symbol"/>
              </a:rPr>
              <a:t></a:t>
            </a:r>
            <a:r>
              <a:rPr sz="1725" baseline="-33816" dirty="0">
                <a:latin typeface="Times New Roman"/>
                <a:cs typeface="Times New Roman"/>
              </a:rPr>
              <a:t>  </a:t>
            </a:r>
            <a:r>
              <a:rPr sz="1150" spc="20" dirty="0">
                <a:latin typeface="Times New Roman"/>
                <a:cs typeface="Times New Roman"/>
              </a:rPr>
              <a:t>2(</a:t>
            </a:r>
            <a:r>
              <a:rPr sz="1150" i="1" spc="20" dirty="0">
                <a:latin typeface="Times New Roman"/>
                <a:cs typeface="Times New Roman"/>
              </a:rPr>
              <a:t>b </a:t>
            </a:r>
            <a:r>
              <a:rPr sz="1150" dirty="0">
                <a:latin typeface="Symbol"/>
                <a:cs typeface="Symbol"/>
              </a:rPr>
              <a:t>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i="1" dirty="0">
                <a:latin typeface="Times New Roman"/>
                <a:cs typeface="Times New Roman"/>
              </a:rPr>
              <a:t>t </a:t>
            </a:r>
            <a:r>
              <a:rPr sz="1150" dirty="0">
                <a:latin typeface="Times New Roman"/>
                <a:cs typeface="Times New Roman"/>
              </a:rPr>
              <a:t>) </a:t>
            </a:r>
            <a:r>
              <a:rPr sz="1725" baseline="-33816" dirty="0">
                <a:latin typeface="Symbol"/>
                <a:cs typeface="Symbol"/>
              </a:rPr>
              <a:t></a:t>
            </a:r>
            <a:r>
              <a:rPr sz="1725" spc="97" baseline="-33816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2</a:t>
            </a:r>
            <a:endParaRPr sz="1150">
              <a:latin typeface="Times New Roman"/>
              <a:cs typeface="Times New Roman"/>
            </a:endParaRPr>
          </a:p>
          <a:p>
            <a:pPr marL="556260">
              <a:lnSpc>
                <a:spcPct val="100000"/>
              </a:lnSpc>
              <a:spcBef>
                <a:spcPts val="225"/>
              </a:spcBef>
              <a:tabLst>
                <a:tab pos="1056005" algn="l"/>
                <a:tab pos="1565275" algn="l"/>
              </a:tabLst>
            </a:pPr>
            <a:r>
              <a:rPr sz="1150" i="1" spc="10" dirty="0">
                <a:latin typeface="Times New Roman"/>
                <a:cs typeface="Times New Roman"/>
              </a:rPr>
              <a:t>A</a:t>
            </a:r>
            <a:r>
              <a:rPr sz="975" i="1" spc="15" baseline="-25641" dirty="0">
                <a:latin typeface="Times New Roman"/>
                <a:cs typeface="Times New Roman"/>
              </a:rPr>
              <a:t>c	</a:t>
            </a:r>
            <a:r>
              <a:rPr sz="1150" i="1" dirty="0">
                <a:latin typeface="Times New Roman"/>
                <a:cs typeface="Times New Roman"/>
              </a:rPr>
              <a:t>b</a:t>
            </a:r>
            <a:r>
              <a:rPr sz="1150" i="1" spc="-120" dirty="0">
                <a:latin typeface="Times New Roman"/>
                <a:cs typeface="Times New Roman"/>
              </a:rPr>
              <a:t> </a:t>
            </a:r>
            <a:r>
              <a:rPr sz="1150" i="1" dirty="0">
                <a:latin typeface="Times New Roman"/>
                <a:cs typeface="Times New Roman"/>
              </a:rPr>
              <a:t>t	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560385" y="7709407"/>
            <a:ext cx="283210" cy="0"/>
          </a:xfrm>
          <a:custGeom>
            <a:avLst/>
            <a:gdLst/>
            <a:ahLst/>
            <a:cxnLst/>
            <a:rect l="l" t="t" r="r" b="b"/>
            <a:pathLst>
              <a:path w="283210">
                <a:moveTo>
                  <a:pt x="0" y="0"/>
                </a:moveTo>
                <a:lnTo>
                  <a:pt x="283083" y="0"/>
                </a:lnTo>
              </a:path>
            </a:pathLst>
          </a:custGeom>
          <a:ln w="63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455229" y="7755890"/>
            <a:ext cx="20955" cy="10795"/>
          </a:xfrm>
          <a:custGeom>
            <a:avLst/>
            <a:gdLst/>
            <a:ahLst/>
            <a:cxnLst/>
            <a:rect l="l" t="t" r="r" b="b"/>
            <a:pathLst>
              <a:path w="20955" h="10795">
                <a:moveTo>
                  <a:pt x="0" y="10667"/>
                </a:moveTo>
                <a:lnTo>
                  <a:pt x="20383" y="0"/>
                </a:lnTo>
              </a:path>
            </a:pathLst>
          </a:custGeom>
          <a:ln w="63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475613" y="7758938"/>
            <a:ext cx="29845" cy="144780"/>
          </a:xfrm>
          <a:custGeom>
            <a:avLst/>
            <a:gdLst/>
            <a:ahLst/>
            <a:cxnLst/>
            <a:rect l="l" t="t" r="r" b="b"/>
            <a:pathLst>
              <a:path w="29844" h="144779">
                <a:moveTo>
                  <a:pt x="0" y="0"/>
                </a:moveTo>
                <a:lnTo>
                  <a:pt x="29718" y="144779"/>
                </a:lnTo>
              </a:path>
            </a:pathLst>
          </a:custGeom>
          <a:ln w="127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508569" y="7515097"/>
            <a:ext cx="39370" cy="388620"/>
          </a:xfrm>
          <a:custGeom>
            <a:avLst/>
            <a:gdLst/>
            <a:ahLst/>
            <a:cxnLst/>
            <a:rect l="l" t="t" r="r" b="b"/>
            <a:pathLst>
              <a:path w="39369" h="388620">
                <a:moveTo>
                  <a:pt x="0" y="388619"/>
                </a:moveTo>
                <a:lnTo>
                  <a:pt x="39243" y="0"/>
                </a:lnTo>
              </a:path>
            </a:pathLst>
          </a:custGeom>
          <a:ln w="63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547812" y="7515097"/>
            <a:ext cx="309245" cy="0"/>
          </a:xfrm>
          <a:custGeom>
            <a:avLst/>
            <a:gdLst/>
            <a:ahLst/>
            <a:cxnLst/>
            <a:rect l="l" t="t" r="r" b="b"/>
            <a:pathLst>
              <a:path w="309244">
                <a:moveTo>
                  <a:pt x="0" y="0"/>
                </a:moveTo>
                <a:lnTo>
                  <a:pt x="308991" y="0"/>
                </a:lnTo>
              </a:path>
            </a:pathLst>
          </a:custGeom>
          <a:ln w="63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132647" y="7709407"/>
            <a:ext cx="182245" cy="0"/>
          </a:xfrm>
          <a:custGeom>
            <a:avLst/>
            <a:gdLst/>
            <a:ahLst/>
            <a:cxnLst/>
            <a:rect l="l" t="t" r="r" b="b"/>
            <a:pathLst>
              <a:path w="182244">
                <a:moveTo>
                  <a:pt x="0" y="0"/>
                </a:moveTo>
                <a:lnTo>
                  <a:pt x="181927" y="0"/>
                </a:lnTo>
              </a:path>
            </a:pathLst>
          </a:custGeom>
          <a:ln w="63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027491" y="7753984"/>
            <a:ext cx="20955" cy="10795"/>
          </a:xfrm>
          <a:custGeom>
            <a:avLst/>
            <a:gdLst/>
            <a:ahLst/>
            <a:cxnLst/>
            <a:rect l="l" t="t" r="r" b="b"/>
            <a:pathLst>
              <a:path w="20955" h="10795">
                <a:moveTo>
                  <a:pt x="0" y="10668"/>
                </a:moveTo>
                <a:lnTo>
                  <a:pt x="20383" y="0"/>
                </a:lnTo>
              </a:path>
            </a:pathLst>
          </a:custGeom>
          <a:ln w="63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047875" y="7757032"/>
            <a:ext cx="29845" cy="143510"/>
          </a:xfrm>
          <a:custGeom>
            <a:avLst/>
            <a:gdLst/>
            <a:ahLst/>
            <a:cxnLst/>
            <a:rect l="l" t="t" r="r" b="b"/>
            <a:pathLst>
              <a:path w="29844" h="143509">
                <a:moveTo>
                  <a:pt x="0" y="0"/>
                </a:moveTo>
                <a:lnTo>
                  <a:pt x="29718" y="143256"/>
                </a:lnTo>
              </a:path>
            </a:pathLst>
          </a:custGeom>
          <a:ln w="127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080831" y="7515097"/>
            <a:ext cx="39370" cy="385445"/>
          </a:xfrm>
          <a:custGeom>
            <a:avLst/>
            <a:gdLst/>
            <a:ahLst/>
            <a:cxnLst/>
            <a:rect l="l" t="t" r="r" b="b"/>
            <a:pathLst>
              <a:path w="39369" h="385445">
                <a:moveTo>
                  <a:pt x="0" y="385190"/>
                </a:moveTo>
                <a:lnTo>
                  <a:pt x="39243" y="0"/>
                </a:lnTo>
              </a:path>
            </a:pathLst>
          </a:custGeom>
          <a:ln w="63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120074" y="7515097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8025" y="0"/>
                </a:lnTo>
              </a:path>
            </a:pathLst>
          </a:custGeom>
          <a:ln w="63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603944" y="7709407"/>
            <a:ext cx="1466850" cy="0"/>
          </a:xfrm>
          <a:custGeom>
            <a:avLst/>
            <a:gdLst/>
            <a:ahLst/>
            <a:cxnLst/>
            <a:rect l="l" t="t" r="r" b="b"/>
            <a:pathLst>
              <a:path w="1466850">
                <a:moveTo>
                  <a:pt x="0" y="0"/>
                </a:moveTo>
                <a:lnTo>
                  <a:pt x="1466469" y="0"/>
                </a:lnTo>
              </a:path>
            </a:pathLst>
          </a:custGeom>
          <a:ln w="63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498788" y="7745221"/>
            <a:ext cx="20955" cy="10795"/>
          </a:xfrm>
          <a:custGeom>
            <a:avLst/>
            <a:gdLst/>
            <a:ahLst/>
            <a:cxnLst/>
            <a:rect l="l" t="t" r="r" b="b"/>
            <a:pathLst>
              <a:path w="20955" h="10795">
                <a:moveTo>
                  <a:pt x="0" y="10667"/>
                </a:moveTo>
                <a:lnTo>
                  <a:pt x="20383" y="0"/>
                </a:lnTo>
              </a:path>
            </a:pathLst>
          </a:custGeom>
          <a:ln w="63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519172" y="7748269"/>
            <a:ext cx="29845" cy="150495"/>
          </a:xfrm>
          <a:custGeom>
            <a:avLst/>
            <a:gdLst/>
            <a:ahLst/>
            <a:cxnLst/>
            <a:rect l="l" t="t" r="r" b="b"/>
            <a:pathLst>
              <a:path w="29844" h="150495">
                <a:moveTo>
                  <a:pt x="0" y="0"/>
                </a:moveTo>
                <a:lnTo>
                  <a:pt x="29717" y="150113"/>
                </a:lnTo>
              </a:path>
            </a:pathLst>
          </a:custGeom>
          <a:ln w="127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552128" y="7496429"/>
            <a:ext cx="39370" cy="401955"/>
          </a:xfrm>
          <a:custGeom>
            <a:avLst/>
            <a:gdLst/>
            <a:ahLst/>
            <a:cxnLst/>
            <a:rect l="l" t="t" r="r" b="b"/>
            <a:pathLst>
              <a:path w="39369" h="401954">
                <a:moveTo>
                  <a:pt x="0" y="401955"/>
                </a:moveTo>
                <a:lnTo>
                  <a:pt x="39242" y="0"/>
                </a:lnTo>
              </a:path>
            </a:pathLst>
          </a:custGeom>
          <a:ln w="63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591371" y="7496429"/>
            <a:ext cx="1492885" cy="0"/>
          </a:xfrm>
          <a:custGeom>
            <a:avLst/>
            <a:gdLst/>
            <a:ahLst/>
            <a:cxnLst/>
            <a:rect l="l" t="t" r="r" b="b"/>
            <a:pathLst>
              <a:path w="1492885">
                <a:moveTo>
                  <a:pt x="0" y="0"/>
                </a:moveTo>
                <a:lnTo>
                  <a:pt x="1492377" y="0"/>
                </a:lnTo>
              </a:path>
            </a:pathLst>
          </a:custGeom>
          <a:ln w="63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4709159" y="7583932"/>
            <a:ext cx="98425" cy="128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650" spc="-25" dirty="0">
                <a:latin typeface="Symbol"/>
                <a:cs typeface="Symbol"/>
              </a:rPr>
              <a:t></a:t>
            </a:r>
            <a:r>
              <a:rPr sz="650" spc="10" dirty="0">
                <a:latin typeface="Times New Roman"/>
                <a:cs typeface="Times New Roman"/>
              </a:rPr>
              <a:t>1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368295" y="7586980"/>
            <a:ext cx="9334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Symbol"/>
                <a:cs typeface="Symbol"/>
              </a:rPr>
              <a:t></a:t>
            </a:r>
            <a:endParaRPr sz="1150">
              <a:latin typeface="Symbol"/>
              <a:cs typeface="Symbo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898904" y="7586980"/>
            <a:ext cx="9334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Symbol"/>
                <a:cs typeface="Symbol"/>
              </a:rPr>
              <a:t></a:t>
            </a:r>
            <a:endParaRPr sz="1150">
              <a:latin typeface="Symbol"/>
              <a:cs typeface="Symbo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123944" y="7586980"/>
            <a:ext cx="57594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Symbol"/>
                <a:cs typeface="Symbol"/>
              </a:rPr>
              <a:t></a:t>
            </a:r>
            <a:r>
              <a:rPr sz="1150" spc="-12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14</a:t>
            </a:r>
            <a:r>
              <a:rPr sz="1150" spc="-195" dirty="0">
                <a:latin typeface="Times New Roman"/>
                <a:cs typeface="Times New Roman"/>
              </a:rPr>
              <a:t> </a:t>
            </a:r>
            <a:r>
              <a:rPr sz="1150" spc="10" dirty="0">
                <a:latin typeface="Times New Roman"/>
                <a:cs typeface="Times New Roman"/>
              </a:rPr>
              <a:t>.51</a:t>
            </a:r>
            <a:r>
              <a:rPr sz="1150" i="1" spc="10" dirty="0">
                <a:latin typeface="Times New Roman"/>
                <a:cs typeface="Times New Roman"/>
              </a:rPr>
              <a:t>m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142744" y="7466888"/>
            <a:ext cx="168275" cy="434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" marR="5080" indent="-9525">
              <a:lnSpc>
                <a:spcPct val="116500"/>
              </a:lnSpc>
              <a:spcBef>
                <a:spcPts val="100"/>
              </a:spcBef>
            </a:pPr>
            <a:r>
              <a:rPr sz="1150" spc="70" dirty="0">
                <a:latin typeface="Times New Roman"/>
                <a:cs typeface="Times New Roman"/>
              </a:rPr>
              <a:t>2</a:t>
            </a:r>
            <a:r>
              <a:rPr sz="1150" i="1" dirty="0">
                <a:latin typeface="Times New Roman"/>
                <a:cs typeface="Times New Roman"/>
              </a:rPr>
              <a:t>h  k</a:t>
            </a:r>
            <a:r>
              <a:rPr sz="1150" i="1" spc="-125" dirty="0">
                <a:latin typeface="Times New Roman"/>
                <a:cs typeface="Times New Roman"/>
              </a:rPr>
              <a:t> </a:t>
            </a:r>
            <a:r>
              <a:rPr sz="1150" i="1" dirty="0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572767" y="7466888"/>
            <a:ext cx="235585" cy="43434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9845">
              <a:lnSpc>
                <a:spcPct val="100000"/>
              </a:lnSpc>
              <a:spcBef>
                <a:spcPts val="325"/>
              </a:spcBef>
            </a:pPr>
            <a:r>
              <a:rPr sz="1150" i="1" dirty="0">
                <a:latin typeface="Times New Roman"/>
                <a:cs typeface="Times New Roman"/>
              </a:rPr>
              <a:t>h</a:t>
            </a:r>
            <a:r>
              <a:rPr sz="1150" i="1" spc="-30" dirty="0">
                <a:latin typeface="Times New Roman"/>
                <a:cs typeface="Times New Roman"/>
              </a:rPr>
              <a:t> </a:t>
            </a:r>
            <a:r>
              <a:rPr sz="1150" i="1" dirty="0">
                <a:latin typeface="Times New Roman"/>
                <a:cs typeface="Times New Roman"/>
              </a:rPr>
              <a:t>p</a:t>
            </a:r>
            <a:endParaRPr sz="11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29"/>
              </a:spcBef>
            </a:pPr>
            <a:r>
              <a:rPr sz="1150" i="1" dirty="0">
                <a:latin typeface="Times New Roman"/>
                <a:cs typeface="Times New Roman"/>
              </a:rPr>
              <a:t>k</a:t>
            </a:r>
            <a:r>
              <a:rPr sz="1150" i="1" spc="-15" dirty="0">
                <a:latin typeface="Times New Roman"/>
                <a:cs typeface="Times New Roman"/>
              </a:rPr>
              <a:t> </a:t>
            </a:r>
            <a:r>
              <a:rPr sz="1150" i="1" dirty="0">
                <a:latin typeface="Times New Roman"/>
                <a:cs typeface="Times New Roman"/>
              </a:rPr>
              <a:t>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207008" y="7586980"/>
            <a:ext cx="21209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50" i="1" dirty="0">
                <a:latin typeface="Times New Roman"/>
                <a:cs typeface="Times New Roman"/>
              </a:rPr>
              <a:t>a</a:t>
            </a:r>
            <a:r>
              <a:rPr sz="1150" i="1" spc="-10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Symbol"/>
                <a:cs typeface="Symbol"/>
              </a:rPr>
              <a:t></a:t>
            </a:r>
            <a:endParaRPr sz="1150">
              <a:latin typeface="Symbol"/>
              <a:cs typeface="Symbo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586735" y="7463840"/>
            <a:ext cx="1508760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marR="30480" indent="210185">
              <a:lnSpc>
                <a:spcPct val="118300"/>
              </a:lnSpc>
              <a:spcBef>
                <a:spcPts val="100"/>
              </a:spcBef>
            </a:pPr>
            <a:r>
              <a:rPr sz="1150" spc="25" dirty="0">
                <a:latin typeface="Times New Roman"/>
                <a:cs typeface="Times New Roman"/>
              </a:rPr>
              <a:t>2(40</a:t>
            </a:r>
            <a:r>
              <a:rPr sz="1150" i="1" spc="25" dirty="0">
                <a:latin typeface="Times New Roman"/>
                <a:cs typeface="Times New Roman"/>
              </a:rPr>
              <a:t>W </a:t>
            </a:r>
            <a:r>
              <a:rPr sz="1150" dirty="0">
                <a:latin typeface="Times New Roman"/>
                <a:cs typeface="Times New Roman"/>
              </a:rPr>
              <a:t>/ </a:t>
            </a:r>
            <a:r>
              <a:rPr sz="1150" i="1" dirty="0">
                <a:latin typeface="Times New Roman"/>
                <a:cs typeface="Times New Roman"/>
              </a:rPr>
              <a:t>m </a:t>
            </a:r>
            <a:r>
              <a:rPr sz="975" spc="15" baseline="42735" dirty="0">
                <a:latin typeface="Times New Roman"/>
                <a:cs typeface="Times New Roman"/>
              </a:rPr>
              <a:t>2 </a:t>
            </a:r>
            <a:r>
              <a:rPr sz="1150" dirty="0">
                <a:latin typeface="Symbol"/>
                <a:cs typeface="Symbol"/>
              </a:rPr>
              <a:t></a:t>
            </a:r>
            <a:r>
              <a:rPr sz="1150" dirty="0">
                <a:latin typeface="Times New Roman"/>
                <a:cs typeface="Times New Roman"/>
              </a:rPr>
              <a:t> </a:t>
            </a:r>
            <a:r>
              <a:rPr sz="1150" i="1" dirty="0">
                <a:latin typeface="Times New Roman"/>
                <a:cs typeface="Times New Roman"/>
              </a:rPr>
              <a:t>C </a:t>
            </a:r>
            <a:r>
              <a:rPr sz="975" spc="7" baseline="42735" dirty="0">
                <a:latin typeface="MT Extra"/>
                <a:cs typeface="MT Extra"/>
              </a:rPr>
              <a:t></a:t>
            </a:r>
            <a:r>
              <a:rPr sz="975" spc="7" baseline="4273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)  </a:t>
            </a:r>
            <a:r>
              <a:rPr sz="1150" spc="15" dirty="0">
                <a:latin typeface="Times New Roman"/>
                <a:cs typeface="Times New Roman"/>
              </a:rPr>
              <a:t>(380</a:t>
            </a:r>
            <a:r>
              <a:rPr sz="1150" i="1" spc="15" dirty="0">
                <a:latin typeface="Times New Roman"/>
                <a:cs typeface="Times New Roman"/>
              </a:rPr>
              <a:t>W</a:t>
            </a:r>
            <a:r>
              <a:rPr sz="1150" i="1" spc="130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/</a:t>
            </a:r>
            <a:r>
              <a:rPr sz="1150" spc="-70" dirty="0">
                <a:latin typeface="Times New Roman"/>
                <a:cs typeface="Times New Roman"/>
              </a:rPr>
              <a:t> </a:t>
            </a:r>
            <a:r>
              <a:rPr sz="1150" i="1" dirty="0">
                <a:latin typeface="Times New Roman"/>
                <a:cs typeface="Times New Roman"/>
              </a:rPr>
              <a:t>m</a:t>
            </a:r>
            <a:r>
              <a:rPr sz="1150" i="1" spc="-70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Symbol"/>
                <a:cs typeface="Symbol"/>
              </a:rPr>
              <a:t></a:t>
            </a:r>
            <a:r>
              <a:rPr sz="1150" spc="-150" dirty="0">
                <a:latin typeface="Times New Roman"/>
                <a:cs typeface="Times New Roman"/>
              </a:rPr>
              <a:t> </a:t>
            </a:r>
            <a:r>
              <a:rPr sz="1150" i="1" dirty="0">
                <a:latin typeface="Times New Roman"/>
                <a:cs typeface="Times New Roman"/>
              </a:rPr>
              <a:t>C</a:t>
            </a:r>
            <a:r>
              <a:rPr sz="1150" i="1" spc="-80" dirty="0">
                <a:latin typeface="Times New Roman"/>
                <a:cs typeface="Times New Roman"/>
              </a:rPr>
              <a:t> </a:t>
            </a:r>
            <a:r>
              <a:rPr sz="975" spc="7" baseline="47008" dirty="0">
                <a:latin typeface="MT Extra"/>
                <a:cs typeface="MT Extra"/>
              </a:rPr>
              <a:t></a:t>
            </a:r>
            <a:r>
              <a:rPr sz="975" spc="22" baseline="47008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)(10</a:t>
            </a:r>
            <a:r>
              <a:rPr sz="1150" spc="-105" dirty="0">
                <a:latin typeface="Times New Roman"/>
                <a:cs typeface="Times New Roman"/>
              </a:rPr>
              <a:t> </a:t>
            </a:r>
            <a:r>
              <a:rPr sz="975" spc="37" baseline="47008" dirty="0">
                <a:latin typeface="Symbol"/>
                <a:cs typeface="Symbol"/>
              </a:rPr>
              <a:t></a:t>
            </a:r>
            <a:r>
              <a:rPr sz="975" spc="37" baseline="47008" dirty="0">
                <a:latin typeface="Times New Roman"/>
                <a:cs typeface="Times New Roman"/>
              </a:rPr>
              <a:t>3</a:t>
            </a:r>
            <a:r>
              <a:rPr sz="975" spc="30" baseline="47008" dirty="0">
                <a:latin typeface="Times New Roman"/>
                <a:cs typeface="Times New Roman"/>
              </a:rPr>
              <a:t> </a:t>
            </a:r>
            <a:r>
              <a:rPr sz="1150" i="1" spc="40" dirty="0">
                <a:latin typeface="Times New Roman"/>
                <a:cs typeface="Times New Roman"/>
              </a:rPr>
              <a:t>m</a:t>
            </a:r>
            <a:r>
              <a:rPr sz="1150" spc="40" dirty="0">
                <a:latin typeface="Times New Roman"/>
                <a:cs typeface="Times New Roman"/>
              </a:rPr>
              <a:t>)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00023" y="7773466"/>
            <a:ext cx="4274820" cy="55308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073785">
              <a:lnSpc>
                <a:spcPct val="100000"/>
              </a:lnSpc>
              <a:spcBef>
                <a:spcPts val="309"/>
              </a:spcBef>
            </a:pPr>
            <a:r>
              <a:rPr sz="650" i="1" spc="5" dirty="0">
                <a:latin typeface="Times New Roman"/>
                <a:cs typeface="Times New Roman"/>
              </a:rPr>
              <a:t>c</a:t>
            </a:r>
            <a:endParaRPr sz="650">
              <a:latin typeface="Times New Roman"/>
              <a:cs typeface="Times New Roman"/>
            </a:endParaRPr>
          </a:p>
          <a:p>
            <a:pPr marL="506730">
              <a:lnSpc>
                <a:spcPct val="100000"/>
              </a:lnSpc>
              <a:spcBef>
                <a:spcPts val="325"/>
              </a:spcBef>
            </a:pPr>
            <a:r>
              <a:rPr sz="1150" i="1" dirty="0">
                <a:latin typeface="Times New Roman"/>
                <a:cs typeface="Times New Roman"/>
              </a:rPr>
              <a:t>a</a:t>
            </a:r>
            <a:r>
              <a:rPr sz="1150" i="1" spc="-30" dirty="0">
                <a:latin typeface="Times New Roman"/>
                <a:cs typeface="Times New Roman"/>
              </a:rPr>
              <a:t> </a:t>
            </a:r>
            <a:r>
              <a:rPr sz="1150" i="1" dirty="0">
                <a:latin typeface="Times New Roman"/>
                <a:cs typeface="Times New Roman"/>
              </a:rPr>
              <a:t>L</a:t>
            </a:r>
            <a:r>
              <a:rPr sz="1150" i="1" spc="5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Symbol"/>
                <a:cs typeface="Symbol"/>
              </a:rPr>
              <a:t></a:t>
            </a:r>
            <a:r>
              <a:rPr sz="1150" spc="40" dirty="0">
                <a:latin typeface="Times New Roman"/>
                <a:cs typeface="Times New Roman"/>
              </a:rPr>
              <a:t> </a:t>
            </a:r>
            <a:r>
              <a:rPr sz="1150" spc="-25" dirty="0">
                <a:latin typeface="Times New Roman"/>
                <a:cs typeface="Times New Roman"/>
              </a:rPr>
              <a:t>(14</a:t>
            </a:r>
            <a:r>
              <a:rPr sz="1150" spc="-170" dirty="0">
                <a:latin typeface="Times New Roman"/>
                <a:cs typeface="Times New Roman"/>
              </a:rPr>
              <a:t> </a:t>
            </a:r>
            <a:r>
              <a:rPr sz="1150" spc="10" dirty="0">
                <a:latin typeface="Times New Roman"/>
                <a:cs typeface="Times New Roman"/>
              </a:rPr>
              <a:t>.51</a:t>
            </a:r>
            <a:r>
              <a:rPr sz="1150" i="1" spc="10" dirty="0">
                <a:latin typeface="Times New Roman"/>
                <a:cs typeface="Times New Roman"/>
              </a:rPr>
              <a:t>m</a:t>
            </a:r>
            <a:r>
              <a:rPr sz="1150" i="1" spc="-114" dirty="0">
                <a:latin typeface="Times New Roman"/>
                <a:cs typeface="Times New Roman"/>
              </a:rPr>
              <a:t> </a:t>
            </a:r>
            <a:r>
              <a:rPr sz="975" spc="37" baseline="42735" dirty="0">
                <a:latin typeface="Symbol"/>
                <a:cs typeface="Symbol"/>
              </a:rPr>
              <a:t></a:t>
            </a:r>
            <a:r>
              <a:rPr sz="975" spc="37" baseline="42735" dirty="0">
                <a:latin typeface="Times New Roman"/>
                <a:cs typeface="Times New Roman"/>
              </a:rPr>
              <a:t>1</a:t>
            </a:r>
            <a:r>
              <a:rPr sz="975" spc="-67" baseline="42735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)(10</a:t>
            </a:r>
            <a:r>
              <a:rPr sz="1150" spc="-125" dirty="0">
                <a:latin typeface="Times New Roman"/>
                <a:cs typeface="Times New Roman"/>
              </a:rPr>
              <a:t> </a:t>
            </a:r>
            <a:r>
              <a:rPr sz="975" spc="37" baseline="42735" dirty="0">
                <a:latin typeface="Symbol"/>
                <a:cs typeface="Symbol"/>
              </a:rPr>
              <a:t></a:t>
            </a:r>
            <a:r>
              <a:rPr sz="975" spc="37" baseline="42735" dirty="0">
                <a:latin typeface="Times New Roman"/>
                <a:cs typeface="Times New Roman"/>
              </a:rPr>
              <a:t>2</a:t>
            </a:r>
            <a:r>
              <a:rPr sz="975" spc="75" baseline="42735" dirty="0">
                <a:latin typeface="Times New Roman"/>
                <a:cs typeface="Times New Roman"/>
              </a:rPr>
              <a:t> </a:t>
            </a:r>
            <a:r>
              <a:rPr sz="1150" i="1" spc="40" dirty="0">
                <a:latin typeface="Times New Roman"/>
                <a:cs typeface="Times New Roman"/>
              </a:rPr>
              <a:t>m</a:t>
            </a:r>
            <a:r>
              <a:rPr sz="1150" spc="40" dirty="0">
                <a:latin typeface="Times New Roman"/>
                <a:cs typeface="Times New Roman"/>
              </a:rPr>
              <a:t>)</a:t>
            </a:r>
            <a:r>
              <a:rPr sz="1150" spc="20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Symbol"/>
                <a:cs typeface="Symbol"/>
              </a:rPr>
              <a:t></a:t>
            </a:r>
            <a:r>
              <a:rPr sz="1150" spc="40" dirty="0">
                <a:latin typeface="Times New Roman"/>
                <a:cs typeface="Times New Roman"/>
              </a:rPr>
              <a:t> </a:t>
            </a:r>
            <a:r>
              <a:rPr sz="1150" spc="15" dirty="0">
                <a:latin typeface="Times New Roman"/>
                <a:cs typeface="Times New Roman"/>
              </a:rPr>
              <a:t>0.1451</a:t>
            </a:r>
            <a:endParaRPr sz="115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sz="1100" spc="-5" dirty="0">
                <a:latin typeface="Arial Narrow"/>
                <a:cs typeface="Arial Narrow"/>
              </a:rPr>
              <a:t>By using Eq.(3.36.b) we </a:t>
            </a:r>
            <a:r>
              <a:rPr sz="1100" dirty="0">
                <a:latin typeface="Arial Narrow"/>
                <a:cs typeface="Arial Narrow"/>
              </a:rPr>
              <a:t>can </a:t>
            </a:r>
            <a:r>
              <a:rPr sz="1100" spc="-5" dirty="0">
                <a:latin typeface="Arial Narrow"/>
                <a:cs typeface="Arial Narrow"/>
              </a:rPr>
              <a:t>calculate </a:t>
            </a:r>
            <a:r>
              <a:rPr sz="1100" spc="-10" dirty="0">
                <a:latin typeface="Arial Narrow"/>
                <a:cs typeface="Arial Narrow"/>
              </a:rPr>
              <a:t>the efficiency </a:t>
            </a:r>
            <a:r>
              <a:rPr sz="1100" spc="-5" dirty="0">
                <a:latin typeface="Arial Narrow"/>
                <a:cs typeface="Arial Narrow"/>
              </a:rPr>
              <a:t>of </a:t>
            </a:r>
            <a:r>
              <a:rPr sz="1100" spc="-10" dirty="0">
                <a:latin typeface="Arial Narrow"/>
                <a:cs typeface="Arial Narrow"/>
              </a:rPr>
              <a:t>the </a:t>
            </a:r>
            <a:r>
              <a:rPr sz="1100" spc="-5" dirty="0">
                <a:latin typeface="Arial Narrow"/>
                <a:cs typeface="Arial Narrow"/>
              </a:rPr>
              <a:t>insulated </a:t>
            </a:r>
            <a:r>
              <a:rPr sz="1100" spc="-10" dirty="0">
                <a:latin typeface="Arial Narrow"/>
                <a:cs typeface="Arial Narrow"/>
              </a:rPr>
              <a:t>tip fin </a:t>
            </a:r>
            <a:r>
              <a:rPr sz="1100" spc="-5" dirty="0">
                <a:latin typeface="Arial Narrow"/>
                <a:cs typeface="Arial Narrow"/>
              </a:rPr>
              <a:t>as</a:t>
            </a:r>
            <a:r>
              <a:rPr sz="1100" spc="-15" dirty="0">
                <a:latin typeface="Arial Narrow"/>
                <a:cs typeface="Arial Narrow"/>
              </a:rPr>
              <a:t> </a:t>
            </a:r>
            <a:r>
              <a:rPr sz="1100" spc="-10" dirty="0">
                <a:latin typeface="Arial Narrow"/>
                <a:cs typeface="Arial Narrow"/>
              </a:rPr>
              <a:t>follow;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592389" y="8517128"/>
            <a:ext cx="491490" cy="0"/>
          </a:xfrm>
          <a:custGeom>
            <a:avLst/>
            <a:gdLst/>
            <a:ahLst/>
            <a:cxnLst/>
            <a:rect l="l" t="t" r="r" b="b"/>
            <a:pathLst>
              <a:path w="491489">
                <a:moveTo>
                  <a:pt x="0" y="0"/>
                </a:moveTo>
                <a:lnTo>
                  <a:pt x="491490" y="0"/>
                </a:lnTo>
              </a:path>
            </a:pathLst>
          </a:custGeom>
          <a:ln w="63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251900" y="8517128"/>
            <a:ext cx="833755" cy="0"/>
          </a:xfrm>
          <a:custGeom>
            <a:avLst/>
            <a:gdLst/>
            <a:ahLst/>
            <a:cxnLst/>
            <a:rect l="l" t="t" r="r" b="b"/>
            <a:pathLst>
              <a:path w="833755">
                <a:moveTo>
                  <a:pt x="0" y="0"/>
                </a:moveTo>
                <a:lnTo>
                  <a:pt x="833628" y="0"/>
                </a:lnTo>
              </a:path>
            </a:pathLst>
          </a:custGeom>
          <a:ln w="63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1427988" y="8274608"/>
            <a:ext cx="2783840" cy="43434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25"/>
              </a:spcBef>
            </a:pPr>
            <a:r>
              <a:rPr sz="1725" baseline="-33816" dirty="0">
                <a:latin typeface="Symbol"/>
                <a:cs typeface="Symbol"/>
              </a:rPr>
              <a:t></a:t>
            </a:r>
            <a:r>
              <a:rPr sz="1725" baseline="-33816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tanh </a:t>
            </a:r>
            <a:r>
              <a:rPr sz="1150" i="1" dirty="0">
                <a:latin typeface="Times New Roman"/>
                <a:cs typeface="Times New Roman"/>
              </a:rPr>
              <a:t>aL </a:t>
            </a:r>
            <a:r>
              <a:rPr sz="1725" baseline="-33816" dirty="0">
                <a:latin typeface="Symbol"/>
                <a:cs typeface="Symbol"/>
              </a:rPr>
              <a:t></a:t>
            </a:r>
            <a:r>
              <a:rPr sz="1725" baseline="-33816" dirty="0">
                <a:latin typeface="Times New Roman"/>
                <a:cs typeface="Times New Roman"/>
              </a:rPr>
              <a:t> </a:t>
            </a:r>
            <a:r>
              <a:rPr sz="1150" spc="-15" dirty="0">
                <a:latin typeface="Times New Roman"/>
                <a:cs typeface="Times New Roman"/>
              </a:rPr>
              <a:t>tanh( </a:t>
            </a:r>
            <a:r>
              <a:rPr sz="1150" spc="10" dirty="0">
                <a:latin typeface="Times New Roman"/>
                <a:cs typeface="Times New Roman"/>
              </a:rPr>
              <a:t>0.1451 </a:t>
            </a:r>
            <a:r>
              <a:rPr sz="1150" dirty="0">
                <a:latin typeface="Times New Roman"/>
                <a:cs typeface="Times New Roman"/>
              </a:rPr>
              <a:t>) </a:t>
            </a:r>
            <a:r>
              <a:rPr sz="1725" baseline="-33816" dirty="0">
                <a:latin typeface="Symbol"/>
                <a:cs typeface="Symbol"/>
              </a:rPr>
              <a:t></a:t>
            </a:r>
            <a:r>
              <a:rPr sz="1725" baseline="-33816" dirty="0">
                <a:latin typeface="Times New Roman"/>
                <a:cs typeface="Times New Roman"/>
              </a:rPr>
              <a:t> </a:t>
            </a:r>
            <a:r>
              <a:rPr sz="1725" spc="15" baseline="-33816" dirty="0">
                <a:latin typeface="Times New Roman"/>
                <a:cs typeface="Times New Roman"/>
              </a:rPr>
              <a:t>0.993 </a:t>
            </a:r>
            <a:r>
              <a:rPr sz="1725" baseline="-33816" dirty="0">
                <a:latin typeface="Symbol"/>
                <a:cs typeface="Symbol"/>
              </a:rPr>
              <a:t></a:t>
            </a:r>
            <a:r>
              <a:rPr sz="1725" spc="-7" baseline="-33816" dirty="0">
                <a:latin typeface="Times New Roman"/>
                <a:cs typeface="Times New Roman"/>
              </a:rPr>
              <a:t> </a:t>
            </a:r>
            <a:r>
              <a:rPr sz="1725" spc="52" baseline="-33816" dirty="0">
                <a:latin typeface="Times New Roman"/>
                <a:cs typeface="Times New Roman"/>
              </a:rPr>
              <a:t>99.3%</a:t>
            </a:r>
            <a:endParaRPr sz="1725" baseline="-33816">
              <a:latin typeface="Times New Roman"/>
              <a:cs typeface="Times New Roman"/>
            </a:endParaRPr>
          </a:p>
          <a:p>
            <a:pPr marL="324485">
              <a:lnSpc>
                <a:spcPct val="100000"/>
              </a:lnSpc>
              <a:spcBef>
                <a:spcPts val="229"/>
              </a:spcBef>
              <a:tabLst>
                <a:tab pos="1028065" algn="l"/>
              </a:tabLst>
            </a:pPr>
            <a:r>
              <a:rPr sz="1150" i="1" dirty="0">
                <a:latin typeface="Times New Roman"/>
                <a:cs typeface="Times New Roman"/>
              </a:rPr>
              <a:t>aL	</a:t>
            </a:r>
            <a:r>
              <a:rPr sz="1150" spc="10" dirty="0">
                <a:latin typeface="Times New Roman"/>
                <a:cs typeface="Times New Roman"/>
              </a:rPr>
              <a:t>0.1451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310639" y="8492235"/>
            <a:ext cx="104139" cy="128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650" i="1" spc="5" dirty="0">
                <a:latin typeface="Times New Roman"/>
                <a:cs typeface="Times New Roman"/>
              </a:rPr>
              <a:t>fin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185672" y="8389539"/>
            <a:ext cx="100965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200" i="1" spc="-509" dirty="0">
                <a:latin typeface="Verdana"/>
                <a:cs typeface="Verdana"/>
              </a:rPr>
              <a:t>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24840" y="9984740"/>
            <a:ext cx="6312535" cy="0"/>
          </a:xfrm>
          <a:custGeom>
            <a:avLst/>
            <a:gdLst/>
            <a:ahLst/>
            <a:cxnLst/>
            <a:rect l="l" t="t" r="r" b="b"/>
            <a:pathLst>
              <a:path w="6312534">
                <a:moveTo>
                  <a:pt x="0" y="0"/>
                </a:moveTo>
                <a:lnTo>
                  <a:pt x="6312408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32459" y="8821419"/>
            <a:ext cx="0" cy="1155700"/>
          </a:xfrm>
          <a:custGeom>
            <a:avLst/>
            <a:gdLst/>
            <a:ahLst/>
            <a:cxnLst/>
            <a:rect l="l" t="t" r="r" b="b"/>
            <a:pathLst>
              <a:path h="1155700">
                <a:moveTo>
                  <a:pt x="0" y="0"/>
                </a:moveTo>
                <a:lnTo>
                  <a:pt x="0" y="1155699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24840" y="8813800"/>
            <a:ext cx="6312535" cy="0"/>
          </a:xfrm>
          <a:custGeom>
            <a:avLst/>
            <a:gdLst/>
            <a:ahLst/>
            <a:cxnLst/>
            <a:rect l="l" t="t" r="r" b="b"/>
            <a:pathLst>
              <a:path w="6312534">
                <a:moveTo>
                  <a:pt x="0" y="0"/>
                </a:moveTo>
                <a:lnTo>
                  <a:pt x="6312408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931152" y="8821928"/>
            <a:ext cx="0" cy="1155700"/>
          </a:xfrm>
          <a:custGeom>
            <a:avLst/>
            <a:gdLst/>
            <a:ahLst/>
            <a:cxnLst/>
            <a:rect l="l" t="t" r="r" b="b"/>
            <a:pathLst>
              <a:path h="1155700">
                <a:moveTo>
                  <a:pt x="0" y="0"/>
                </a:moveTo>
                <a:lnTo>
                  <a:pt x="0" y="1155192"/>
                </a:lnTo>
              </a:path>
            </a:pathLst>
          </a:custGeom>
          <a:ln w="12192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55319" y="9949180"/>
            <a:ext cx="6254750" cy="15240"/>
          </a:xfrm>
          <a:custGeom>
            <a:avLst/>
            <a:gdLst/>
            <a:ahLst/>
            <a:cxnLst/>
            <a:rect l="l" t="t" r="r" b="b"/>
            <a:pathLst>
              <a:path w="6254750" h="15240">
                <a:moveTo>
                  <a:pt x="0" y="15240"/>
                </a:moveTo>
                <a:lnTo>
                  <a:pt x="6254496" y="15240"/>
                </a:lnTo>
                <a:lnTo>
                  <a:pt x="6254496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62940" y="8851900"/>
            <a:ext cx="0" cy="1097280"/>
          </a:xfrm>
          <a:custGeom>
            <a:avLst/>
            <a:gdLst/>
            <a:ahLst/>
            <a:cxnLst/>
            <a:rect l="l" t="t" r="r" b="b"/>
            <a:pathLst>
              <a:path h="1097279">
                <a:moveTo>
                  <a:pt x="0" y="0"/>
                </a:moveTo>
                <a:lnTo>
                  <a:pt x="0" y="109728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55319" y="8836659"/>
            <a:ext cx="6254750" cy="15240"/>
          </a:xfrm>
          <a:custGeom>
            <a:avLst/>
            <a:gdLst/>
            <a:ahLst/>
            <a:cxnLst/>
            <a:rect l="l" t="t" r="r" b="b"/>
            <a:pathLst>
              <a:path w="6254750" h="15240">
                <a:moveTo>
                  <a:pt x="0" y="15240"/>
                </a:moveTo>
                <a:lnTo>
                  <a:pt x="6254496" y="15240"/>
                </a:lnTo>
                <a:lnTo>
                  <a:pt x="6254496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902195" y="8852407"/>
            <a:ext cx="0" cy="1097280"/>
          </a:xfrm>
          <a:custGeom>
            <a:avLst/>
            <a:gdLst/>
            <a:ahLst/>
            <a:cxnLst/>
            <a:rect l="l" t="t" r="r" b="b"/>
            <a:pathLst>
              <a:path h="1097279">
                <a:moveTo>
                  <a:pt x="0" y="0"/>
                </a:moveTo>
                <a:lnTo>
                  <a:pt x="0" y="109728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655319" y="8836659"/>
            <a:ext cx="6253480" cy="1126490"/>
          </a:xfrm>
          <a:prstGeom prst="rect">
            <a:avLst/>
          </a:prstGeom>
          <a:solidFill>
            <a:srgbClr val="DCDCDC"/>
          </a:solidFill>
        </p:spPr>
        <p:txBody>
          <a:bodyPr vert="horz" wrap="square" lIns="0" tIns="21590" rIns="0" bIns="0" rtlCol="0">
            <a:spAutoFit/>
          </a:bodyPr>
          <a:lstStyle/>
          <a:p>
            <a:pPr marL="69850" algn="just">
              <a:lnSpc>
                <a:spcPts val="1395"/>
              </a:lnSpc>
              <a:spcBef>
                <a:spcPts val="170"/>
              </a:spcBef>
            </a:pPr>
            <a:r>
              <a:rPr sz="1200" b="1" i="1" spc="-5" dirty="0">
                <a:solidFill>
                  <a:srgbClr val="F50795"/>
                </a:solidFill>
                <a:latin typeface="Arial Narrow"/>
                <a:cs typeface="Arial Narrow"/>
              </a:rPr>
              <a:t>EXAMPLE</a:t>
            </a:r>
            <a:r>
              <a:rPr sz="1200" b="1" i="1" spc="-30" dirty="0">
                <a:solidFill>
                  <a:srgbClr val="F50795"/>
                </a:solidFill>
                <a:latin typeface="Arial Narrow"/>
                <a:cs typeface="Arial Narrow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Arial Narrow"/>
                <a:cs typeface="Arial Narrow"/>
              </a:rPr>
              <a:t>3.9-</a:t>
            </a:r>
            <a:endParaRPr sz="1200">
              <a:latin typeface="Arial Narrow"/>
              <a:cs typeface="Arial Narrow"/>
            </a:endParaRPr>
          </a:p>
          <a:p>
            <a:pPr marL="69850" marR="55880" algn="just">
              <a:lnSpc>
                <a:spcPts val="1270"/>
              </a:lnSpc>
              <a:spcBef>
                <a:spcPts val="40"/>
              </a:spcBef>
            </a:pPr>
            <a:r>
              <a:rPr sz="1100" dirty="0">
                <a:latin typeface="Arial Narrow"/>
                <a:cs typeface="Arial Narrow"/>
              </a:rPr>
              <a:t>A </a:t>
            </a:r>
            <a:r>
              <a:rPr sz="1100" spc="-5" dirty="0">
                <a:latin typeface="Arial Narrow"/>
                <a:cs typeface="Arial Narrow"/>
              </a:rPr>
              <a:t>steel </a:t>
            </a:r>
            <a:r>
              <a:rPr sz="1100" dirty="0">
                <a:latin typeface="Arial Narrow"/>
                <a:cs typeface="Arial Narrow"/>
              </a:rPr>
              <a:t>rod </a:t>
            </a:r>
            <a:r>
              <a:rPr sz="1100" spc="-5" dirty="0">
                <a:latin typeface="Arial Narrow"/>
                <a:cs typeface="Arial Narrow"/>
              </a:rPr>
              <a:t>of </a:t>
            </a:r>
            <a:r>
              <a:rPr sz="1100" spc="-10" dirty="0">
                <a:latin typeface="Arial Narrow"/>
                <a:cs typeface="Arial Narrow"/>
              </a:rPr>
              <a:t>diameter </a:t>
            </a:r>
            <a:r>
              <a:rPr sz="1100" spc="-5" dirty="0">
                <a:latin typeface="Arial Narrow"/>
                <a:cs typeface="Arial Narrow"/>
              </a:rPr>
              <a:t>D=2cm, length L=10cm, and thermal conductivity k=50W/m∙C</a:t>
            </a:r>
            <a:r>
              <a:rPr sz="1100" spc="-5" dirty="0">
                <a:latin typeface="Times New Roman"/>
                <a:cs typeface="Times New Roman"/>
              </a:rPr>
              <a:t>°</a:t>
            </a:r>
            <a:r>
              <a:rPr sz="1100" spc="-5" dirty="0">
                <a:latin typeface="Arial Narrow"/>
                <a:cs typeface="Arial Narrow"/>
              </a:rPr>
              <a:t>, is exposed </a:t>
            </a:r>
            <a:r>
              <a:rPr sz="1100" spc="-10" dirty="0">
                <a:latin typeface="Arial Narrow"/>
                <a:cs typeface="Arial Narrow"/>
              </a:rPr>
              <a:t>to </a:t>
            </a:r>
            <a:r>
              <a:rPr sz="1100" spc="-5" dirty="0">
                <a:latin typeface="Arial Narrow"/>
                <a:cs typeface="Arial Narrow"/>
              </a:rPr>
              <a:t>ambient air at  T</a:t>
            </a:r>
            <a:r>
              <a:rPr sz="1050" spc="-7" baseline="-11904" dirty="0">
                <a:latin typeface="Times New Roman"/>
                <a:cs typeface="Times New Roman"/>
              </a:rPr>
              <a:t>∞</a:t>
            </a:r>
            <a:r>
              <a:rPr sz="1100" spc="-5" dirty="0">
                <a:latin typeface="Arial Narrow"/>
                <a:cs typeface="Arial Narrow"/>
              </a:rPr>
              <a:t>=20C</a:t>
            </a:r>
            <a:r>
              <a:rPr sz="1100" spc="-5" dirty="0">
                <a:latin typeface="Times New Roman"/>
                <a:cs typeface="Times New Roman"/>
              </a:rPr>
              <a:t>° </a:t>
            </a:r>
            <a:r>
              <a:rPr sz="1100" spc="-10" dirty="0">
                <a:latin typeface="Arial Narrow"/>
                <a:cs typeface="Arial Narrow"/>
              </a:rPr>
              <a:t>with </a:t>
            </a:r>
            <a:r>
              <a:rPr sz="1100" dirty="0">
                <a:latin typeface="Arial Narrow"/>
                <a:cs typeface="Arial Narrow"/>
              </a:rPr>
              <a:t>a </a:t>
            </a:r>
            <a:r>
              <a:rPr sz="1100" spc="-5" dirty="0">
                <a:latin typeface="Arial Narrow"/>
                <a:cs typeface="Arial Narrow"/>
              </a:rPr>
              <a:t>heat transfer </a:t>
            </a:r>
            <a:r>
              <a:rPr sz="1100" spc="-10" dirty="0">
                <a:latin typeface="Arial Narrow"/>
                <a:cs typeface="Arial Narrow"/>
              </a:rPr>
              <a:t>coefficient </a:t>
            </a:r>
            <a:r>
              <a:rPr sz="1100" spc="-5" dirty="0">
                <a:latin typeface="Arial Narrow"/>
                <a:cs typeface="Arial Narrow"/>
              </a:rPr>
              <a:t>h=30W/m</a:t>
            </a:r>
            <a:r>
              <a:rPr sz="1050" spc="-7" baseline="23809" dirty="0">
                <a:latin typeface="Arial Narrow"/>
                <a:cs typeface="Arial Narrow"/>
              </a:rPr>
              <a:t>2</a:t>
            </a:r>
            <a:r>
              <a:rPr sz="1100" spc="-5" dirty="0">
                <a:latin typeface="Arial Narrow"/>
                <a:cs typeface="Arial Narrow"/>
              </a:rPr>
              <a:t>∙C</a:t>
            </a:r>
            <a:r>
              <a:rPr sz="1100" spc="-5" dirty="0">
                <a:latin typeface="Times New Roman"/>
                <a:cs typeface="Times New Roman"/>
              </a:rPr>
              <a:t>°</a:t>
            </a:r>
            <a:r>
              <a:rPr sz="1100" spc="-5" dirty="0">
                <a:latin typeface="Arial Narrow"/>
                <a:cs typeface="Arial Narrow"/>
              </a:rPr>
              <a:t>. </a:t>
            </a:r>
            <a:r>
              <a:rPr sz="1100" spc="-10" dirty="0">
                <a:latin typeface="Arial Narrow"/>
                <a:cs typeface="Arial Narrow"/>
              </a:rPr>
              <a:t>If </a:t>
            </a:r>
            <a:r>
              <a:rPr sz="1100" spc="-5" dirty="0">
                <a:latin typeface="Arial Narrow"/>
                <a:cs typeface="Arial Narrow"/>
              </a:rPr>
              <a:t>one end of </a:t>
            </a:r>
            <a:r>
              <a:rPr sz="1100" spc="-10" dirty="0">
                <a:latin typeface="Arial Narrow"/>
                <a:cs typeface="Arial Narrow"/>
              </a:rPr>
              <a:t>the </a:t>
            </a:r>
            <a:r>
              <a:rPr sz="1100" dirty="0">
                <a:latin typeface="Arial Narrow"/>
                <a:cs typeface="Arial Narrow"/>
              </a:rPr>
              <a:t>rod </a:t>
            </a:r>
            <a:r>
              <a:rPr sz="1100" spc="-5" dirty="0">
                <a:latin typeface="Arial Narrow"/>
                <a:cs typeface="Arial Narrow"/>
              </a:rPr>
              <a:t>is </a:t>
            </a:r>
            <a:r>
              <a:rPr sz="1100" spc="-10" dirty="0">
                <a:latin typeface="Arial Narrow"/>
                <a:cs typeface="Arial Narrow"/>
              </a:rPr>
              <a:t>maintained </a:t>
            </a:r>
            <a:r>
              <a:rPr sz="1100" spc="-5" dirty="0">
                <a:latin typeface="Arial Narrow"/>
                <a:cs typeface="Arial Narrow"/>
              </a:rPr>
              <a:t>at </a:t>
            </a:r>
            <a:r>
              <a:rPr sz="1100" dirty="0">
                <a:latin typeface="Arial Narrow"/>
                <a:cs typeface="Arial Narrow"/>
              </a:rPr>
              <a:t>a </a:t>
            </a:r>
            <a:r>
              <a:rPr sz="1100" spc="-5" dirty="0">
                <a:latin typeface="Arial Narrow"/>
                <a:cs typeface="Arial Narrow"/>
              </a:rPr>
              <a:t>temperature of 70C</a:t>
            </a:r>
            <a:r>
              <a:rPr sz="1100" spc="-5" dirty="0">
                <a:latin typeface="Times New Roman"/>
                <a:cs typeface="Times New Roman"/>
              </a:rPr>
              <a:t>°</a:t>
            </a:r>
            <a:r>
              <a:rPr sz="1100" spc="-5" dirty="0">
                <a:latin typeface="Arial Narrow"/>
                <a:cs typeface="Arial Narrow"/>
              </a:rPr>
              <a:t>.  calculate </a:t>
            </a:r>
            <a:r>
              <a:rPr sz="1100" spc="-10" dirty="0">
                <a:latin typeface="Arial Narrow"/>
                <a:cs typeface="Arial Narrow"/>
              </a:rPr>
              <a:t>the </a:t>
            </a:r>
            <a:r>
              <a:rPr sz="1100" spc="-5" dirty="0">
                <a:latin typeface="Arial Narrow"/>
                <a:cs typeface="Arial Narrow"/>
              </a:rPr>
              <a:t>heat loss from </a:t>
            </a:r>
            <a:r>
              <a:rPr sz="1100" spc="-10" dirty="0">
                <a:latin typeface="Arial Narrow"/>
                <a:cs typeface="Arial Narrow"/>
              </a:rPr>
              <a:t>the </a:t>
            </a:r>
            <a:r>
              <a:rPr sz="1100" dirty="0">
                <a:latin typeface="Arial Narrow"/>
                <a:cs typeface="Arial Narrow"/>
              </a:rPr>
              <a:t>rod, </a:t>
            </a:r>
            <a:r>
              <a:rPr sz="1100" spc="-5" dirty="0">
                <a:latin typeface="Arial Narrow"/>
                <a:cs typeface="Arial Narrow"/>
              </a:rPr>
              <a:t>also </a:t>
            </a:r>
            <a:r>
              <a:rPr sz="1100" spc="-10" dirty="0">
                <a:latin typeface="Arial Narrow"/>
                <a:cs typeface="Arial Narrow"/>
              </a:rPr>
              <a:t>find the </a:t>
            </a:r>
            <a:r>
              <a:rPr sz="1100" spc="-5" dirty="0">
                <a:latin typeface="Arial Narrow"/>
                <a:cs typeface="Arial Narrow"/>
              </a:rPr>
              <a:t>temperature at </a:t>
            </a:r>
            <a:r>
              <a:rPr sz="1100" spc="-10" dirty="0">
                <a:latin typeface="Arial Narrow"/>
                <a:cs typeface="Arial Narrow"/>
              </a:rPr>
              <a:t>the </a:t>
            </a:r>
            <a:r>
              <a:rPr sz="1100" spc="-5" dirty="0">
                <a:latin typeface="Arial Narrow"/>
                <a:cs typeface="Arial Narrow"/>
              </a:rPr>
              <a:t>other end of </a:t>
            </a:r>
            <a:r>
              <a:rPr sz="1100" spc="-10" dirty="0">
                <a:latin typeface="Arial Narrow"/>
                <a:cs typeface="Arial Narrow"/>
              </a:rPr>
              <a:t>the</a:t>
            </a:r>
            <a:r>
              <a:rPr sz="1100" spc="-165" dirty="0">
                <a:latin typeface="Arial Narrow"/>
                <a:cs typeface="Arial Narrow"/>
              </a:rPr>
              <a:t> </a:t>
            </a:r>
            <a:r>
              <a:rPr sz="1100" dirty="0">
                <a:latin typeface="Arial Narrow"/>
                <a:cs typeface="Arial Narrow"/>
              </a:rPr>
              <a:t>rod.</a:t>
            </a:r>
            <a:endParaRPr sz="1100">
              <a:latin typeface="Arial Narrow"/>
              <a:cs typeface="Arial Narrow"/>
            </a:endParaRPr>
          </a:p>
          <a:p>
            <a:pPr marL="69850" marR="58419" algn="just">
              <a:lnSpc>
                <a:spcPct val="103600"/>
              </a:lnSpc>
              <a:spcBef>
                <a:spcPts val="545"/>
              </a:spcBef>
            </a:pPr>
            <a:r>
              <a:rPr sz="1100" b="1" spc="-5" dirty="0">
                <a:solidFill>
                  <a:srgbClr val="F50795"/>
                </a:solidFill>
                <a:latin typeface="Arial Narrow"/>
                <a:cs typeface="Arial Narrow"/>
              </a:rPr>
              <a:t>SOLUTION </a:t>
            </a:r>
            <a:r>
              <a:rPr sz="1100" dirty="0">
                <a:latin typeface="Arial Narrow"/>
                <a:cs typeface="Arial Narrow"/>
              </a:rPr>
              <a:t>A rod </a:t>
            </a:r>
            <a:r>
              <a:rPr sz="1100" spc="-10" dirty="0">
                <a:latin typeface="Arial Narrow"/>
                <a:cs typeface="Arial Narrow"/>
              </a:rPr>
              <a:t>with </a:t>
            </a:r>
            <a:r>
              <a:rPr sz="1100" spc="-5" dirty="0">
                <a:latin typeface="Arial Narrow"/>
                <a:cs typeface="Arial Narrow"/>
              </a:rPr>
              <a:t>D=2cm=0.02m and L=10cm=0.1m, is exposed </a:t>
            </a:r>
            <a:r>
              <a:rPr sz="1100" spc="-10" dirty="0">
                <a:latin typeface="Arial Narrow"/>
                <a:cs typeface="Arial Narrow"/>
              </a:rPr>
              <a:t>to </a:t>
            </a:r>
            <a:r>
              <a:rPr sz="1100" spc="-5" dirty="0">
                <a:latin typeface="Arial Narrow"/>
                <a:cs typeface="Arial Narrow"/>
              </a:rPr>
              <a:t>air </a:t>
            </a:r>
            <a:r>
              <a:rPr sz="1100" spc="-10" dirty="0">
                <a:latin typeface="Arial Narrow"/>
                <a:cs typeface="Arial Narrow"/>
              </a:rPr>
              <a:t>with </a:t>
            </a:r>
            <a:r>
              <a:rPr sz="1100" dirty="0">
                <a:latin typeface="Arial Narrow"/>
                <a:cs typeface="Arial Narrow"/>
              </a:rPr>
              <a:t>T</a:t>
            </a:r>
            <a:r>
              <a:rPr sz="1050" baseline="-11904" dirty="0">
                <a:latin typeface="Times New Roman"/>
                <a:cs typeface="Times New Roman"/>
              </a:rPr>
              <a:t>∞</a:t>
            </a:r>
            <a:r>
              <a:rPr sz="1100" dirty="0">
                <a:latin typeface="Arial Narrow"/>
                <a:cs typeface="Arial Narrow"/>
              </a:rPr>
              <a:t>=20 </a:t>
            </a:r>
            <a:r>
              <a:rPr sz="1100" spc="-10" dirty="0">
                <a:latin typeface="Arial Narrow"/>
                <a:cs typeface="Arial Narrow"/>
              </a:rPr>
              <a:t>C</a:t>
            </a:r>
            <a:r>
              <a:rPr sz="1100" spc="-10" dirty="0">
                <a:latin typeface="Times New Roman"/>
                <a:cs typeface="Times New Roman"/>
              </a:rPr>
              <a:t>°</a:t>
            </a:r>
            <a:r>
              <a:rPr sz="1100" spc="-10" dirty="0">
                <a:latin typeface="Arial Narrow"/>
                <a:cs typeface="Arial Narrow"/>
              </a:rPr>
              <a:t>, </a:t>
            </a:r>
            <a:r>
              <a:rPr sz="1100" spc="-5" dirty="0">
                <a:latin typeface="Arial Narrow"/>
                <a:cs typeface="Arial Narrow"/>
              </a:rPr>
              <a:t>h=30W/m</a:t>
            </a:r>
            <a:r>
              <a:rPr sz="1050" spc="-7" baseline="23809" dirty="0">
                <a:latin typeface="Arial Narrow"/>
                <a:cs typeface="Arial Narrow"/>
              </a:rPr>
              <a:t>2</a:t>
            </a:r>
            <a:r>
              <a:rPr sz="1100" spc="-5" dirty="0">
                <a:latin typeface="Arial Narrow"/>
                <a:cs typeface="Arial Narrow"/>
              </a:rPr>
              <a:t>∙C</a:t>
            </a:r>
            <a:r>
              <a:rPr sz="1100" spc="-5" dirty="0">
                <a:latin typeface="Times New Roman"/>
                <a:cs typeface="Times New Roman"/>
              </a:rPr>
              <a:t>°</a:t>
            </a:r>
            <a:r>
              <a:rPr sz="1100" spc="-5" dirty="0">
                <a:latin typeface="Arial Narrow"/>
                <a:cs typeface="Arial Narrow"/>
              </a:rPr>
              <a:t>, and </a:t>
            </a:r>
            <a:r>
              <a:rPr sz="1100" spc="-10" dirty="0">
                <a:latin typeface="Arial Narrow"/>
                <a:cs typeface="Arial Narrow"/>
              </a:rPr>
              <a:t>the </a:t>
            </a:r>
            <a:r>
              <a:rPr sz="1100" spc="-5" dirty="0">
                <a:latin typeface="Arial Narrow"/>
                <a:cs typeface="Arial Narrow"/>
              </a:rPr>
              <a:t>one  </a:t>
            </a:r>
            <a:r>
              <a:rPr sz="1650" spc="-7" baseline="5050" dirty="0">
                <a:latin typeface="Arial Narrow"/>
                <a:cs typeface="Arial Narrow"/>
              </a:rPr>
              <a:t>end temperature is T</a:t>
            </a:r>
            <a:r>
              <a:rPr sz="700" spc="-5" dirty="0">
                <a:latin typeface="Arial Narrow"/>
                <a:cs typeface="Arial Narrow"/>
              </a:rPr>
              <a:t>b</a:t>
            </a:r>
            <a:r>
              <a:rPr sz="1650" spc="-7" baseline="5050" dirty="0">
                <a:latin typeface="Arial Narrow"/>
                <a:cs typeface="Arial Narrow"/>
              </a:rPr>
              <a:t>=70</a:t>
            </a:r>
            <a:r>
              <a:rPr sz="1650" spc="-60" baseline="5050" dirty="0">
                <a:latin typeface="Arial Narrow"/>
                <a:cs typeface="Arial Narrow"/>
              </a:rPr>
              <a:t> </a:t>
            </a:r>
            <a:r>
              <a:rPr sz="1650" spc="-15" baseline="5050" dirty="0">
                <a:latin typeface="Arial Narrow"/>
                <a:cs typeface="Arial Narrow"/>
              </a:rPr>
              <a:t>C</a:t>
            </a:r>
            <a:r>
              <a:rPr sz="1650" spc="-15" baseline="5050" dirty="0">
                <a:latin typeface="Times New Roman"/>
                <a:cs typeface="Times New Roman"/>
              </a:rPr>
              <a:t>°.</a:t>
            </a:r>
            <a:endParaRPr sz="1650" baseline="505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62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3608" y="5124703"/>
            <a:ext cx="4343400" cy="4791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57471" y="5898896"/>
            <a:ext cx="548640" cy="161925"/>
          </a:xfrm>
          <a:custGeom>
            <a:avLst/>
            <a:gdLst/>
            <a:ahLst/>
            <a:cxnLst/>
            <a:rect l="l" t="t" r="r" b="b"/>
            <a:pathLst>
              <a:path w="548639" h="161925">
                <a:moveTo>
                  <a:pt x="0" y="161544"/>
                </a:moveTo>
                <a:lnTo>
                  <a:pt x="548639" y="161544"/>
                </a:lnTo>
                <a:lnTo>
                  <a:pt x="548639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89303" y="5194808"/>
            <a:ext cx="363220" cy="189230"/>
          </a:xfrm>
          <a:custGeom>
            <a:avLst/>
            <a:gdLst/>
            <a:ahLst/>
            <a:cxnLst/>
            <a:rect l="l" t="t" r="r" b="b"/>
            <a:pathLst>
              <a:path w="363219" h="189229">
                <a:moveTo>
                  <a:pt x="0" y="188975"/>
                </a:moveTo>
                <a:lnTo>
                  <a:pt x="362711" y="188975"/>
                </a:lnTo>
                <a:lnTo>
                  <a:pt x="362711" y="0"/>
                </a:lnTo>
                <a:lnTo>
                  <a:pt x="0" y="0"/>
                </a:lnTo>
                <a:lnTo>
                  <a:pt x="0" y="188975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90159" y="6923023"/>
            <a:ext cx="1825751" cy="17586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46176" y="790448"/>
            <a:ext cx="6269990" cy="4246245"/>
          </a:xfrm>
          <a:custGeom>
            <a:avLst/>
            <a:gdLst/>
            <a:ahLst/>
            <a:cxnLst/>
            <a:rect l="l" t="t" r="r" b="b"/>
            <a:pathLst>
              <a:path w="6269990" h="4246245">
                <a:moveTo>
                  <a:pt x="0" y="4245864"/>
                </a:moveTo>
                <a:lnTo>
                  <a:pt x="6269736" y="4245864"/>
                </a:lnTo>
                <a:lnTo>
                  <a:pt x="6269736" y="0"/>
                </a:lnTo>
                <a:lnTo>
                  <a:pt x="0" y="0"/>
                </a:lnTo>
                <a:lnTo>
                  <a:pt x="0" y="4245864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74013" y="1826767"/>
            <a:ext cx="181610" cy="0"/>
          </a:xfrm>
          <a:custGeom>
            <a:avLst/>
            <a:gdLst/>
            <a:ahLst/>
            <a:cxnLst/>
            <a:rect l="l" t="t" r="r" b="b"/>
            <a:pathLst>
              <a:path w="181609">
                <a:moveTo>
                  <a:pt x="0" y="0"/>
                </a:moveTo>
                <a:lnTo>
                  <a:pt x="181546" y="0"/>
                </a:lnTo>
              </a:path>
            </a:pathLst>
          </a:custGeom>
          <a:ln w="63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11402" y="2044700"/>
            <a:ext cx="337185" cy="0"/>
          </a:xfrm>
          <a:custGeom>
            <a:avLst/>
            <a:gdLst/>
            <a:ahLst/>
            <a:cxnLst/>
            <a:rect l="l" t="t" r="r" b="b"/>
            <a:pathLst>
              <a:path w="337185">
                <a:moveTo>
                  <a:pt x="0" y="0"/>
                </a:moveTo>
                <a:lnTo>
                  <a:pt x="33661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22819" y="1826767"/>
            <a:ext cx="513715" cy="0"/>
          </a:xfrm>
          <a:custGeom>
            <a:avLst/>
            <a:gdLst/>
            <a:ahLst/>
            <a:cxnLst/>
            <a:rect l="l" t="t" r="r" b="b"/>
            <a:pathLst>
              <a:path w="513714">
                <a:moveTo>
                  <a:pt x="0" y="0"/>
                </a:moveTo>
                <a:lnTo>
                  <a:pt x="513588" y="0"/>
                </a:lnTo>
              </a:path>
            </a:pathLst>
          </a:custGeom>
          <a:ln w="63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03857" y="1826767"/>
            <a:ext cx="142240" cy="0"/>
          </a:xfrm>
          <a:custGeom>
            <a:avLst/>
            <a:gdLst/>
            <a:ahLst/>
            <a:cxnLst/>
            <a:rect l="l" t="t" r="r" b="b"/>
            <a:pathLst>
              <a:path w="142239">
                <a:moveTo>
                  <a:pt x="0" y="0"/>
                </a:moveTo>
                <a:lnTo>
                  <a:pt x="141731" y="0"/>
                </a:lnTo>
              </a:path>
            </a:pathLst>
          </a:custGeom>
          <a:ln w="63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42822" y="2513901"/>
            <a:ext cx="297180" cy="0"/>
          </a:xfrm>
          <a:custGeom>
            <a:avLst/>
            <a:gdLst/>
            <a:ahLst/>
            <a:cxnLst/>
            <a:rect l="l" t="t" r="r" b="b"/>
            <a:pathLst>
              <a:path w="297180">
                <a:moveTo>
                  <a:pt x="0" y="0"/>
                </a:moveTo>
                <a:lnTo>
                  <a:pt x="296799" y="0"/>
                </a:lnTo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32713" y="2558859"/>
            <a:ext cx="21590" cy="10795"/>
          </a:xfrm>
          <a:custGeom>
            <a:avLst/>
            <a:gdLst/>
            <a:ahLst/>
            <a:cxnLst/>
            <a:rect l="l" t="t" r="r" b="b"/>
            <a:pathLst>
              <a:path w="21590" h="10794">
                <a:moveTo>
                  <a:pt x="0" y="10286"/>
                </a:moveTo>
                <a:lnTo>
                  <a:pt x="21336" y="0"/>
                </a:lnTo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049" y="2561907"/>
            <a:ext cx="31115" cy="140335"/>
          </a:xfrm>
          <a:custGeom>
            <a:avLst/>
            <a:gdLst/>
            <a:ahLst/>
            <a:cxnLst/>
            <a:rect l="l" t="t" r="r" b="b"/>
            <a:pathLst>
              <a:path w="31115" h="140335">
                <a:moveTo>
                  <a:pt x="0" y="0"/>
                </a:moveTo>
                <a:lnTo>
                  <a:pt x="31051" y="140017"/>
                </a:lnTo>
              </a:path>
            </a:pathLst>
          </a:custGeom>
          <a:ln w="129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88719" y="2325877"/>
            <a:ext cx="41275" cy="376555"/>
          </a:xfrm>
          <a:custGeom>
            <a:avLst/>
            <a:gdLst/>
            <a:ahLst/>
            <a:cxnLst/>
            <a:rect l="l" t="t" r="r" b="b"/>
            <a:pathLst>
              <a:path w="41275" h="376555">
                <a:moveTo>
                  <a:pt x="0" y="376047"/>
                </a:moveTo>
                <a:lnTo>
                  <a:pt x="40957" y="0"/>
                </a:lnTo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29677" y="2325877"/>
            <a:ext cx="323850" cy="0"/>
          </a:xfrm>
          <a:custGeom>
            <a:avLst/>
            <a:gdLst/>
            <a:ahLst/>
            <a:cxnLst/>
            <a:rect l="l" t="t" r="r" b="b"/>
            <a:pathLst>
              <a:path w="323850">
                <a:moveTo>
                  <a:pt x="0" y="0"/>
                </a:moveTo>
                <a:lnTo>
                  <a:pt x="323850" y="0"/>
                </a:lnTo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42516" y="2513901"/>
            <a:ext cx="255270" cy="0"/>
          </a:xfrm>
          <a:custGeom>
            <a:avLst/>
            <a:gdLst/>
            <a:ahLst/>
            <a:cxnLst/>
            <a:rect l="l" t="t" r="r" b="b"/>
            <a:pathLst>
              <a:path w="255269">
                <a:moveTo>
                  <a:pt x="0" y="0"/>
                </a:moveTo>
                <a:lnTo>
                  <a:pt x="254698" y="0"/>
                </a:lnTo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32407" y="2556954"/>
            <a:ext cx="21590" cy="10795"/>
          </a:xfrm>
          <a:custGeom>
            <a:avLst/>
            <a:gdLst/>
            <a:ahLst/>
            <a:cxnLst/>
            <a:rect l="l" t="t" r="r" b="b"/>
            <a:pathLst>
              <a:path w="21589" h="10794">
                <a:moveTo>
                  <a:pt x="0" y="10477"/>
                </a:moveTo>
                <a:lnTo>
                  <a:pt x="21336" y="0"/>
                </a:lnTo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53742" y="2560002"/>
            <a:ext cx="31115" cy="139065"/>
          </a:xfrm>
          <a:custGeom>
            <a:avLst/>
            <a:gdLst/>
            <a:ahLst/>
            <a:cxnLst/>
            <a:rect l="l" t="t" r="r" b="b"/>
            <a:pathLst>
              <a:path w="31114" h="139064">
                <a:moveTo>
                  <a:pt x="0" y="0"/>
                </a:moveTo>
                <a:lnTo>
                  <a:pt x="31051" y="138683"/>
                </a:lnTo>
              </a:path>
            </a:pathLst>
          </a:custGeom>
          <a:ln w="129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88223" y="2325877"/>
            <a:ext cx="41275" cy="373380"/>
          </a:xfrm>
          <a:custGeom>
            <a:avLst/>
            <a:gdLst/>
            <a:ahLst/>
            <a:cxnLst/>
            <a:rect l="l" t="t" r="r" b="b"/>
            <a:pathLst>
              <a:path w="41275" h="373380">
                <a:moveTo>
                  <a:pt x="0" y="372808"/>
                </a:moveTo>
                <a:lnTo>
                  <a:pt x="41147" y="0"/>
                </a:lnTo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829371" y="2325877"/>
            <a:ext cx="281940" cy="0"/>
          </a:xfrm>
          <a:custGeom>
            <a:avLst/>
            <a:gdLst/>
            <a:ahLst/>
            <a:cxnLst/>
            <a:rect l="l" t="t" r="r" b="b"/>
            <a:pathLst>
              <a:path w="281939">
                <a:moveTo>
                  <a:pt x="0" y="0"/>
                </a:moveTo>
                <a:lnTo>
                  <a:pt x="281940" y="0"/>
                </a:lnTo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400109" y="2513901"/>
            <a:ext cx="1460500" cy="0"/>
          </a:xfrm>
          <a:custGeom>
            <a:avLst/>
            <a:gdLst/>
            <a:ahLst/>
            <a:cxnLst/>
            <a:rect l="l" t="t" r="r" b="b"/>
            <a:pathLst>
              <a:path w="1460500">
                <a:moveTo>
                  <a:pt x="0" y="0"/>
                </a:moveTo>
                <a:lnTo>
                  <a:pt x="1460182" y="0"/>
                </a:lnTo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290000" y="2548572"/>
            <a:ext cx="21590" cy="10795"/>
          </a:xfrm>
          <a:custGeom>
            <a:avLst/>
            <a:gdLst/>
            <a:ahLst/>
            <a:cxnLst/>
            <a:rect l="l" t="t" r="r" b="b"/>
            <a:pathLst>
              <a:path w="21589" h="10794">
                <a:moveTo>
                  <a:pt x="0" y="10287"/>
                </a:moveTo>
                <a:lnTo>
                  <a:pt x="21336" y="0"/>
                </a:lnTo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311336" y="2551429"/>
            <a:ext cx="31115" cy="145415"/>
          </a:xfrm>
          <a:custGeom>
            <a:avLst/>
            <a:gdLst/>
            <a:ahLst/>
            <a:cxnLst/>
            <a:rect l="l" t="t" r="r" b="b"/>
            <a:pathLst>
              <a:path w="31114" h="145414">
                <a:moveTo>
                  <a:pt x="0" y="0"/>
                </a:moveTo>
                <a:lnTo>
                  <a:pt x="31051" y="145351"/>
                </a:lnTo>
              </a:path>
            </a:pathLst>
          </a:custGeom>
          <a:ln w="129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46007" y="2307780"/>
            <a:ext cx="41275" cy="389255"/>
          </a:xfrm>
          <a:custGeom>
            <a:avLst/>
            <a:gdLst/>
            <a:ahLst/>
            <a:cxnLst/>
            <a:rect l="l" t="t" r="r" b="b"/>
            <a:pathLst>
              <a:path w="41275" h="389255">
                <a:moveTo>
                  <a:pt x="0" y="389000"/>
                </a:moveTo>
                <a:lnTo>
                  <a:pt x="40957" y="0"/>
                </a:lnTo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86964" y="2307780"/>
            <a:ext cx="1487805" cy="0"/>
          </a:xfrm>
          <a:custGeom>
            <a:avLst/>
            <a:gdLst/>
            <a:ahLst/>
            <a:cxnLst/>
            <a:rect l="l" t="t" r="r" b="b"/>
            <a:pathLst>
              <a:path w="1487804">
                <a:moveTo>
                  <a:pt x="0" y="0"/>
                </a:moveTo>
                <a:lnTo>
                  <a:pt x="1487233" y="0"/>
                </a:lnTo>
              </a:path>
            </a:pathLst>
          </a:custGeom>
          <a:ln w="64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994594" y="3362578"/>
            <a:ext cx="234315" cy="0"/>
          </a:xfrm>
          <a:custGeom>
            <a:avLst/>
            <a:gdLst/>
            <a:ahLst/>
            <a:cxnLst/>
            <a:rect l="l" t="t" r="r" b="b"/>
            <a:pathLst>
              <a:path w="234314">
                <a:moveTo>
                  <a:pt x="0" y="0"/>
                </a:moveTo>
                <a:lnTo>
                  <a:pt x="233933" y="0"/>
                </a:lnTo>
              </a:path>
            </a:pathLst>
          </a:custGeom>
          <a:ln w="6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892486" y="3404870"/>
            <a:ext cx="20320" cy="10795"/>
          </a:xfrm>
          <a:custGeom>
            <a:avLst/>
            <a:gdLst/>
            <a:ahLst/>
            <a:cxnLst/>
            <a:rect l="l" t="t" r="r" b="b"/>
            <a:pathLst>
              <a:path w="20320" h="10795">
                <a:moveTo>
                  <a:pt x="0" y="10668"/>
                </a:moveTo>
                <a:lnTo>
                  <a:pt x="19812" y="0"/>
                </a:lnTo>
              </a:path>
            </a:pathLst>
          </a:custGeom>
          <a:ln w="6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912298" y="3407917"/>
            <a:ext cx="29209" cy="146685"/>
          </a:xfrm>
          <a:custGeom>
            <a:avLst/>
            <a:gdLst/>
            <a:ahLst/>
            <a:cxnLst/>
            <a:rect l="l" t="t" r="r" b="b"/>
            <a:pathLst>
              <a:path w="29210" h="146685">
                <a:moveTo>
                  <a:pt x="0" y="0"/>
                </a:moveTo>
                <a:lnTo>
                  <a:pt x="28765" y="146113"/>
                </a:lnTo>
              </a:path>
            </a:pathLst>
          </a:custGeom>
          <a:ln w="126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944302" y="3161601"/>
            <a:ext cx="38100" cy="392430"/>
          </a:xfrm>
          <a:custGeom>
            <a:avLst/>
            <a:gdLst/>
            <a:ahLst/>
            <a:cxnLst/>
            <a:rect l="l" t="t" r="r" b="b"/>
            <a:pathLst>
              <a:path w="38100" h="392429">
                <a:moveTo>
                  <a:pt x="19050" y="-3165"/>
                </a:moveTo>
                <a:lnTo>
                  <a:pt x="19050" y="395595"/>
                </a:lnTo>
              </a:path>
            </a:pathLst>
          </a:custGeom>
          <a:ln w="444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982402" y="3161601"/>
            <a:ext cx="259079" cy="0"/>
          </a:xfrm>
          <a:custGeom>
            <a:avLst/>
            <a:gdLst/>
            <a:ahLst/>
            <a:cxnLst/>
            <a:rect l="l" t="t" r="r" b="b"/>
            <a:pathLst>
              <a:path w="259079">
                <a:moveTo>
                  <a:pt x="0" y="0"/>
                </a:moveTo>
                <a:lnTo>
                  <a:pt x="259080" y="0"/>
                </a:lnTo>
              </a:path>
            </a:pathLst>
          </a:custGeom>
          <a:ln w="6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84541" y="3793680"/>
            <a:ext cx="20320" cy="10795"/>
          </a:xfrm>
          <a:custGeom>
            <a:avLst/>
            <a:gdLst/>
            <a:ahLst/>
            <a:cxnLst/>
            <a:rect l="l" t="t" r="r" b="b"/>
            <a:pathLst>
              <a:path w="20319" h="10795">
                <a:moveTo>
                  <a:pt x="0" y="10667"/>
                </a:moveTo>
                <a:lnTo>
                  <a:pt x="20002" y="0"/>
                </a:lnTo>
              </a:path>
            </a:pathLst>
          </a:custGeom>
          <a:ln w="6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304544" y="3796728"/>
            <a:ext cx="28575" cy="64769"/>
          </a:xfrm>
          <a:custGeom>
            <a:avLst/>
            <a:gdLst/>
            <a:ahLst/>
            <a:cxnLst/>
            <a:rect l="l" t="t" r="r" b="b"/>
            <a:pathLst>
              <a:path w="28575" h="64770">
                <a:moveTo>
                  <a:pt x="0" y="0"/>
                </a:moveTo>
                <a:lnTo>
                  <a:pt x="28575" y="64579"/>
                </a:lnTo>
              </a:path>
            </a:pathLst>
          </a:custGeom>
          <a:ln w="126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336357" y="3675379"/>
            <a:ext cx="38100" cy="186055"/>
          </a:xfrm>
          <a:custGeom>
            <a:avLst/>
            <a:gdLst/>
            <a:ahLst/>
            <a:cxnLst/>
            <a:rect l="l" t="t" r="r" b="b"/>
            <a:pathLst>
              <a:path w="38100" h="186054">
                <a:moveTo>
                  <a:pt x="0" y="185927"/>
                </a:moveTo>
                <a:lnTo>
                  <a:pt x="38100" y="0"/>
                </a:lnTo>
              </a:path>
            </a:pathLst>
          </a:custGeom>
          <a:ln w="6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374457" y="3675379"/>
            <a:ext cx="388620" cy="0"/>
          </a:xfrm>
          <a:custGeom>
            <a:avLst/>
            <a:gdLst/>
            <a:ahLst/>
            <a:cxnLst/>
            <a:rect l="l" t="t" r="r" b="b"/>
            <a:pathLst>
              <a:path w="388619">
                <a:moveTo>
                  <a:pt x="0" y="0"/>
                </a:moveTo>
                <a:lnTo>
                  <a:pt x="388619" y="0"/>
                </a:lnTo>
              </a:path>
            </a:pathLst>
          </a:custGeom>
          <a:ln w="6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957893" y="3782821"/>
            <a:ext cx="20320" cy="11430"/>
          </a:xfrm>
          <a:custGeom>
            <a:avLst/>
            <a:gdLst/>
            <a:ahLst/>
            <a:cxnLst/>
            <a:rect l="l" t="t" r="r" b="b"/>
            <a:pathLst>
              <a:path w="20319" h="11429">
                <a:moveTo>
                  <a:pt x="0" y="10858"/>
                </a:moveTo>
                <a:lnTo>
                  <a:pt x="19812" y="0"/>
                </a:lnTo>
              </a:path>
            </a:pathLst>
          </a:custGeom>
          <a:ln w="6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977705" y="3785870"/>
            <a:ext cx="29209" cy="69850"/>
          </a:xfrm>
          <a:custGeom>
            <a:avLst/>
            <a:gdLst/>
            <a:ahLst/>
            <a:cxnLst/>
            <a:rect l="l" t="t" r="r" b="b"/>
            <a:pathLst>
              <a:path w="29210" h="69850">
                <a:moveTo>
                  <a:pt x="0" y="0"/>
                </a:moveTo>
                <a:lnTo>
                  <a:pt x="28765" y="69532"/>
                </a:lnTo>
              </a:path>
            </a:pathLst>
          </a:custGeom>
          <a:ln w="126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009709" y="3656329"/>
            <a:ext cx="38100" cy="199390"/>
          </a:xfrm>
          <a:custGeom>
            <a:avLst/>
            <a:gdLst/>
            <a:ahLst/>
            <a:cxnLst/>
            <a:rect l="l" t="t" r="r" b="b"/>
            <a:pathLst>
              <a:path w="38100" h="199389">
                <a:moveTo>
                  <a:pt x="0" y="199072"/>
                </a:moveTo>
                <a:lnTo>
                  <a:pt x="38100" y="0"/>
                </a:lnTo>
              </a:path>
            </a:pathLst>
          </a:custGeom>
          <a:ln w="6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047809" y="3656329"/>
            <a:ext cx="1017905" cy="0"/>
          </a:xfrm>
          <a:custGeom>
            <a:avLst/>
            <a:gdLst/>
            <a:ahLst/>
            <a:cxnLst/>
            <a:rect l="l" t="t" r="r" b="b"/>
            <a:pathLst>
              <a:path w="1017904">
                <a:moveTo>
                  <a:pt x="0" y="0"/>
                </a:moveTo>
                <a:lnTo>
                  <a:pt x="1017460" y="0"/>
                </a:lnTo>
              </a:path>
            </a:pathLst>
          </a:custGeom>
          <a:ln w="6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84541" y="4071048"/>
            <a:ext cx="20320" cy="11430"/>
          </a:xfrm>
          <a:custGeom>
            <a:avLst/>
            <a:gdLst/>
            <a:ahLst/>
            <a:cxnLst/>
            <a:rect l="l" t="t" r="r" b="b"/>
            <a:pathLst>
              <a:path w="20319" h="11429">
                <a:moveTo>
                  <a:pt x="0" y="10858"/>
                </a:moveTo>
                <a:lnTo>
                  <a:pt x="20002" y="0"/>
                </a:lnTo>
              </a:path>
            </a:pathLst>
          </a:custGeom>
          <a:ln w="6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304544" y="4074286"/>
            <a:ext cx="28575" cy="69850"/>
          </a:xfrm>
          <a:custGeom>
            <a:avLst/>
            <a:gdLst/>
            <a:ahLst/>
            <a:cxnLst/>
            <a:rect l="l" t="t" r="r" b="b"/>
            <a:pathLst>
              <a:path w="28575" h="69850">
                <a:moveTo>
                  <a:pt x="0" y="0"/>
                </a:moveTo>
                <a:lnTo>
                  <a:pt x="28575" y="69532"/>
                </a:lnTo>
              </a:path>
            </a:pathLst>
          </a:custGeom>
          <a:ln w="126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36357" y="3944746"/>
            <a:ext cx="38100" cy="199390"/>
          </a:xfrm>
          <a:custGeom>
            <a:avLst/>
            <a:gdLst/>
            <a:ahLst/>
            <a:cxnLst/>
            <a:rect l="l" t="t" r="r" b="b"/>
            <a:pathLst>
              <a:path w="38100" h="199389">
                <a:moveTo>
                  <a:pt x="0" y="199072"/>
                </a:moveTo>
                <a:lnTo>
                  <a:pt x="38100" y="0"/>
                </a:lnTo>
              </a:path>
            </a:pathLst>
          </a:custGeom>
          <a:ln w="6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74457" y="3944746"/>
            <a:ext cx="3757929" cy="0"/>
          </a:xfrm>
          <a:custGeom>
            <a:avLst/>
            <a:gdLst/>
            <a:ahLst/>
            <a:cxnLst/>
            <a:rect l="l" t="t" r="r" b="b"/>
            <a:pathLst>
              <a:path w="3757929">
                <a:moveTo>
                  <a:pt x="0" y="0"/>
                </a:moveTo>
                <a:lnTo>
                  <a:pt x="3757803" y="0"/>
                </a:lnTo>
              </a:path>
            </a:pathLst>
          </a:custGeom>
          <a:ln w="6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08875" y="4761610"/>
            <a:ext cx="581660" cy="0"/>
          </a:xfrm>
          <a:custGeom>
            <a:avLst/>
            <a:gdLst/>
            <a:ahLst/>
            <a:cxnLst/>
            <a:rect l="l" t="t" r="r" b="b"/>
            <a:pathLst>
              <a:path w="581660">
                <a:moveTo>
                  <a:pt x="0" y="0"/>
                </a:moveTo>
                <a:lnTo>
                  <a:pt x="581406" y="0"/>
                </a:lnTo>
              </a:path>
            </a:pathLst>
          </a:custGeom>
          <a:ln w="62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654301" y="4761610"/>
            <a:ext cx="798830" cy="0"/>
          </a:xfrm>
          <a:custGeom>
            <a:avLst/>
            <a:gdLst/>
            <a:ahLst/>
            <a:cxnLst/>
            <a:rect l="l" t="t" r="r" b="b"/>
            <a:pathLst>
              <a:path w="798830">
                <a:moveTo>
                  <a:pt x="0" y="0"/>
                </a:moveTo>
                <a:lnTo>
                  <a:pt x="798385" y="0"/>
                </a:lnTo>
              </a:path>
            </a:pathLst>
          </a:custGeom>
          <a:ln w="62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783967" y="4761610"/>
            <a:ext cx="590550" cy="0"/>
          </a:xfrm>
          <a:custGeom>
            <a:avLst/>
            <a:gdLst/>
            <a:ahLst/>
            <a:cxnLst/>
            <a:rect l="l" t="t" r="r" b="b"/>
            <a:pathLst>
              <a:path w="590550">
                <a:moveTo>
                  <a:pt x="0" y="0"/>
                </a:moveTo>
                <a:lnTo>
                  <a:pt x="590549" y="0"/>
                </a:lnTo>
              </a:path>
            </a:pathLst>
          </a:custGeom>
          <a:ln w="62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538537" y="4761610"/>
            <a:ext cx="1122045" cy="0"/>
          </a:xfrm>
          <a:custGeom>
            <a:avLst/>
            <a:gdLst/>
            <a:ahLst/>
            <a:cxnLst/>
            <a:rect l="l" t="t" r="r" b="b"/>
            <a:pathLst>
              <a:path w="1122045">
                <a:moveTo>
                  <a:pt x="0" y="0"/>
                </a:moveTo>
                <a:lnTo>
                  <a:pt x="1121854" y="0"/>
                </a:lnTo>
              </a:path>
            </a:pathLst>
          </a:custGeom>
          <a:ln w="62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2" name="object 62"/>
          <p:cNvGraphicFramePr>
            <a:graphicFrameLocks noGrp="1"/>
          </p:cNvGraphicFramePr>
          <p:nvPr/>
        </p:nvGraphicFramePr>
        <p:xfrm>
          <a:off x="626363" y="767461"/>
          <a:ext cx="6281419" cy="91639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05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5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4759">
                <a:tc gridSpan="2">
                  <a:txBody>
                    <a:bodyPr/>
                    <a:lstStyle/>
                    <a:p>
                      <a:pPr marL="90805">
                        <a:lnSpc>
                          <a:spcPts val="1295"/>
                        </a:lnSpc>
                        <a:spcBef>
                          <a:spcPts val="315"/>
                        </a:spcBef>
                      </a:pPr>
                      <a:r>
                        <a:rPr sz="1100" b="1" i="1" dirty="0">
                          <a:solidFill>
                            <a:srgbClr val="F50795"/>
                          </a:solidFill>
                          <a:latin typeface="Arial Narrow"/>
                          <a:cs typeface="Arial Narrow"/>
                        </a:rPr>
                        <a:t>Assumptions </a:t>
                      </a:r>
                      <a:r>
                        <a:rPr sz="1100" b="1" dirty="0">
                          <a:latin typeface="Arial Narrow"/>
                          <a:cs typeface="Arial Narrow"/>
                        </a:rPr>
                        <a:t>1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Heat transfer is steady </a:t>
                      </a:r>
                      <a:r>
                        <a:rPr sz="1100" b="1" dirty="0">
                          <a:latin typeface="Arial Narrow"/>
                          <a:cs typeface="Arial Narrow"/>
                        </a:rPr>
                        <a:t>2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Heat transfer is one-dimensional </a:t>
                      </a:r>
                      <a:r>
                        <a:rPr sz="1100" b="1" dirty="0">
                          <a:latin typeface="Arial Narrow"/>
                          <a:cs typeface="Arial Narrow"/>
                        </a:rPr>
                        <a:t>3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Thermal conductivities</a:t>
                      </a:r>
                      <a:r>
                        <a:rPr sz="1100" spc="6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dirty="0">
                          <a:latin typeface="Arial Narrow"/>
                          <a:cs typeface="Arial Narrow"/>
                        </a:rPr>
                        <a:t>are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constants. </a:t>
                      </a:r>
                      <a:r>
                        <a:rPr sz="1100" b="1" dirty="0">
                          <a:latin typeface="Arial Narrow"/>
                          <a:cs typeface="Arial Narrow"/>
                        </a:rPr>
                        <a:t>4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  <a:p>
                      <a:pPr marL="90805">
                        <a:lnSpc>
                          <a:spcPts val="1260"/>
                        </a:lnSpc>
                      </a:pPr>
                      <a:r>
                        <a:rPr sz="1100" spc="-5" dirty="0">
                          <a:latin typeface="Arial Narrow"/>
                          <a:cs typeface="Arial Narrow"/>
                        </a:rPr>
                        <a:t>Heat transfer </a:t>
                      </a:r>
                      <a:r>
                        <a:rPr sz="1100" spc="-10" dirty="0">
                          <a:latin typeface="Arial Narrow"/>
                          <a:cs typeface="Arial Narrow"/>
                        </a:rPr>
                        <a:t>coefficient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incorporates </a:t>
                      </a:r>
                      <a:r>
                        <a:rPr sz="1100" spc="-10" dirty="0">
                          <a:latin typeface="Arial Narrow"/>
                          <a:cs typeface="Arial Narrow"/>
                        </a:rPr>
                        <a:t>the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radiation</a:t>
                      </a:r>
                      <a:r>
                        <a:rPr sz="1100" spc="-6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effects.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  <a:p>
                      <a:pPr marL="90805">
                        <a:lnSpc>
                          <a:spcPts val="1260"/>
                        </a:lnSpc>
                      </a:pPr>
                      <a:r>
                        <a:rPr sz="1100" b="1" i="1" dirty="0">
                          <a:solidFill>
                            <a:srgbClr val="F50795"/>
                          </a:solidFill>
                          <a:latin typeface="Arial Narrow"/>
                          <a:cs typeface="Arial Narrow"/>
                        </a:rPr>
                        <a:t>Properties </a:t>
                      </a:r>
                      <a:r>
                        <a:rPr sz="1100" dirty="0">
                          <a:latin typeface="Arial Narrow"/>
                          <a:cs typeface="Arial Narrow"/>
                        </a:rPr>
                        <a:t>The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thermal conductivity of </a:t>
                      </a:r>
                      <a:r>
                        <a:rPr sz="1100" dirty="0">
                          <a:latin typeface="Arial Narrow"/>
                          <a:cs typeface="Arial Narrow"/>
                        </a:rPr>
                        <a:t>rod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k=50W/m∙C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°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is</a:t>
                      </a:r>
                      <a:r>
                        <a:rPr sz="1100" spc="-17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constant.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  <a:p>
                      <a:pPr marL="90805" marR="65405">
                        <a:lnSpc>
                          <a:spcPts val="1270"/>
                        </a:lnSpc>
                        <a:spcBef>
                          <a:spcPts val="60"/>
                        </a:spcBef>
                        <a:tabLst>
                          <a:tab pos="730885" algn="l"/>
                        </a:tabLst>
                      </a:pPr>
                      <a:r>
                        <a:rPr sz="1100" b="1" i="1" spc="-5" dirty="0">
                          <a:solidFill>
                            <a:srgbClr val="F50795"/>
                          </a:solidFill>
                          <a:latin typeface="Arial Narrow"/>
                          <a:cs typeface="Arial Narrow"/>
                        </a:rPr>
                        <a:t>Analysis	</a:t>
                      </a:r>
                      <a:r>
                        <a:rPr sz="1100" dirty="0">
                          <a:latin typeface="Arial Narrow"/>
                          <a:cs typeface="Arial Narrow"/>
                        </a:rPr>
                        <a:t>We can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assume </a:t>
                      </a:r>
                      <a:r>
                        <a:rPr sz="1100" spc="-10" dirty="0">
                          <a:latin typeface="Arial Narrow"/>
                          <a:cs typeface="Arial Narrow"/>
                        </a:rPr>
                        <a:t>the </a:t>
                      </a:r>
                      <a:r>
                        <a:rPr sz="1100" dirty="0">
                          <a:latin typeface="Arial Narrow"/>
                          <a:cs typeface="Arial Narrow"/>
                        </a:rPr>
                        <a:t>rod </a:t>
                      </a:r>
                      <a:r>
                        <a:rPr sz="1100" spc="-10" dirty="0">
                          <a:latin typeface="Arial Narrow"/>
                          <a:cs typeface="Arial Narrow"/>
                        </a:rPr>
                        <a:t>to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be </a:t>
                      </a:r>
                      <a:r>
                        <a:rPr sz="1100" dirty="0">
                          <a:latin typeface="Arial Narrow"/>
                          <a:cs typeface="Arial Narrow"/>
                        </a:rPr>
                        <a:t>a </a:t>
                      </a:r>
                      <a:r>
                        <a:rPr sz="1100" spc="-10" dirty="0">
                          <a:latin typeface="Arial Narrow"/>
                          <a:cs typeface="Arial Narrow"/>
                        </a:rPr>
                        <a:t>fin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of </a:t>
                      </a:r>
                      <a:r>
                        <a:rPr sz="1100" spc="-10" dirty="0">
                          <a:latin typeface="Arial Narrow"/>
                          <a:cs typeface="Arial Narrow"/>
                        </a:rPr>
                        <a:t>the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second type because it has </a:t>
                      </a:r>
                      <a:r>
                        <a:rPr sz="1100" dirty="0">
                          <a:latin typeface="Arial Narrow"/>
                          <a:cs typeface="Arial Narrow"/>
                        </a:rPr>
                        <a:t>a </a:t>
                      </a:r>
                      <a:r>
                        <a:rPr sz="1100" spc="-10" dirty="0">
                          <a:latin typeface="Arial Narrow"/>
                          <a:cs typeface="Arial Narrow"/>
                        </a:rPr>
                        <a:t>finite length.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At </a:t>
                      </a:r>
                      <a:r>
                        <a:rPr sz="1100" spc="-10" dirty="0">
                          <a:latin typeface="Arial Narrow"/>
                          <a:cs typeface="Arial Narrow"/>
                        </a:rPr>
                        <a:t>the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beginning we  must calculate</a:t>
                      </a:r>
                      <a:r>
                        <a:rPr sz="11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i="1" spc="-5" dirty="0">
                          <a:latin typeface="Arial Narrow"/>
                          <a:cs typeface="Arial Narrow"/>
                        </a:rPr>
                        <a:t>aL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  <a:p>
                      <a:pPr marL="301625">
                        <a:lnSpc>
                          <a:spcPts val="1355"/>
                        </a:lnSpc>
                        <a:tabLst>
                          <a:tab pos="715645" algn="l"/>
                          <a:tab pos="1142365" algn="l"/>
                        </a:tabLst>
                      </a:pPr>
                      <a:r>
                        <a:rPr sz="1150" i="1" dirty="0">
                          <a:latin typeface="Times New Roman"/>
                          <a:cs typeface="Times New Roman"/>
                        </a:rPr>
                        <a:t>p </a:t>
                      </a:r>
                      <a:r>
                        <a:rPr sz="1150" i="1" spc="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25" baseline="-33816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725" baseline="-33816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200" i="1" spc="-570" dirty="0">
                          <a:latin typeface="Verdana"/>
                          <a:cs typeface="Verdana"/>
                        </a:rPr>
                        <a:t></a:t>
                      </a:r>
                      <a:r>
                        <a:rPr sz="1200" i="1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50" i="1" dirty="0">
                          <a:latin typeface="Times New Roman"/>
                          <a:cs typeface="Times New Roman"/>
                        </a:rPr>
                        <a:t>D	</a:t>
                      </a:r>
                      <a:r>
                        <a:rPr sz="1725" baseline="-33816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725" spc="375" baseline="-33816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ts val="1080"/>
                        </a:lnSpc>
                        <a:spcBef>
                          <a:spcPts val="290"/>
                        </a:spcBef>
                        <a:tabLst>
                          <a:tab pos="593725" algn="l"/>
                          <a:tab pos="1285875" algn="l"/>
                        </a:tabLst>
                      </a:pPr>
                      <a:r>
                        <a:rPr sz="1725" i="1" baseline="483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975" i="1" baseline="-12820" dirty="0">
                          <a:latin typeface="Times New Roman"/>
                          <a:cs typeface="Times New Roman"/>
                        </a:rPr>
                        <a:t>c	</a:t>
                      </a:r>
                      <a:r>
                        <a:rPr sz="1725" baseline="2415" dirty="0">
                          <a:latin typeface="Symbol"/>
                          <a:cs typeface="Symbol"/>
                        </a:rPr>
                        <a:t></a:t>
                      </a:r>
                      <a:r>
                        <a:rPr sz="1725" baseline="24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spc="-570" dirty="0">
                          <a:latin typeface="Verdana"/>
                          <a:cs typeface="Verdana"/>
                        </a:rPr>
                        <a:t></a:t>
                      </a:r>
                      <a:r>
                        <a:rPr sz="1200" i="1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50" i="1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150" i="1" spc="-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75" spc="15" baseline="47008" dirty="0"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sz="975" spc="67" baseline="4700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25" baseline="2415" dirty="0">
                          <a:latin typeface="Symbol"/>
                          <a:cs typeface="Symbol"/>
                        </a:rPr>
                        <a:t></a:t>
                      </a:r>
                      <a:r>
                        <a:rPr sz="1725" baseline="241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725" i="1" baseline="4830" dirty="0">
                          <a:latin typeface="Times New Roman"/>
                          <a:cs typeface="Times New Roman"/>
                        </a:rPr>
                        <a:t>D</a:t>
                      </a:r>
                      <a:endParaRPr sz="1725" baseline="4830">
                        <a:latin typeface="Times New Roman"/>
                        <a:cs typeface="Times New Roman"/>
                      </a:endParaRPr>
                    </a:p>
                    <a:p>
                      <a:pPr marL="594360">
                        <a:lnSpc>
                          <a:spcPts val="944"/>
                        </a:lnSpc>
                        <a:tabLst>
                          <a:tab pos="1033144" algn="l"/>
                        </a:tabLst>
                      </a:pPr>
                      <a:r>
                        <a:rPr sz="1150" dirty="0">
                          <a:latin typeface="Symbol"/>
                          <a:cs typeface="Symbol"/>
                        </a:rPr>
                        <a:t></a:t>
                      </a:r>
                      <a:r>
                        <a:rPr sz="11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50" dirty="0">
                          <a:latin typeface="Symbol"/>
                          <a:cs typeface="Symbol"/>
                        </a:rPr>
                        <a:t></a:t>
                      </a:r>
                      <a:endParaRPr sz="1150">
                        <a:latin typeface="Symbol"/>
                        <a:cs typeface="Symbol"/>
                      </a:endParaRPr>
                    </a:p>
                    <a:p>
                      <a:pPr marL="594360">
                        <a:lnSpc>
                          <a:spcPts val="1300"/>
                        </a:lnSpc>
                        <a:tabLst>
                          <a:tab pos="807085" algn="l"/>
                          <a:tab pos="1033144" algn="l"/>
                        </a:tabLst>
                      </a:pPr>
                      <a:r>
                        <a:rPr sz="1150" dirty="0">
                          <a:latin typeface="Symbol"/>
                          <a:cs typeface="Symbol"/>
                        </a:rPr>
                        <a:t></a:t>
                      </a:r>
                      <a:r>
                        <a:rPr sz="115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725" baseline="14492" dirty="0">
                          <a:latin typeface="Times New Roman"/>
                          <a:cs typeface="Times New Roman"/>
                        </a:rPr>
                        <a:t>4	</a:t>
                      </a:r>
                      <a:r>
                        <a:rPr sz="1150" dirty="0">
                          <a:latin typeface="Symbol"/>
                          <a:cs typeface="Symbol"/>
                        </a:rPr>
                        <a:t></a:t>
                      </a:r>
                      <a:endParaRPr sz="1150">
                        <a:latin typeface="Symbol"/>
                        <a:cs typeface="Symbol"/>
                      </a:endParaRPr>
                    </a:p>
                    <a:p>
                      <a:pPr marL="652145">
                        <a:lnSpc>
                          <a:spcPts val="1010"/>
                        </a:lnSpc>
                        <a:spcBef>
                          <a:spcPts val="470"/>
                        </a:spcBef>
                        <a:tabLst>
                          <a:tab pos="1252220" algn="l"/>
                          <a:tab pos="1959610" algn="l"/>
                          <a:tab pos="3903979" algn="l"/>
                        </a:tabLst>
                      </a:pPr>
                      <a:r>
                        <a:rPr sz="1100" i="1" spc="5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100" i="1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i="1" spc="5" dirty="0">
                          <a:latin typeface="Times New Roman"/>
                          <a:cs typeface="Times New Roman"/>
                        </a:rPr>
                        <a:t>p	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100" spc="-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i="1" spc="5" dirty="0">
                          <a:latin typeface="Times New Roman"/>
                          <a:cs typeface="Times New Roman"/>
                        </a:rPr>
                        <a:t>h	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4 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(30</a:t>
                      </a:r>
                      <a:r>
                        <a:rPr sz="1100" i="1" spc="40" dirty="0">
                          <a:latin typeface="Times New Roman"/>
                          <a:cs typeface="Times New Roman"/>
                        </a:rPr>
                        <a:t>W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/ </a:t>
                      </a:r>
                      <a:r>
                        <a:rPr sz="1100" i="1" spc="10" dirty="0">
                          <a:latin typeface="Times New Roman"/>
                          <a:cs typeface="Times New Roman"/>
                        </a:rPr>
                        <a:t>m </a:t>
                      </a:r>
                      <a:r>
                        <a:rPr sz="975" spc="-7" baseline="42735" dirty="0">
                          <a:latin typeface="Times New Roman"/>
                          <a:cs typeface="Times New Roman"/>
                        </a:rPr>
                        <a:t>2  </a:t>
                      </a:r>
                      <a:r>
                        <a:rPr sz="1100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i="1" spc="5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100" i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75" baseline="42735" dirty="0">
                          <a:latin typeface="MT Extra"/>
                          <a:cs typeface="MT Extra"/>
                        </a:rPr>
                        <a:t></a:t>
                      </a:r>
                      <a:r>
                        <a:rPr sz="975" spc="89" baseline="427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)	</a:t>
                      </a:r>
                      <a:r>
                        <a:rPr sz="975" spc="15" baseline="-17094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975" spc="15" baseline="-17094" dirty="0">
                          <a:latin typeface="Times New Roman"/>
                          <a:cs typeface="Times New Roman"/>
                        </a:rPr>
                        <a:t>1</a:t>
                      </a:r>
                      <a:endParaRPr sz="975" baseline="-17094">
                        <a:latin typeface="Times New Roman"/>
                        <a:cs typeface="Times New Roman"/>
                      </a:endParaRPr>
                    </a:p>
                    <a:p>
                      <a:pPr marL="621665" marR="2398395" indent="-384175">
                        <a:lnSpc>
                          <a:spcPct val="65500"/>
                        </a:lnSpc>
                        <a:spcBef>
                          <a:spcPts val="140"/>
                        </a:spcBef>
                        <a:tabLst>
                          <a:tab pos="962660" algn="l"/>
                          <a:tab pos="1218565" algn="l"/>
                          <a:tab pos="1520825" algn="l"/>
                          <a:tab pos="1773555" algn="l"/>
                          <a:tab pos="3282315" algn="l"/>
                        </a:tabLst>
                      </a:pPr>
                      <a:r>
                        <a:rPr sz="1100" i="1" spc="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100" i="1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		</a:t>
                      </a:r>
                      <a:r>
                        <a:rPr sz="1100" spc="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		</a:t>
                      </a:r>
                      <a:r>
                        <a:rPr sz="1100" spc="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		</a:t>
                      </a:r>
                      <a:r>
                        <a:rPr sz="1100" spc="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10 </a:t>
                      </a:r>
                      <a:r>
                        <a:rPr sz="1100" spc="10" dirty="0">
                          <a:latin typeface="Times New Roman"/>
                          <a:cs typeface="Times New Roman"/>
                        </a:rPr>
                        <a:t>.95</a:t>
                      </a:r>
                      <a:r>
                        <a:rPr sz="1100" spc="-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i="1" spc="10" dirty="0">
                          <a:latin typeface="Times New Roman"/>
                          <a:cs typeface="Times New Roman"/>
                        </a:rPr>
                        <a:t>m  </a:t>
                      </a:r>
                      <a:r>
                        <a:rPr sz="1100" i="1" spc="5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1100" i="1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i="1" spc="2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975" i="1" spc="30" baseline="-25641" dirty="0">
                          <a:latin typeface="Times New Roman"/>
                          <a:cs typeface="Times New Roman"/>
                        </a:rPr>
                        <a:t>c		</a:t>
                      </a:r>
                      <a:r>
                        <a:rPr sz="1100" i="1" spc="5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1100" i="1" spc="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i="1" spc="10" dirty="0">
                          <a:latin typeface="Times New Roman"/>
                          <a:cs typeface="Times New Roman"/>
                        </a:rPr>
                        <a:t>D		</a:t>
                      </a:r>
                      <a:r>
                        <a:rPr sz="1100" spc="25" dirty="0">
                          <a:latin typeface="Times New Roman"/>
                          <a:cs typeface="Times New Roman"/>
                        </a:rPr>
                        <a:t>(50</a:t>
                      </a:r>
                      <a:r>
                        <a:rPr sz="1100" spc="-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i="1" spc="10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1100" i="1" spc="25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i="1" spc="10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100" i="1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1100" spc="-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i="1" spc="5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100" i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75" baseline="42735" dirty="0">
                          <a:latin typeface="MT Extra"/>
                          <a:cs typeface="MT Extra"/>
                        </a:rPr>
                        <a:t></a:t>
                      </a:r>
                      <a:r>
                        <a:rPr sz="975" spc="82" baseline="427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)(</a:t>
                      </a:r>
                      <a:r>
                        <a:rPr sz="1100" spc="-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100" spc="-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10" dirty="0">
                          <a:latin typeface="Times New Roman"/>
                          <a:cs typeface="Times New Roman"/>
                        </a:rPr>
                        <a:t>.02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i="1" spc="10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100" i="1" spc="-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7277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50" i="1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150" i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150" i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15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-25" dirty="0">
                          <a:latin typeface="Times New Roman"/>
                          <a:cs typeface="Times New Roman"/>
                        </a:rPr>
                        <a:t>(10</a:t>
                      </a:r>
                      <a:r>
                        <a:rPr sz="1150" spc="-1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5" dirty="0">
                          <a:latin typeface="Times New Roman"/>
                          <a:cs typeface="Times New Roman"/>
                        </a:rPr>
                        <a:t>.95</a:t>
                      </a:r>
                      <a:r>
                        <a:rPr sz="1150" spc="-1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150" i="1" spc="-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75" spc="37" baseline="4273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975" spc="37" baseline="4273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975" spc="-30" baseline="427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15" dirty="0">
                          <a:latin typeface="Times New Roman"/>
                          <a:cs typeface="Times New Roman"/>
                        </a:rPr>
                        <a:t>)(0.1</a:t>
                      </a:r>
                      <a:r>
                        <a:rPr sz="1150" i="1" spc="1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150" i="1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1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15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15" dirty="0">
                          <a:latin typeface="Times New Roman"/>
                          <a:cs typeface="Times New Roman"/>
                        </a:rPr>
                        <a:t>1.095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-5" dirty="0">
                          <a:latin typeface="Arial Narrow"/>
                          <a:cs typeface="Arial Narrow"/>
                        </a:rPr>
                        <a:t>By using Eq.(3.36.b) we </a:t>
                      </a:r>
                      <a:r>
                        <a:rPr sz="1100" dirty="0">
                          <a:latin typeface="Arial Narrow"/>
                          <a:cs typeface="Arial Narrow"/>
                        </a:rPr>
                        <a:t>can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calculate </a:t>
                      </a:r>
                      <a:r>
                        <a:rPr sz="1100" spc="-10" dirty="0">
                          <a:latin typeface="Arial Narrow"/>
                          <a:cs typeface="Arial Narrow"/>
                        </a:rPr>
                        <a:t>the efficiency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of </a:t>
                      </a:r>
                      <a:r>
                        <a:rPr sz="1100" spc="-10" dirty="0">
                          <a:latin typeface="Arial Narrow"/>
                          <a:cs typeface="Arial Narrow"/>
                        </a:rPr>
                        <a:t>the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insulated </a:t>
                      </a:r>
                      <a:r>
                        <a:rPr sz="1100" spc="-10" dirty="0">
                          <a:latin typeface="Arial Narrow"/>
                          <a:cs typeface="Arial Narrow"/>
                        </a:rPr>
                        <a:t>tip fin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as</a:t>
                      </a:r>
                      <a:r>
                        <a:rPr sz="1100" spc="-8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spc="-10" dirty="0">
                          <a:latin typeface="Arial Narrow"/>
                          <a:cs typeface="Arial Narrow"/>
                        </a:rPr>
                        <a:t>follow;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  <a:p>
                      <a:pPr marL="267970">
                        <a:lnSpc>
                          <a:spcPts val="890"/>
                        </a:lnSpc>
                        <a:spcBef>
                          <a:spcPts val="1075"/>
                        </a:spcBef>
                        <a:tabLst>
                          <a:tab pos="551180" algn="l"/>
                          <a:tab pos="904875" algn="l"/>
                          <a:tab pos="1370965" algn="l"/>
                          <a:tab pos="2477770" algn="l"/>
                          <a:tab pos="3370579" algn="l"/>
                        </a:tabLst>
                      </a:pPr>
                      <a:r>
                        <a:rPr sz="1150" i="1" spc="-235" dirty="0"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1725" spc="-352" baseline="16908" dirty="0">
                          <a:latin typeface="MT Extra"/>
                          <a:cs typeface="MT Extra"/>
                        </a:rPr>
                        <a:t></a:t>
                      </a:r>
                      <a:r>
                        <a:rPr sz="1725" spc="-352" baseline="16908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50" spc="1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150" spc="-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spc="-500" dirty="0">
                          <a:latin typeface="Verdana"/>
                          <a:cs typeface="Verdana"/>
                        </a:rPr>
                        <a:t>	</a:t>
                      </a:r>
                      <a:r>
                        <a:rPr sz="1150" i="1" spc="-235" dirty="0"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1725" spc="-352" baseline="16908" dirty="0">
                          <a:latin typeface="MT Extra"/>
                          <a:cs typeface="MT Extra"/>
                        </a:rPr>
                        <a:t></a:t>
                      </a:r>
                      <a:r>
                        <a:rPr sz="1725" spc="-352" baseline="16908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50" spc="1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1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25" spc="7" baseline="31400" dirty="0">
                          <a:latin typeface="Symbol"/>
                          <a:cs typeface="Symbol"/>
                        </a:rPr>
                        <a:t></a:t>
                      </a:r>
                      <a:r>
                        <a:rPr sz="1725" spc="7" baseline="3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25" u="sng" spc="15" baseline="33816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tanh </a:t>
                      </a:r>
                      <a:r>
                        <a:rPr sz="1725" i="1" u="sng" spc="22" baseline="33816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aL</a:t>
                      </a:r>
                      <a:r>
                        <a:rPr sz="1725" i="1" spc="22" baseline="33816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25" spc="7" baseline="31400" dirty="0">
                          <a:latin typeface="Symbol"/>
                          <a:cs typeface="Symbol"/>
                        </a:rPr>
                        <a:t></a:t>
                      </a:r>
                      <a:r>
                        <a:rPr sz="1725" spc="-337" baseline="3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5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150" i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10" dirty="0">
                          <a:latin typeface="Times New Roman"/>
                          <a:cs typeface="Times New Roman"/>
                        </a:rPr>
                        <a:t>A	</a:t>
                      </a:r>
                      <a:r>
                        <a:rPr sz="1150" spc="-1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150" i="1" spc="-10" dirty="0">
                          <a:latin typeface="Times New Roman"/>
                          <a:cs typeface="Times New Roman"/>
                        </a:rPr>
                        <a:t>T   </a:t>
                      </a:r>
                      <a:r>
                        <a:rPr sz="1150" spc="1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1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10" dirty="0">
                          <a:latin typeface="Times New Roman"/>
                          <a:cs typeface="Times New Roman"/>
                        </a:rPr>
                        <a:t>T  </a:t>
                      </a:r>
                      <a:r>
                        <a:rPr sz="1150" spc="5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150" spc="-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1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1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25" spc="7" baseline="43478" dirty="0">
                          <a:latin typeface="Symbol"/>
                          <a:cs typeface="Symbol"/>
                        </a:rPr>
                        <a:t></a:t>
                      </a:r>
                      <a:r>
                        <a:rPr sz="1725" spc="7" baseline="43478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725" i="1" spc="7" baseline="36231" dirty="0">
                          <a:latin typeface="Times New Roman"/>
                          <a:cs typeface="Times New Roman"/>
                        </a:rPr>
                        <a:t>kA</a:t>
                      </a:r>
                      <a:r>
                        <a:rPr sz="975" i="1" spc="7" baseline="38461" dirty="0">
                          <a:latin typeface="Times New Roman"/>
                          <a:cs typeface="Times New Roman"/>
                        </a:rPr>
                        <a:t>c </a:t>
                      </a:r>
                      <a:r>
                        <a:rPr sz="1725" u="sng" spc="15" baseline="33816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tanh </a:t>
                      </a:r>
                      <a:r>
                        <a:rPr sz="1725" i="1" u="sng" spc="22" baseline="33816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aL</a:t>
                      </a:r>
                      <a:r>
                        <a:rPr sz="1725" i="1" spc="22" baseline="33816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25" spc="7" baseline="43478" dirty="0">
                          <a:latin typeface="Symbol"/>
                          <a:cs typeface="Symbol"/>
                        </a:rPr>
                        <a:t></a:t>
                      </a:r>
                      <a:r>
                        <a:rPr sz="1725" spc="7" baseline="4347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5" dirty="0">
                          <a:latin typeface="Times New Roman"/>
                          <a:cs typeface="Times New Roman"/>
                        </a:rPr>
                        <a:t>h </a:t>
                      </a:r>
                      <a:r>
                        <a:rPr sz="1150" spc="5" dirty="0">
                          <a:latin typeface="Times New Roman"/>
                          <a:cs typeface="Times New Roman"/>
                        </a:rPr>
                        <a:t>( </a:t>
                      </a:r>
                      <a:r>
                        <a:rPr sz="1150" i="1" spc="20" dirty="0">
                          <a:latin typeface="Times New Roman"/>
                          <a:cs typeface="Times New Roman"/>
                        </a:rPr>
                        <a:t>pL</a:t>
                      </a:r>
                      <a:r>
                        <a:rPr sz="1150" spc="20" dirty="0">
                          <a:latin typeface="Times New Roman"/>
                          <a:cs typeface="Times New Roman"/>
                        </a:rPr>
                        <a:t>)(</a:t>
                      </a:r>
                      <a:r>
                        <a:rPr sz="1150" i="1" spc="20" dirty="0">
                          <a:latin typeface="Times New Roman"/>
                          <a:cs typeface="Times New Roman"/>
                        </a:rPr>
                        <a:t>T </a:t>
                      </a:r>
                      <a:r>
                        <a:rPr sz="1150" spc="1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1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1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150" i="1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5" dirty="0">
                          <a:latin typeface="Times New Roman"/>
                          <a:cs typeface="Times New Roman"/>
                        </a:rPr>
                        <a:t>)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396240">
                        <a:lnSpc>
                          <a:spcPts val="450"/>
                        </a:lnSpc>
                        <a:tabLst>
                          <a:tab pos="774065" algn="l"/>
                          <a:tab pos="1033144" algn="l"/>
                          <a:tab pos="1490345" algn="l"/>
                          <a:tab pos="2066289" algn="l"/>
                          <a:tab pos="2359025" algn="l"/>
                          <a:tab pos="2602865" algn="l"/>
                          <a:tab pos="2882900" algn="l"/>
                          <a:tab pos="3175635" algn="l"/>
                          <a:tab pos="4129404" algn="l"/>
                          <a:tab pos="4723765" algn="l"/>
                          <a:tab pos="5001260" algn="l"/>
                        </a:tabLst>
                      </a:pPr>
                      <a:r>
                        <a:rPr sz="650" i="1" spc="10" dirty="0">
                          <a:latin typeface="Times New Roman"/>
                          <a:cs typeface="Times New Roman"/>
                        </a:rPr>
                        <a:t>fin	fin	</a:t>
                      </a:r>
                      <a:r>
                        <a:rPr sz="650" i="1" spc="5" dirty="0">
                          <a:latin typeface="Times New Roman"/>
                          <a:cs typeface="Times New Roman"/>
                        </a:rPr>
                        <a:t>fin,</a:t>
                      </a:r>
                      <a:r>
                        <a:rPr sz="650" i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i="1" spc="10" dirty="0">
                          <a:latin typeface="Times New Roman"/>
                          <a:cs typeface="Times New Roman"/>
                        </a:rPr>
                        <a:t>max	</a:t>
                      </a:r>
                      <a:r>
                        <a:rPr sz="1725" spc="7" baseline="9661" dirty="0">
                          <a:latin typeface="Symbol"/>
                          <a:cs typeface="Symbol"/>
                        </a:rPr>
                        <a:t></a:t>
                      </a:r>
                      <a:r>
                        <a:rPr sz="1725" spc="7" baseline="966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725" spc="7" baseline="9661" dirty="0">
                          <a:latin typeface="Symbol"/>
                          <a:cs typeface="Symbol"/>
                        </a:rPr>
                        <a:t></a:t>
                      </a:r>
                      <a:r>
                        <a:rPr sz="1725" spc="7" baseline="966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i="1" spc="10" dirty="0">
                          <a:latin typeface="Times New Roman"/>
                          <a:cs typeface="Times New Roman"/>
                        </a:rPr>
                        <a:t>fin	</a:t>
                      </a:r>
                      <a:r>
                        <a:rPr sz="650" i="1" spc="15" dirty="0">
                          <a:latin typeface="Times New Roman"/>
                          <a:cs typeface="Times New Roman"/>
                        </a:rPr>
                        <a:t>b	</a:t>
                      </a:r>
                      <a:r>
                        <a:rPr sz="650" spc="20" dirty="0">
                          <a:latin typeface="Symbol"/>
                          <a:cs typeface="Symbol"/>
                        </a:rPr>
                        <a:t></a:t>
                      </a:r>
                      <a:r>
                        <a:rPr sz="650" spc="2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725" spc="7" baseline="21739" dirty="0">
                          <a:latin typeface="Symbol"/>
                          <a:cs typeface="Symbol"/>
                        </a:rPr>
                        <a:t></a:t>
                      </a:r>
                      <a:r>
                        <a:rPr sz="1725" spc="7" baseline="21739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725" spc="7" baseline="21739" dirty="0">
                          <a:latin typeface="Symbol"/>
                          <a:cs typeface="Symbol"/>
                        </a:rPr>
                        <a:t></a:t>
                      </a:r>
                      <a:r>
                        <a:rPr sz="1725" spc="7" baseline="21739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i="1" spc="15" dirty="0">
                          <a:latin typeface="Times New Roman"/>
                          <a:cs typeface="Times New Roman"/>
                        </a:rPr>
                        <a:t>b	</a:t>
                      </a:r>
                      <a:r>
                        <a:rPr sz="650" spc="20" dirty="0">
                          <a:latin typeface="Symbol"/>
                          <a:cs typeface="Symbol"/>
                        </a:rPr>
                        <a:t></a:t>
                      </a:r>
                      <a:endParaRPr sz="650">
                        <a:latin typeface="Symbol"/>
                        <a:cs typeface="Symbol"/>
                      </a:endParaRPr>
                    </a:p>
                    <a:p>
                      <a:pPr marL="1490345">
                        <a:lnSpc>
                          <a:spcPts val="515"/>
                        </a:lnSpc>
                        <a:tabLst>
                          <a:tab pos="1724660" algn="l"/>
                          <a:tab pos="2066289" algn="l"/>
                          <a:tab pos="3175635" algn="l"/>
                          <a:tab pos="3397885" algn="l"/>
                          <a:tab pos="3834129" algn="l"/>
                          <a:tab pos="4129404" algn="l"/>
                        </a:tabLst>
                      </a:pPr>
                      <a:r>
                        <a:rPr sz="1725" spc="7" baseline="-7246" dirty="0">
                          <a:latin typeface="Symbol"/>
                          <a:cs typeface="Symbol"/>
                        </a:rPr>
                        <a:t></a:t>
                      </a:r>
                      <a:r>
                        <a:rPr sz="1725" spc="7" baseline="-7246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50" i="1" spc="15" dirty="0">
                          <a:latin typeface="Times New Roman"/>
                          <a:cs typeface="Times New Roman"/>
                        </a:rPr>
                        <a:t>aL	</a:t>
                      </a:r>
                      <a:r>
                        <a:rPr sz="1725" spc="7" baseline="-7246" dirty="0">
                          <a:latin typeface="Symbol"/>
                          <a:cs typeface="Symbol"/>
                        </a:rPr>
                        <a:t></a:t>
                      </a:r>
                      <a:r>
                        <a:rPr sz="1725" spc="7" baseline="-7246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725" spc="7" baseline="16908" dirty="0">
                          <a:latin typeface="Symbol"/>
                          <a:cs typeface="Symbol"/>
                        </a:rPr>
                        <a:t></a:t>
                      </a:r>
                      <a:r>
                        <a:rPr sz="1725" spc="7" baseline="16908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50" i="1" spc="15" dirty="0">
                          <a:latin typeface="Times New Roman"/>
                          <a:cs typeface="Times New Roman"/>
                        </a:rPr>
                        <a:t>hp	</a:t>
                      </a:r>
                      <a:r>
                        <a:rPr sz="1150" i="1" spc="10" dirty="0">
                          <a:latin typeface="Times New Roman"/>
                          <a:cs typeface="Times New Roman"/>
                        </a:rPr>
                        <a:t>L	</a:t>
                      </a:r>
                      <a:r>
                        <a:rPr sz="1725" spc="7" baseline="16908" dirty="0">
                          <a:latin typeface="Symbol"/>
                          <a:cs typeface="Symbol"/>
                        </a:rPr>
                        <a:t></a:t>
                      </a:r>
                      <a:endParaRPr sz="1725" baseline="16908">
                        <a:latin typeface="Symbol"/>
                        <a:cs typeface="Symbol"/>
                      </a:endParaRPr>
                    </a:p>
                    <a:p>
                      <a:pPr marL="1080770" algn="ctr">
                        <a:lnSpc>
                          <a:spcPts val="894"/>
                        </a:lnSpc>
                        <a:tabLst>
                          <a:tab pos="2034539" algn="l"/>
                        </a:tabLst>
                      </a:pPr>
                      <a:r>
                        <a:rPr sz="1150" spc="5" dirty="0">
                          <a:latin typeface="Symbol"/>
                          <a:cs typeface="Symbol"/>
                        </a:rPr>
                        <a:t></a:t>
                      </a:r>
                      <a:r>
                        <a:rPr sz="1150" spc="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50" spc="5" dirty="0">
                          <a:latin typeface="Symbol"/>
                          <a:cs typeface="Symbol"/>
                        </a:rPr>
                        <a:t></a:t>
                      </a:r>
                      <a:endParaRPr sz="1150">
                        <a:latin typeface="Symbol"/>
                        <a:cs typeface="Symbol"/>
                      </a:endParaRPr>
                    </a:p>
                    <a:p>
                      <a:pPr marL="523875">
                        <a:lnSpc>
                          <a:spcPts val="1140"/>
                        </a:lnSpc>
                        <a:spcBef>
                          <a:spcPts val="535"/>
                        </a:spcBef>
                        <a:tabLst>
                          <a:tab pos="749300" algn="l"/>
                          <a:tab pos="2422525" algn="l"/>
                        </a:tabLst>
                      </a:pPr>
                      <a:r>
                        <a:rPr sz="1150" spc="1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150" spc="1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50" i="1" spc="15" dirty="0">
                          <a:latin typeface="Times New Roman"/>
                          <a:cs typeface="Times New Roman"/>
                        </a:rPr>
                        <a:t>hpkA  </a:t>
                      </a:r>
                      <a:r>
                        <a:rPr sz="1150" spc="-1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150" i="1" spc="-10" dirty="0">
                          <a:latin typeface="Times New Roman"/>
                          <a:cs typeface="Times New Roman"/>
                        </a:rPr>
                        <a:t>T  </a:t>
                      </a:r>
                      <a:r>
                        <a:rPr sz="1150" spc="1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1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10" dirty="0">
                          <a:latin typeface="Times New Roman"/>
                          <a:cs typeface="Times New Roman"/>
                        </a:rPr>
                        <a:t>T  </a:t>
                      </a:r>
                      <a:r>
                        <a:rPr sz="1150" spc="5" dirty="0">
                          <a:latin typeface="Times New Roman"/>
                          <a:cs typeface="Times New Roman"/>
                        </a:rPr>
                        <a:t>) </a:t>
                      </a:r>
                      <a:r>
                        <a:rPr sz="1150" spc="10" dirty="0">
                          <a:latin typeface="Times New Roman"/>
                          <a:cs typeface="Times New Roman"/>
                        </a:rPr>
                        <a:t>tanh</a:t>
                      </a:r>
                      <a:r>
                        <a:rPr sz="1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15" dirty="0">
                          <a:latin typeface="Times New Roman"/>
                          <a:cs typeface="Times New Roman"/>
                        </a:rPr>
                        <a:t>aL</a:t>
                      </a:r>
                      <a:r>
                        <a:rPr sz="1150" i="1" spc="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1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150" spc="1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50" i="1" spc="-65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150" spc="-6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200" i="1" spc="-65" dirty="0">
                          <a:latin typeface="Verdana"/>
                          <a:cs typeface="Verdana"/>
                        </a:rPr>
                        <a:t></a:t>
                      </a:r>
                      <a:r>
                        <a:rPr sz="1150" i="1" spc="-65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150" spc="-65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150" i="1" spc="-65" dirty="0">
                          <a:latin typeface="Times New Roman"/>
                          <a:cs typeface="Times New Roman"/>
                        </a:rPr>
                        <a:t>k </a:t>
                      </a:r>
                      <a:r>
                        <a:rPr sz="1150" spc="-19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200" i="1" spc="-190" dirty="0">
                          <a:latin typeface="Verdana"/>
                          <a:cs typeface="Verdana"/>
                        </a:rPr>
                        <a:t></a:t>
                      </a:r>
                      <a:r>
                        <a:rPr sz="1150" i="1" spc="-190" dirty="0">
                          <a:latin typeface="Times New Roman"/>
                          <a:cs typeface="Times New Roman"/>
                        </a:rPr>
                        <a:t>D </a:t>
                      </a:r>
                      <a:r>
                        <a:rPr sz="975" spc="22" baseline="47008" dirty="0"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sz="1150" spc="5" dirty="0">
                          <a:latin typeface="Times New Roman"/>
                          <a:cs typeface="Times New Roman"/>
                        </a:rPr>
                        <a:t>/ </a:t>
                      </a:r>
                      <a:r>
                        <a:rPr sz="1150" spc="35" dirty="0">
                          <a:latin typeface="Times New Roman"/>
                          <a:cs typeface="Times New Roman"/>
                        </a:rPr>
                        <a:t>4)(</a:t>
                      </a:r>
                      <a:r>
                        <a:rPr sz="1150" i="1" spc="35" dirty="0">
                          <a:latin typeface="Times New Roman"/>
                          <a:cs typeface="Times New Roman"/>
                        </a:rPr>
                        <a:t>T </a:t>
                      </a:r>
                      <a:r>
                        <a:rPr sz="1150" spc="1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1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10" dirty="0">
                          <a:latin typeface="Times New Roman"/>
                          <a:cs typeface="Times New Roman"/>
                        </a:rPr>
                        <a:t>T </a:t>
                      </a:r>
                      <a:r>
                        <a:rPr sz="1150" spc="5" dirty="0">
                          <a:latin typeface="Times New Roman"/>
                          <a:cs typeface="Times New Roman"/>
                        </a:rPr>
                        <a:t>) </a:t>
                      </a:r>
                      <a:r>
                        <a:rPr sz="1150" spc="10" dirty="0">
                          <a:latin typeface="Times New Roman"/>
                          <a:cs typeface="Times New Roman"/>
                        </a:rPr>
                        <a:t>tanh</a:t>
                      </a:r>
                      <a:r>
                        <a:rPr sz="115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15" dirty="0">
                          <a:latin typeface="Times New Roman"/>
                          <a:cs typeface="Times New Roman"/>
                        </a:rPr>
                        <a:t>aL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060450">
                        <a:lnSpc>
                          <a:spcPts val="480"/>
                        </a:lnSpc>
                        <a:tabLst>
                          <a:tab pos="1261745" algn="l"/>
                          <a:tab pos="1541780" algn="l"/>
                          <a:tab pos="3565525" algn="l"/>
                          <a:tab pos="3843020" algn="l"/>
                        </a:tabLst>
                      </a:pPr>
                      <a:r>
                        <a:rPr sz="650" i="1" spc="10" dirty="0">
                          <a:latin typeface="Times New Roman"/>
                          <a:cs typeface="Times New Roman"/>
                        </a:rPr>
                        <a:t>c	</a:t>
                      </a:r>
                      <a:r>
                        <a:rPr sz="650" i="1" spc="15" dirty="0">
                          <a:latin typeface="Times New Roman"/>
                          <a:cs typeface="Times New Roman"/>
                        </a:rPr>
                        <a:t>b	</a:t>
                      </a:r>
                      <a:r>
                        <a:rPr sz="650" spc="20" dirty="0">
                          <a:latin typeface="Symbol"/>
                          <a:cs typeface="Symbol"/>
                        </a:rPr>
                        <a:t></a:t>
                      </a:r>
                      <a:r>
                        <a:rPr sz="650" spc="2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i="1" spc="15" dirty="0">
                          <a:latin typeface="Times New Roman"/>
                          <a:cs typeface="Times New Roman"/>
                        </a:rPr>
                        <a:t>b	</a:t>
                      </a:r>
                      <a:r>
                        <a:rPr sz="650" spc="20" dirty="0">
                          <a:latin typeface="Symbol"/>
                          <a:cs typeface="Symbol"/>
                        </a:rPr>
                        <a:t></a:t>
                      </a:r>
                      <a:endParaRPr sz="650">
                        <a:latin typeface="Symbol"/>
                        <a:cs typeface="Symbol"/>
                      </a:endParaRPr>
                    </a:p>
                    <a:p>
                      <a:pPr marL="523875">
                        <a:lnSpc>
                          <a:spcPct val="100000"/>
                        </a:lnSpc>
                        <a:spcBef>
                          <a:spcPts val="665"/>
                        </a:spcBef>
                        <a:tabLst>
                          <a:tab pos="746125" algn="l"/>
                        </a:tabLst>
                      </a:pPr>
                      <a:r>
                        <a:rPr sz="1150" spc="1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150" spc="1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50" dirty="0">
                          <a:latin typeface="Times New Roman"/>
                          <a:cs typeface="Times New Roman"/>
                        </a:rPr>
                        <a:t>(30</a:t>
                      </a:r>
                      <a:r>
                        <a:rPr sz="1150" i="1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1150" i="1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5" dirty="0"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sz="115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10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150" i="1" spc="-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75" spc="22" baseline="47008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975" spc="254" baseline="4700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1150" spc="-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1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150" i="1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75" spc="15" baseline="47008" dirty="0">
                          <a:latin typeface="MT Extra"/>
                          <a:cs typeface="MT Extra"/>
                        </a:rPr>
                        <a:t></a:t>
                      </a:r>
                      <a:r>
                        <a:rPr sz="975" spc="37" baseline="4700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-190" dirty="0">
                          <a:latin typeface="Times New Roman"/>
                          <a:cs typeface="Times New Roman"/>
                        </a:rPr>
                        <a:t>)(</a:t>
                      </a:r>
                      <a:r>
                        <a:rPr sz="1200" i="1" spc="-190" dirty="0">
                          <a:latin typeface="Verdana"/>
                          <a:cs typeface="Verdana"/>
                        </a:rPr>
                        <a:t></a:t>
                      </a:r>
                      <a:r>
                        <a:rPr sz="1200" i="1" spc="-2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50" spc="20" dirty="0">
                          <a:latin typeface="Times New Roman"/>
                          <a:cs typeface="Times New Roman"/>
                        </a:rPr>
                        <a:t>0.02</a:t>
                      </a:r>
                      <a:r>
                        <a:rPr sz="1150" i="1" spc="20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150" spc="20" dirty="0">
                          <a:latin typeface="Times New Roman"/>
                          <a:cs typeface="Times New Roman"/>
                        </a:rPr>
                        <a:t>)(50</a:t>
                      </a:r>
                      <a:r>
                        <a:rPr sz="1150" i="1" spc="20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1150" i="1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5" dirty="0"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sz="115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10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150" i="1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1150" spc="-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1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150" i="1" spc="-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75" spc="15" baseline="47008" dirty="0">
                          <a:latin typeface="MT Extra"/>
                          <a:cs typeface="MT Extra"/>
                        </a:rPr>
                        <a:t></a:t>
                      </a:r>
                      <a:r>
                        <a:rPr sz="975" spc="30" baseline="4700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-190" dirty="0">
                          <a:latin typeface="Times New Roman"/>
                          <a:cs typeface="Times New Roman"/>
                        </a:rPr>
                        <a:t>)[</a:t>
                      </a:r>
                      <a:r>
                        <a:rPr sz="1200" i="1" spc="-190" dirty="0">
                          <a:latin typeface="Verdana"/>
                          <a:cs typeface="Verdana"/>
                        </a:rPr>
                        <a:t></a:t>
                      </a:r>
                      <a:r>
                        <a:rPr sz="1200" i="1" spc="-2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50" dirty="0">
                          <a:latin typeface="Times New Roman"/>
                          <a:cs typeface="Times New Roman"/>
                        </a:rPr>
                        <a:t>(30</a:t>
                      </a:r>
                      <a:r>
                        <a:rPr sz="1150" i="1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1150" i="1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5" dirty="0"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sz="115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10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150" i="1" spc="-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75" spc="22" baseline="47008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975" spc="254" baseline="4700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dirty="0">
                          <a:latin typeface="Symbol"/>
                          <a:cs typeface="Symbol"/>
                        </a:rPr>
                        <a:t></a:t>
                      </a:r>
                      <a:r>
                        <a:rPr sz="1150" spc="-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1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150" i="1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75" spc="15" baseline="47008" dirty="0">
                          <a:latin typeface="MT Extra"/>
                          <a:cs typeface="MT Extra"/>
                        </a:rPr>
                        <a:t></a:t>
                      </a:r>
                      <a:r>
                        <a:rPr sz="975" spc="-7" baseline="4700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5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150" spc="-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75" spc="22" baseline="47008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975" spc="254" baseline="4700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5" dirty="0"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sz="115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35" dirty="0">
                          <a:latin typeface="Times New Roman"/>
                          <a:cs typeface="Times New Roman"/>
                        </a:rPr>
                        <a:t>4](70</a:t>
                      </a:r>
                      <a:r>
                        <a:rPr sz="1150" i="1" spc="35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150" i="1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75" spc="15" baseline="47008" dirty="0">
                          <a:latin typeface="MT Extra"/>
                          <a:cs typeface="MT Extra"/>
                        </a:rPr>
                        <a:t></a:t>
                      </a:r>
                      <a:r>
                        <a:rPr sz="975" spc="60" baseline="4700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1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15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20" dirty="0"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sz="1150" i="1" spc="2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150" i="1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75" spc="15" baseline="47008" dirty="0">
                          <a:latin typeface="MT Extra"/>
                          <a:cs typeface="MT Extra"/>
                        </a:rPr>
                        <a:t></a:t>
                      </a:r>
                      <a:r>
                        <a:rPr sz="975" spc="37" baseline="4700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5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150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15" dirty="0">
                          <a:latin typeface="Times New Roman"/>
                          <a:cs typeface="Times New Roman"/>
                        </a:rPr>
                        <a:t>tanh(1.095)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52387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50" spc="1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35" dirty="0">
                          <a:latin typeface="Times New Roman"/>
                          <a:cs typeface="Times New Roman"/>
                        </a:rPr>
                        <a:t>6.87</a:t>
                      </a:r>
                      <a:r>
                        <a:rPr sz="1150" i="1" spc="35" dirty="0">
                          <a:latin typeface="Times New Roman"/>
                          <a:cs typeface="Times New Roman"/>
                        </a:rPr>
                        <a:t>W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5" dirty="0">
                          <a:latin typeface="Arial Narrow"/>
                          <a:cs typeface="Arial Narrow"/>
                        </a:rPr>
                        <a:t>By using Eq.(3.30) we </a:t>
                      </a:r>
                      <a:r>
                        <a:rPr sz="1100" dirty="0">
                          <a:latin typeface="Arial Narrow"/>
                          <a:cs typeface="Arial Narrow"/>
                        </a:rPr>
                        <a:t>can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calculate </a:t>
                      </a:r>
                      <a:r>
                        <a:rPr sz="1100" spc="-10" dirty="0">
                          <a:latin typeface="Arial Narrow"/>
                          <a:cs typeface="Arial Narrow"/>
                        </a:rPr>
                        <a:t>the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temperature at </a:t>
                      </a:r>
                      <a:r>
                        <a:rPr sz="1100" spc="-10" dirty="0">
                          <a:latin typeface="Arial Narrow"/>
                          <a:cs typeface="Arial Narrow"/>
                        </a:rPr>
                        <a:t>the </a:t>
                      </a:r>
                      <a:r>
                        <a:rPr sz="1100" spc="-5" dirty="0">
                          <a:latin typeface="Arial Narrow"/>
                          <a:cs typeface="Arial Narrow"/>
                        </a:rPr>
                        <a:t>other end as</a:t>
                      </a:r>
                      <a:r>
                        <a:rPr sz="1100" spc="-1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spc="-10" dirty="0">
                          <a:latin typeface="Arial Narrow"/>
                          <a:cs typeface="Arial Narrow"/>
                        </a:rPr>
                        <a:t>follow;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  <a:p>
                      <a:pPr marL="273685">
                        <a:lnSpc>
                          <a:spcPct val="100000"/>
                        </a:lnSpc>
                        <a:spcBef>
                          <a:spcPts val="25"/>
                        </a:spcBef>
                        <a:tabLst>
                          <a:tab pos="2151380" algn="l"/>
                          <a:tab pos="4909820" algn="l"/>
                        </a:tabLst>
                      </a:pPr>
                      <a:r>
                        <a:rPr sz="1150" i="1" spc="1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150" i="1" spc="-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4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150" i="1" spc="45" dirty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sz="1150" spc="45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15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1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150" spc="-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050" spc="-7" baseline="-23809" dirty="0">
                          <a:latin typeface="Symbol"/>
                          <a:cs typeface="Symbol"/>
                        </a:rPr>
                        <a:t></a:t>
                      </a:r>
                      <a:r>
                        <a:rPr sz="1050" spc="-7" baseline="-23809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50" spc="44" baseline="-2380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25" spc="22" baseline="-36231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725" spc="104" baseline="-3623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15" dirty="0">
                          <a:latin typeface="Times New Roman"/>
                          <a:cs typeface="Times New Roman"/>
                        </a:rPr>
                        <a:t>cosh</a:t>
                      </a:r>
                      <a:r>
                        <a:rPr sz="1150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4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150" spc="4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150" i="1" spc="45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150" i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1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15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25" dirty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sz="1150" spc="25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150" spc="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25" spc="52" baseline="-36231" dirty="0">
                          <a:latin typeface="Symbol"/>
                          <a:cs typeface="Symbol"/>
                        </a:rPr>
                        <a:t></a:t>
                      </a:r>
                      <a:r>
                        <a:rPr sz="1725" spc="52" baseline="-3623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50" i="1" spc="1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150" i="1" spc="-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4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150" i="1" spc="45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150" spc="45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15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1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15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20" dirty="0"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sz="115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25" spc="22" baseline="-36231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725" spc="112" baseline="-3623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5" dirty="0">
                          <a:latin typeface="Times New Roman"/>
                          <a:cs typeface="Times New Roman"/>
                        </a:rPr>
                        <a:t>cosh[10.95(</a:t>
                      </a:r>
                      <a:r>
                        <a:rPr sz="1150" i="1" spc="5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150" i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1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15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20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150" spc="20" dirty="0">
                          <a:latin typeface="Times New Roman"/>
                          <a:cs typeface="Times New Roman"/>
                        </a:rPr>
                        <a:t>)]</a:t>
                      </a:r>
                      <a:r>
                        <a:rPr sz="115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25" spc="22" baseline="-36231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725" spc="-37" baseline="-3623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25" spc="22" baseline="-36231" dirty="0">
                          <a:latin typeface="Times New Roman"/>
                          <a:cs typeface="Times New Roman"/>
                        </a:rPr>
                        <a:t>0.6017</a:t>
                      </a:r>
                      <a:r>
                        <a:rPr sz="1725" spc="-89" baseline="-3623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25" spc="52" baseline="-36231" dirty="0">
                          <a:latin typeface="Symbol"/>
                          <a:cs typeface="Symbol"/>
                        </a:rPr>
                        <a:t></a:t>
                      </a:r>
                      <a:r>
                        <a:rPr sz="1725" spc="52" baseline="-3623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725" i="1" spc="22" baseline="-36231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725" i="1" spc="-209" baseline="-3623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25" spc="52" baseline="-36231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725" i="1" spc="52" baseline="-36231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725" spc="52" baseline="-36231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725" spc="7" baseline="-3623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25" spc="22" baseline="-36231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725" spc="-89" baseline="-3623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725" spc="15" baseline="-36231" dirty="0">
                          <a:latin typeface="Times New Roman"/>
                          <a:cs typeface="Times New Roman"/>
                        </a:rPr>
                        <a:t>50.087</a:t>
                      </a:r>
                      <a:r>
                        <a:rPr sz="1725" i="1" spc="15" baseline="-36231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725" i="1" spc="-254" baseline="-3623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50" spc="-7" baseline="-15873" dirty="0">
                          <a:latin typeface="MT Extra"/>
                          <a:cs typeface="MT Extra"/>
                        </a:rPr>
                        <a:t></a:t>
                      </a:r>
                      <a:endParaRPr sz="1050" baseline="-15873">
                        <a:latin typeface="MT Extra"/>
                        <a:cs typeface="MT Extra"/>
                      </a:endParaRPr>
                    </a:p>
                    <a:p>
                      <a:pPr marL="344170">
                        <a:lnSpc>
                          <a:spcPct val="100000"/>
                        </a:lnSpc>
                        <a:spcBef>
                          <a:spcPts val="300"/>
                        </a:spcBef>
                        <a:tabLst>
                          <a:tab pos="1191260" algn="l"/>
                          <a:tab pos="2227580" algn="l"/>
                          <a:tab pos="3117850" algn="l"/>
                        </a:tabLst>
                      </a:pPr>
                      <a:r>
                        <a:rPr sz="1150" i="1" spc="-1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050" i="1" spc="-22" baseline="-23809" dirty="0">
                          <a:latin typeface="Times New Roman"/>
                          <a:cs typeface="Times New Roman"/>
                        </a:rPr>
                        <a:t>b </a:t>
                      </a:r>
                      <a:r>
                        <a:rPr sz="1050" i="1" spc="52" baseline="-2380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1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150" spc="-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-1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050" spc="-22" baseline="-23809" dirty="0">
                          <a:latin typeface="Symbol"/>
                          <a:cs typeface="Symbol"/>
                        </a:rPr>
                        <a:t></a:t>
                      </a:r>
                      <a:r>
                        <a:rPr sz="1050" spc="-22" baseline="-23809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50" spc="15" dirty="0">
                          <a:latin typeface="Times New Roman"/>
                          <a:cs typeface="Times New Roman"/>
                        </a:rPr>
                        <a:t>cosh</a:t>
                      </a:r>
                      <a:r>
                        <a:rPr sz="1150" spc="-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i="1" spc="20" dirty="0">
                          <a:latin typeface="Times New Roman"/>
                          <a:cs typeface="Times New Roman"/>
                        </a:rPr>
                        <a:t>aL	</a:t>
                      </a:r>
                      <a:r>
                        <a:rPr sz="1150" spc="20" dirty="0">
                          <a:latin typeface="Times New Roman"/>
                          <a:cs typeface="Times New Roman"/>
                        </a:rPr>
                        <a:t>70</a:t>
                      </a:r>
                      <a:r>
                        <a:rPr sz="1150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1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15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spc="20" dirty="0">
                          <a:latin typeface="Times New Roman"/>
                          <a:cs typeface="Times New Roman"/>
                        </a:rPr>
                        <a:t>20	</a:t>
                      </a:r>
                      <a:r>
                        <a:rPr sz="1150" spc="-5" dirty="0">
                          <a:latin typeface="Times New Roman"/>
                          <a:cs typeface="Times New Roman"/>
                        </a:rPr>
                        <a:t>cosh(1.095)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9050">
                      <a:solidFill>
                        <a:srgbClr val="FF3399"/>
                      </a:solidFill>
                      <a:prstDash val="solid"/>
                    </a:lnL>
                    <a:lnR w="19050">
                      <a:solidFill>
                        <a:srgbClr val="FF3399"/>
                      </a:solidFill>
                      <a:prstDash val="solid"/>
                    </a:lnR>
                    <a:lnT w="19050">
                      <a:solidFill>
                        <a:srgbClr val="FF3399"/>
                      </a:solidFill>
                      <a:prstDash val="solid"/>
                    </a:lnT>
                    <a:lnB w="19050">
                      <a:solidFill>
                        <a:srgbClr val="FF339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9180">
                <a:tc>
                  <a:txBody>
                    <a:bodyPr/>
                    <a:lstStyle/>
                    <a:p>
                      <a:pPr marL="697865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100" b="1" i="1" dirty="0">
                          <a:solidFill>
                            <a:srgbClr val="F85487"/>
                          </a:solidFill>
                          <a:latin typeface="Arial"/>
                          <a:cs typeface="Arial"/>
                        </a:rPr>
                        <a:t>3.10-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33972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100" b="1" spc="-1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100" b="1" dirty="0">
                          <a:latin typeface="Arial Narrow"/>
                          <a:cs typeface="Arial Narrow"/>
                        </a:rPr>
                        <a:t>g</a:t>
                      </a:r>
                      <a:r>
                        <a:rPr sz="1100" b="1" spc="-15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1100" b="1" spc="5" dirty="0">
                          <a:latin typeface="Arial Narrow"/>
                          <a:cs typeface="Arial Narrow"/>
                        </a:rPr>
                        <a:t>(</a:t>
                      </a:r>
                      <a:r>
                        <a:rPr sz="1100" b="1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100" b="1" spc="-15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1100" b="1" spc="-5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sz="1100" b="1" dirty="0">
                          <a:latin typeface="Arial Narrow"/>
                          <a:cs typeface="Arial Narrow"/>
                        </a:rPr>
                        <a:t>6</a:t>
                      </a:r>
                      <a:r>
                        <a:rPr sz="1100" b="1" spc="10" dirty="0">
                          <a:latin typeface="Arial Narrow"/>
                          <a:cs typeface="Arial Narrow"/>
                        </a:rPr>
                        <a:t>)</a:t>
                      </a:r>
                      <a:r>
                        <a:rPr sz="1100" b="1" dirty="0">
                          <a:latin typeface="Arial Narrow"/>
                          <a:cs typeface="Arial Narrow"/>
                        </a:rPr>
                        <a:t>.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113030" marB="0">
                    <a:lnL w="19050">
                      <a:solidFill>
                        <a:srgbClr val="FF3399"/>
                      </a:solidFill>
                      <a:prstDash val="solid"/>
                    </a:lnL>
                    <a:lnR w="19050">
                      <a:solidFill>
                        <a:srgbClr val="FF3399"/>
                      </a:solidFill>
                      <a:prstDash val="solid"/>
                    </a:lnR>
                    <a:lnT w="19050">
                      <a:solidFill>
                        <a:srgbClr val="FF3399"/>
                      </a:solidFill>
                      <a:prstDash val="solid"/>
                    </a:lnT>
                    <a:lnB w="19050">
                      <a:solidFill>
                        <a:srgbClr val="FF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31495" marR="308610" indent="-259079">
                        <a:lnSpc>
                          <a:spcPts val="1180"/>
                        </a:lnSpc>
                      </a:pP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Fig.(3.36) </a:t>
                      </a:r>
                      <a:r>
                        <a:rPr sz="1000" b="1" i="1" spc="-5" dirty="0">
                          <a:latin typeface="Times New Roman"/>
                          <a:cs typeface="Times New Roman"/>
                        </a:rPr>
                        <a:t>Schematic</a:t>
                      </a:r>
                      <a:r>
                        <a:rPr sz="1000" b="1" i="1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for  Example-</a:t>
                      </a:r>
                      <a:r>
                        <a:rPr sz="1000" b="1" i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i="1" spc="-5" dirty="0">
                          <a:latin typeface="Times New Roman"/>
                          <a:cs typeface="Times New Roman"/>
                        </a:rPr>
                        <a:t>3.10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3399"/>
                      </a:solidFill>
                      <a:prstDash val="solid"/>
                    </a:lnL>
                    <a:lnT w="19050">
                      <a:solidFill>
                        <a:srgbClr val="FF339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4" name="object 6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63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0936" y="781304"/>
            <a:ext cx="5465064" cy="67208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0080" y="796544"/>
            <a:ext cx="5425440" cy="0"/>
          </a:xfrm>
          <a:custGeom>
            <a:avLst/>
            <a:gdLst/>
            <a:ahLst/>
            <a:cxnLst/>
            <a:rect l="l" t="t" r="r" b="b"/>
            <a:pathLst>
              <a:path w="5425440">
                <a:moveTo>
                  <a:pt x="0" y="0"/>
                </a:moveTo>
                <a:lnTo>
                  <a:pt x="5425440" y="0"/>
                </a:lnTo>
              </a:path>
            </a:pathLst>
          </a:custGeom>
          <a:ln w="9143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21283" y="750316"/>
            <a:ext cx="3081655" cy="556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05"/>
              </a:lnSpc>
              <a:spcBef>
                <a:spcPts val="100"/>
              </a:spcBef>
            </a:pP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PROBLEMS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ts val="1370"/>
              </a:lnSpc>
              <a:spcBef>
                <a:spcPts val="6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3.1-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10" dirty="0">
                <a:latin typeface="Times New Roman"/>
                <a:cs typeface="Times New Roman"/>
              </a:rPr>
              <a:t>4m</a:t>
            </a:r>
            <a:r>
              <a:rPr sz="1200" spc="-10" dirty="0">
                <a:latin typeface="Times New Roman"/>
                <a:cs typeface="Times New Roman"/>
              </a:rPr>
              <a:t>-high, </a:t>
            </a:r>
            <a:r>
              <a:rPr sz="1200" b="1" i="1" spc="-5" dirty="0">
                <a:latin typeface="Times New Roman"/>
                <a:cs typeface="Times New Roman"/>
              </a:rPr>
              <a:t>6m</a:t>
            </a:r>
            <a:r>
              <a:rPr sz="1200" spc="-5" dirty="0">
                <a:latin typeface="Times New Roman"/>
                <a:cs typeface="Times New Roman"/>
              </a:rPr>
              <a:t>-wide,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5" dirty="0">
                <a:latin typeface="Times New Roman"/>
                <a:cs typeface="Times New Roman"/>
              </a:rPr>
              <a:t>0.3m</a:t>
            </a:r>
            <a:r>
              <a:rPr sz="1200" spc="5" dirty="0">
                <a:latin typeface="Times New Roman"/>
                <a:cs typeface="Times New Roman"/>
              </a:rPr>
              <a:t>-  </a:t>
            </a:r>
            <a:r>
              <a:rPr sz="1200" spc="-15" dirty="0">
                <a:latin typeface="Times New Roman"/>
                <a:cs typeface="Times New Roman"/>
              </a:rPr>
              <a:t>thick brick wall </a:t>
            </a:r>
            <a:r>
              <a:rPr sz="1200" spc="-5" dirty="0">
                <a:latin typeface="Times New Roman"/>
                <a:cs typeface="Times New Roman"/>
              </a:rPr>
              <a:t>whose </a:t>
            </a:r>
            <a:r>
              <a:rPr sz="1200" spc="-10" dirty="0">
                <a:latin typeface="Times New Roman"/>
                <a:cs typeface="Times New Roman"/>
              </a:rPr>
              <a:t>thermal conductivity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1283" y="1274571"/>
            <a:ext cx="30784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42669" algn="l"/>
                <a:tab pos="1259205" algn="l"/>
                <a:tab pos="1618615" algn="l"/>
                <a:tab pos="1862455" algn="l"/>
                <a:tab pos="2448560" algn="l"/>
                <a:tab pos="2878455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b="1" i="1" spc="-20" dirty="0">
                <a:latin typeface="Times New Roman"/>
                <a:cs typeface="Times New Roman"/>
              </a:rPr>
              <a:t>=</a:t>
            </a:r>
            <a:r>
              <a:rPr sz="1200" b="1" i="1" spc="-5" dirty="0">
                <a:latin typeface="Times New Roman"/>
                <a:cs typeface="Times New Roman"/>
              </a:rPr>
              <a:t>0</a:t>
            </a:r>
            <a:r>
              <a:rPr sz="1200" b="1" i="1" spc="5" dirty="0">
                <a:latin typeface="Times New Roman"/>
                <a:cs typeface="Times New Roman"/>
              </a:rPr>
              <a:t>.</a:t>
            </a:r>
            <a:r>
              <a:rPr sz="1200" b="1" i="1" spc="-5" dirty="0">
                <a:latin typeface="Times New Roman"/>
                <a:cs typeface="Times New Roman"/>
              </a:rPr>
              <a:t>8</a:t>
            </a:r>
            <a:r>
              <a:rPr sz="1200" b="1" i="1" spc="-20" dirty="0">
                <a:latin typeface="Times New Roman"/>
                <a:cs typeface="Times New Roman"/>
              </a:rPr>
              <a:t>W</a:t>
            </a:r>
            <a:r>
              <a:rPr sz="1200" b="1" i="1" spc="-5" dirty="0">
                <a:latin typeface="Times New Roman"/>
                <a:cs typeface="Times New Roman"/>
              </a:rPr>
              <a:t>/</a:t>
            </a:r>
            <a:r>
              <a:rPr sz="1200" b="1" i="1" spc="20" dirty="0">
                <a:latin typeface="Times New Roman"/>
                <a:cs typeface="Times New Roman"/>
              </a:rPr>
              <a:t>m</a:t>
            </a:r>
            <a:r>
              <a:rPr sz="1200" b="1" i="1" spc="5" dirty="0">
                <a:latin typeface="Times New Roman"/>
                <a:cs typeface="Times New Roman"/>
              </a:rPr>
              <a:t>·</a:t>
            </a:r>
            <a:r>
              <a:rPr sz="1200" b="1" i="1" spc="-15" dirty="0">
                <a:latin typeface="Times New Roman"/>
                <a:cs typeface="Times New Roman"/>
              </a:rPr>
              <a:t>C</a:t>
            </a:r>
            <a:r>
              <a:rPr sz="1200" b="1" i="1" spc="-5" dirty="0">
                <a:latin typeface="Times New Roman"/>
                <a:cs typeface="Times New Roman"/>
              </a:rPr>
              <a:t>°</a:t>
            </a:r>
            <a:r>
              <a:rPr sz="1200" b="1" i="1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n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ce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-5" dirty="0">
                <a:latin typeface="Times New Roman"/>
                <a:cs typeface="Times New Roman"/>
              </a:rPr>
              <a:t>n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Times New Roman"/>
                <a:cs typeface="Times New Roman"/>
              </a:rPr>
              <a:t>d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55" dirty="0">
                <a:latin typeface="Times New Roman"/>
                <a:cs typeface="Times New Roman"/>
              </a:rPr>
              <a:t>y</a:t>
            </a:r>
            <a:r>
              <a:rPr sz="1200" spc="-5" dirty="0">
                <a:latin typeface="Times New Roman"/>
                <a:cs typeface="Times New Roman"/>
              </a:rPr>
              <a:t>,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1283" y="1448307"/>
            <a:ext cx="308102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5" dirty="0">
                <a:latin typeface="Times New Roman"/>
                <a:cs typeface="Times New Roman"/>
              </a:rPr>
              <a:t>temperatures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surfaces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10" dirty="0">
                <a:latin typeface="Times New Roman"/>
                <a:cs typeface="Times New Roman"/>
              </a:rPr>
              <a:t>measured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14C°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6C°</a:t>
            </a:r>
            <a:r>
              <a:rPr sz="1200" spc="-5" dirty="0">
                <a:latin typeface="Times New Roman"/>
                <a:cs typeface="Times New Roman"/>
              </a:rPr>
              <a:t>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1283" y="1798828"/>
            <a:ext cx="308165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15" dirty="0">
                <a:latin typeface="Times New Roman"/>
                <a:cs typeface="Times New Roman"/>
              </a:rPr>
              <a:t>respectively. 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 of </a:t>
            </a:r>
            <a:r>
              <a:rPr sz="1200" spc="-10" dirty="0">
                <a:latin typeface="Times New Roman"/>
                <a:cs typeface="Times New Roman"/>
              </a:rPr>
              <a:t>heat loss 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5" dirty="0">
                <a:latin typeface="Times New Roman"/>
                <a:cs typeface="Times New Roman"/>
              </a:rPr>
              <a:t>day. 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512</a:t>
            </a:r>
            <a:r>
              <a:rPr sz="1200" b="1" i="1" spc="13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W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1283" y="2326131"/>
            <a:ext cx="3083560" cy="12598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3.2-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1.2m</a:t>
            </a:r>
            <a:r>
              <a:rPr sz="1200" spc="-5" dirty="0">
                <a:latin typeface="Times New Roman"/>
                <a:cs typeface="Times New Roman"/>
              </a:rPr>
              <a:t>-high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2m</a:t>
            </a:r>
            <a:r>
              <a:rPr sz="1200" spc="-5" dirty="0">
                <a:latin typeface="Times New Roman"/>
                <a:cs typeface="Times New Roman"/>
              </a:rPr>
              <a:t>-wide </a:t>
            </a:r>
            <a:r>
              <a:rPr sz="1200" spc="-15" dirty="0">
                <a:latin typeface="Times New Roman"/>
                <a:cs typeface="Times New Roman"/>
              </a:rPr>
              <a:t>glass  </a:t>
            </a:r>
            <a:r>
              <a:rPr sz="1200" spc="-10" dirty="0">
                <a:latin typeface="Times New Roman"/>
                <a:cs typeface="Times New Roman"/>
              </a:rPr>
              <a:t>window </a:t>
            </a:r>
            <a:r>
              <a:rPr sz="1200" spc="-5" dirty="0">
                <a:latin typeface="Times New Roman"/>
                <a:cs typeface="Times New Roman"/>
              </a:rPr>
              <a:t>whose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5" dirty="0">
                <a:latin typeface="Times New Roman"/>
                <a:cs typeface="Times New Roman"/>
              </a:rPr>
              <a:t>6mm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thermal  conductivity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k = </a:t>
            </a:r>
            <a:r>
              <a:rPr sz="1200" b="1" i="1" dirty="0">
                <a:latin typeface="Times New Roman"/>
                <a:cs typeface="Times New Roman"/>
              </a:rPr>
              <a:t>0.78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15" dirty="0">
                <a:latin typeface="Times New Roman"/>
                <a:cs typeface="Times New Roman"/>
              </a:rPr>
              <a:t>this glass  </a:t>
            </a:r>
            <a:r>
              <a:rPr sz="1200" spc="-10" dirty="0">
                <a:latin typeface="Times New Roman"/>
                <a:cs typeface="Times New Roman"/>
              </a:rPr>
              <a:t>window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0" dirty="0">
                <a:latin typeface="Times New Roman"/>
                <a:cs typeface="Times New Roman"/>
              </a:rPr>
              <a:t>surface  for </a:t>
            </a:r>
            <a:r>
              <a:rPr sz="1200" spc="-5" dirty="0">
                <a:latin typeface="Times New Roman"/>
                <a:cs typeface="Times New Roman"/>
              </a:rPr>
              <a:t>a day </a:t>
            </a:r>
            <a:r>
              <a:rPr sz="1200" spc="-15" dirty="0">
                <a:latin typeface="Times New Roman"/>
                <a:cs typeface="Times New Roman"/>
              </a:rPr>
              <a:t>during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room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 </a:t>
            </a:r>
            <a:r>
              <a:rPr sz="1200" b="1" i="1" spc="-5" dirty="0">
                <a:latin typeface="Times New Roman"/>
                <a:cs typeface="Times New Roman"/>
              </a:rPr>
              <a:t>24C° </a:t>
            </a:r>
            <a:r>
              <a:rPr sz="1200" spc="-25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outdoors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-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1283" y="3551428"/>
            <a:ext cx="30778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2440" algn="l"/>
                <a:tab pos="960119" algn="l"/>
                <a:tab pos="1329690" algn="l"/>
                <a:tab pos="2171700" algn="l"/>
                <a:tab pos="2604770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5C°</a:t>
            </a:r>
            <a:r>
              <a:rPr sz="1200" spc="-5" dirty="0">
                <a:latin typeface="Times New Roman"/>
                <a:cs typeface="Times New Roman"/>
              </a:rPr>
              <a:t>.	</a:t>
            </a:r>
            <a:r>
              <a:rPr sz="1200" dirty="0">
                <a:latin typeface="Times New Roman"/>
                <a:cs typeface="Times New Roman"/>
              </a:rPr>
              <a:t>Take	</a:t>
            </a:r>
            <a:r>
              <a:rPr sz="1200" spc="-5" dirty="0">
                <a:latin typeface="Times New Roman"/>
                <a:cs typeface="Times New Roman"/>
              </a:rPr>
              <a:t>the	convection	</a:t>
            </a:r>
            <a:r>
              <a:rPr sz="1200" spc="-10" dirty="0">
                <a:latin typeface="Times New Roman"/>
                <a:cs typeface="Times New Roman"/>
              </a:rPr>
              <a:t>heat	transfer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1283" y="3728211"/>
            <a:ext cx="3081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coefficients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surfaces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3183" y="3901947"/>
            <a:ext cx="3160395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0800" marR="43180" algn="just">
              <a:lnSpc>
                <a:spcPct val="95800"/>
              </a:lnSpc>
              <a:spcBef>
                <a:spcPts val="160"/>
              </a:spcBef>
              <a:tabLst>
                <a:tab pos="1580515" algn="l"/>
              </a:tabLst>
            </a:pPr>
            <a:r>
              <a:rPr sz="1200" spc="-10" dirty="0">
                <a:latin typeface="Times New Roman"/>
                <a:cs typeface="Times New Roman"/>
              </a:rPr>
              <a:t>window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1 </a:t>
            </a:r>
            <a:r>
              <a:rPr sz="1200" b="1" i="1" spc="-5" dirty="0">
                <a:latin typeface="Times New Roman"/>
                <a:cs typeface="Times New Roman"/>
              </a:rPr>
              <a:t>= 10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= 25 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disregard </a:t>
            </a:r>
            <a:r>
              <a:rPr sz="1200" spc="-15" dirty="0">
                <a:latin typeface="Times New Roman"/>
                <a:cs typeface="Times New Roman"/>
              </a:rPr>
              <a:t>any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15" dirty="0">
                <a:latin typeface="Times New Roman"/>
                <a:cs typeface="Times New Roman"/>
              </a:rPr>
              <a:t>by  </a:t>
            </a:r>
            <a:r>
              <a:rPr sz="1200" spc="-10" dirty="0">
                <a:latin typeface="Times New Roman"/>
                <a:cs typeface="Times New Roman"/>
              </a:rPr>
              <a:t>radiation.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471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W,</a:t>
            </a:r>
            <a:r>
              <a:rPr sz="1200" b="1" i="1" spc="5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4.4C°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5883" y="4602988"/>
            <a:ext cx="3130550" cy="24917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3.3-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1.2m</a:t>
            </a:r>
            <a:r>
              <a:rPr sz="1200" spc="-5" dirty="0">
                <a:latin typeface="Times New Roman"/>
                <a:cs typeface="Times New Roman"/>
              </a:rPr>
              <a:t>-high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2m</a:t>
            </a:r>
            <a:r>
              <a:rPr sz="1200" spc="-5" dirty="0">
                <a:latin typeface="Times New Roman"/>
                <a:cs typeface="Times New Roman"/>
              </a:rPr>
              <a:t>-wide </a:t>
            </a:r>
            <a:r>
              <a:rPr sz="1200" spc="-10" dirty="0">
                <a:latin typeface="Times New Roman"/>
                <a:cs typeface="Times New Roman"/>
              </a:rPr>
              <a:t>double-  pane window </a:t>
            </a:r>
            <a:r>
              <a:rPr sz="1200" spc="-15" dirty="0">
                <a:latin typeface="Times New Roman"/>
                <a:cs typeface="Times New Roman"/>
              </a:rPr>
              <a:t>consisting </a:t>
            </a:r>
            <a:r>
              <a:rPr sz="1200" spc="5" dirty="0">
                <a:latin typeface="Times New Roman"/>
                <a:cs typeface="Times New Roman"/>
              </a:rPr>
              <a:t>of two </a:t>
            </a:r>
            <a:r>
              <a:rPr sz="1200" b="1" i="1" dirty="0">
                <a:latin typeface="Times New Roman"/>
                <a:cs typeface="Times New Roman"/>
              </a:rPr>
              <a:t>3mm</a:t>
            </a:r>
            <a:r>
              <a:rPr sz="1200" dirty="0">
                <a:latin typeface="Times New Roman"/>
                <a:cs typeface="Times New Roman"/>
              </a:rPr>
              <a:t>-thick </a:t>
            </a:r>
            <a:r>
              <a:rPr sz="1200" spc="-20" dirty="0">
                <a:latin typeface="Times New Roman"/>
                <a:cs typeface="Times New Roman"/>
              </a:rPr>
              <a:t>layers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glass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 = </a:t>
            </a:r>
            <a:r>
              <a:rPr sz="1200" b="1" i="1" dirty="0">
                <a:latin typeface="Times New Roman"/>
                <a:cs typeface="Times New Roman"/>
              </a:rPr>
              <a:t>0.78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) separated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b="1" i="1" dirty="0">
                <a:latin typeface="Times New Roman"/>
                <a:cs typeface="Times New Roman"/>
              </a:rPr>
              <a:t>12mm</a:t>
            </a:r>
            <a:r>
              <a:rPr sz="1200" dirty="0">
                <a:latin typeface="Times New Roman"/>
                <a:cs typeface="Times New Roman"/>
              </a:rPr>
              <a:t>-wide </a:t>
            </a:r>
            <a:r>
              <a:rPr sz="1200" spc="-10" dirty="0">
                <a:latin typeface="Times New Roman"/>
                <a:cs typeface="Times New Roman"/>
              </a:rPr>
              <a:t>stagnant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space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b="1" i="1" spc="-10" dirty="0">
                <a:latin typeface="Times New Roman"/>
                <a:cs typeface="Times New Roman"/>
              </a:rPr>
              <a:t>k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0.026  W/m·C°</a:t>
            </a:r>
            <a:r>
              <a:rPr sz="1200" dirty="0">
                <a:latin typeface="Times New Roman"/>
                <a:cs typeface="Times New Roman"/>
              </a:rPr>
              <a:t>).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5" dirty="0">
                <a:latin typeface="Times New Roman"/>
                <a:cs typeface="Times New Roman"/>
              </a:rPr>
              <a:t>rate  of </a:t>
            </a:r>
            <a:r>
              <a:rPr sz="1200" spc="-10" dirty="0">
                <a:latin typeface="Times New Roman"/>
                <a:cs typeface="Times New Roman"/>
              </a:rPr>
              <a:t>heat  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double-pane window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0" dirty="0">
                <a:latin typeface="Times New Roman"/>
                <a:cs typeface="Times New Roman"/>
              </a:rPr>
              <a:t>surface for </a:t>
            </a:r>
            <a:r>
              <a:rPr sz="1200" spc="-5" dirty="0">
                <a:latin typeface="Times New Roman"/>
                <a:cs typeface="Times New Roman"/>
              </a:rPr>
              <a:t>a day </a:t>
            </a:r>
            <a:r>
              <a:rPr sz="1200" spc="-15" dirty="0">
                <a:latin typeface="Times New Roman"/>
                <a:cs typeface="Times New Roman"/>
              </a:rPr>
              <a:t>during 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room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24C° </a:t>
            </a:r>
            <a:r>
              <a:rPr sz="1200" spc="-25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the 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outdoors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-5C°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Take </a:t>
            </a:r>
            <a:r>
              <a:rPr sz="1200" spc="-5" dirty="0">
                <a:latin typeface="Times New Roman"/>
                <a:cs typeface="Times New Roman"/>
              </a:rPr>
              <a:t>the  convection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15" dirty="0">
                <a:latin typeface="Times New Roman"/>
                <a:cs typeface="Times New Roman"/>
              </a:rPr>
              <a:t>coefficients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inner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window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1 </a:t>
            </a:r>
            <a:r>
              <a:rPr sz="1200" b="1" i="1" spc="-5" dirty="0">
                <a:latin typeface="Times New Roman"/>
                <a:cs typeface="Times New Roman"/>
              </a:rPr>
              <a:t>= 10 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= 25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disregard  </a:t>
            </a:r>
            <a:r>
              <a:rPr sz="1200" spc="-15" dirty="0">
                <a:latin typeface="Times New Roman"/>
                <a:cs typeface="Times New Roman"/>
              </a:rPr>
              <a:t>any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15" dirty="0">
                <a:latin typeface="Times New Roman"/>
                <a:cs typeface="Times New Roman"/>
              </a:rPr>
              <a:t>by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radiation.</a:t>
            </a:r>
            <a:endParaRPr sz="1200">
              <a:latin typeface="Times New Roman"/>
              <a:cs typeface="Times New Roman"/>
            </a:endParaRPr>
          </a:p>
          <a:p>
            <a:pPr marL="1506855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114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W,</a:t>
            </a:r>
            <a:r>
              <a:rPr sz="1200" b="1" i="1" spc="6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19.2C°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703832" y="7169911"/>
            <a:ext cx="1831847" cy="26822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212596" y="9555988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Prob.(3.3)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67403" y="747268"/>
            <a:ext cx="307848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3.4- </a:t>
            </a:r>
            <a:r>
              <a:rPr sz="1200" spc="-5" dirty="0">
                <a:latin typeface="Times New Roman"/>
                <a:cs typeface="Times New Roman"/>
              </a:rPr>
              <a:t>Repeat </a:t>
            </a:r>
            <a:r>
              <a:rPr sz="1200" spc="-10" dirty="0">
                <a:latin typeface="Times New Roman"/>
                <a:cs typeface="Times New Roman"/>
              </a:rPr>
              <a:t>Problem(3.3), </a:t>
            </a:r>
            <a:r>
              <a:rPr sz="1200" spc="-20" dirty="0">
                <a:latin typeface="Times New Roman"/>
                <a:cs typeface="Times New Roman"/>
              </a:rPr>
              <a:t>assuming </a:t>
            </a:r>
            <a:r>
              <a:rPr sz="1200" spc="-5" dirty="0">
                <a:latin typeface="Times New Roman"/>
                <a:cs typeface="Times New Roman"/>
              </a:rPr>
              <a:t>the space  between the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15" dirty="0">
                <a:latin typeface="Times New Roman"/>
                <a:cs typeface="Times New Roman"/>
              </a:rPr>
              <a:t>glass </a:t>
            </a:r>
            <a:r>
              <a:rPr sz="1200" spc="-20" dirty="0">
                <a:latin typeface="Times New Roman"/>
                <a:cs typeface="Times New Roman"/>
              </a:rPr>
              <a:t>layers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evacuated.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67403" y="1274571"/>
            <a:ext cx="3083560" cy="266509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3.5-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15" dirty="0">
                <a:latin typeface="Times New Roman"/>
                <a:cs typeface="Times New Roman"/>
              </a:rPr>
              <a:t>electrically </a:t>
            </a:r>
            <a:r>
              <a:rPr sz="1200" spc="-5" dirty="0">
                <a:latin typeface="Times New Roman"/>
                <a:cs typeface="Times New Roman"/>
              </a:rPr>
              <a:t>heated </a:t>
            </a:r>
            <a:r>
              <a:rPr sz="1200" spc="-15" dirty="0">
                <a:latin typeface="Times New Roman"/>
                <a:cs typeface="Times New Roman"/>
              </a:rPr>
              <a:t>brick </a:t>
            </a:r>
            <a:r>
              <a:rPr sz="1200" spc="-5" dirty="0">
                <a:latin typeface="Times New Roman"/>
                <a:cs typeface="Times New Roman"/>
              </a:rPr>
              <a:t>house 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k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0.40 </a:t>
            </a:r>
            <a:r>
              <a:rPr sz="1200" b="1" i="1" spc="-5" dirty="0">
                <a:latin typeface="Times New Roman"/>
                <a:cs typeface="Times New Roman"/>
              </a:rPr>
              <a:t>Btu/h </a:t>
            </a:r>
            <a:r>
              <a:rPr sz="1200" b="1" i="1" dirty="0">
                <a:latin typeface="Times New Roman"/>
                <a:cs typeface="Times New Roman"/>
              </a:rPr>
              <a:t>·ft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) whose </a:t>
            </a:r>
            <a:r>
              <a:rPr sz="1200" spc="-25" dirty="0">
                <a:latin typeface="Times New Roman"/>
                <a:cs typeface="Times New Roman"/>
              </a:rPr>
              <a:t>walls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b="1" i="1" dirty="0">
                <a:latin typeface="Times New Roman"/>
                <a:cs typeface="Times New Roman"/>
              </a:rPr>
              <a:t>9ft </a:t>
            </a:r>
            <a:r>
              <a:rPr sz="1200" spc="-20" dirty="0">
                <a:latin typeface="Times New Roman"/>
                <a:cs typeface="Times New Roman"/>
              </a:rPr>
              <a:t>high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1ft </a:t>
            </a:r>
            <a:r>
              <a:rPr sz="1200" spc="-10" dirty="0">
                <a:latin typeface="Times New Roman"/>
                <a:cs typeface="Times New Roman"/>
              </a:rPr>
              <a:t>thick. </a:t>
            </a:r>
            <a:r>
              <a:rPr sz="1200" dirty="0">
                <a:latin typeface="Times New Roman"/>
                <a:cs typeface="Times New Roman"/>
              </a:rPr>
              <a:t>Two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walls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house are  </a:t>
            </a:r>
            <a:r>
              <a:rPr sz="1200" b="1" i="1" dirty="0">
                <a:latin typeface="Times New Roman"/>
                <a:cs typeface="Times New Roman"/>
              </a:rPr>
              <a:t>40ft </a:t>
            </a:r>
            <a:r>
              <a:rPr sz="1200" spc="-15" dirty="0">
                <a:latin typeface="Times New Roman"/>
                <a:cs typeface="Times New Roman"/>
              </a:rPr>
              <a:t>long 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others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b="1" i="1" dirty="0">
                <a:latin typeface="Times New Roman"/>
                <a:cs typeface="Times New Roman"/>
              </a:rPr>
              <a:t>30ft </a:t>
            </a:r>
            <a:r>
              <a:rPr sz="1200" spc="-15" dirty="0">
                <a:latin typeface="Times New Roman"/>
                <a:cs typeface="Times New Roman"/>
              </a:rPr>
              <a:t>long.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house 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maintained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70F°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20" dirty="0">
                <a:latin typeface="Times New Roman"/>
                <a:cs typeface="Times New Roman"/>
              </a:rPr>
              <a:t>all </a:t>
            </a:r>
            <a:r>
              <a:rPr sz="1200" spc="-15" dirty="0">
                <a:latin typeface="Times New Roman"/>
                <a:cs typeface="Times New Roman"/>
              </a:rPr>
              <a:t>times </a:t>
            </a:r>
            <a:r>
              <a:rPr sz="1200" spc="-30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the 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outdoors </a:t>
            </a:r>
            <a:r>
              <a:rPr sz="1200" spc="-15" dirty="0">
                <a:latin typeface="Times New Roman"/>
                <a:cs typeface="Times New Roman"/>
              </a:rPr>
              <a:t>varies. </a:t>
            </a:r>
            <a:r>
              <a:rPr sz="1200" spc="-5" dirty="0">
                <a:latin typeface="Times New Roman"/>
                <a:cs typeface="Times New Roman"/>
              </a:rPr>
              <a:t>On a certain  </a:t>
            </a:r>
            <a:r>
              <a:rPr sz="1200" spc="-15" dirty="0">
                <a:latin typeface="Times New Roman"/>
                <a:cs typeface="Times New Roman"/>
              </a:rPr>
              <a:t>day,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25" dirty="0">
                <a:latin typeface="Times New Roman"/>
                <a:cs typeface="Times New Roman"/>
              </a:rPr>
              <a:t>walls is </a:t>
            </a:r>
            <a:r>
              <a:rPr sz="1200" spc="-10" dirty="0">
                <a:latin typeface="Times New Roman"/>
                <a:cs typeface="Times New Roman"/>
              </a:rPr>
              <a:t>measured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55F° </a:t>
            </a:r>
            <a:r>
              <a:rPr sz="1200" spc="-25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average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observed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spc="-20" dirty="0">
                <a:latin typeface="Times New Roman"/>
                <a:cs typeface="Times New Roman"/>
              </a:rPr>
              <a:t>remain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45F° </a:t>
            </a:r>
            <a:r>
              <a:rPr sz="1200" spc="-15" dirty="0">
                <a:latin typeface="Times New Roman"/>
                <a:cs typeface="Times New Roman"/>
              </a:rPr>
              <a:t>during </a:t>
            </a:r>
            <a:r>
              <a:rPr sz="1200" spc="-5" dirty="0">
                <a:latin typeface="Times New Roman"/>
                <a:cs typeface="Times New Roman"/>
              </a:rPr>
              <a:t>the day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b="1" i="1" spc="-5" dirty="0">
                <a:latin typeface="Times New Roman"/>
                <a:cs typeface="Times New Roman"/>
              </a:rPr>
              <a:t>10h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at  </a:t>
            </a:r>
            <a:r>
              <a:rPr sz="1200" b="1" i="1" spc="-5" dirty="0">
                <a:latin typeface="Times New Roman"/>
                <a:cs typeface="Times New Roman"/>
              </a:rPr>
              <a:t>35F°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20" dirty="0">
                <a:latin typeface="Times New Roman"/>
                <a:cs typeface="Times New Roman"/>
              </a:rPr>
              <a:t>night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b="1" i="1" spc="-5" dirty="0">
                <a:latin typeface="Times New Roman"/>
                <a:cs typeface="Times New Roman"/>
              </a:rPr>
              <a:t>14h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amount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10" dirty="0">
                <a:latin typeface="Times New Roman"/>
                <a:cs typeface="Times New Roman"/>
              </a:rPr>
              <a:t>heat lost </a:t>
            </a:r>
            <a:r>
              <a:rPr sz="1200" spc="-5" dirty="0">
                <a:latin typeface="Times New Roman"/>
                <a:cs typeface="Times New Roman"/>
              </a:rPr>
              <a:t>from the house that </a:t>
            </a:r>
            <a:r>
              <a:rPr sz="1200" spc="-15" dirty="0">
                <a:latin typeface="Times New Roman"/>
                <a:cs typeface="Times New Roman"/>
              </a:rPr>
              <a:t>day. </a:t>
            </a:r>
            <a:r>
              <a:rPr sz="1200" spc="-25" dirty="0">
                <a:latin typeface="Times New Roman"/>
                <a:cs typeface="Times New Roman"/>
              </a:rPr>
              <a:t>Also </a:t>
            </a:r>
            <a:r>
              <a:rPr sz="1200" spc="-15" dirty="0">
                <a:latin typeface="Times New Roman"/>
                <a:cs typeface="Times New Roman"/>
              </a:rPr>
              <a:t>determine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cost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0" dirty="0">
                <a:latin typeface="Times New Roman"/>
                <a:cs typeface="Times New Roman"/>
              </a:rPr>
              <a:t>heat loss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homeowner for </a:t>
            </a:r>
            <a:r>
              <a:rPr sz="1200" spc="-5" dirty="0">
                <a:latin typeface="Times New Roman"/>
                <a:cs typeface="Times New Roman"/>
              </a:rPr>
              <a:t>an  </a:t>
            </a:r>
            <a:r>
              <a:rPr sz="1200" spc="-10" dirty="0">
                <a:latin typeface="Times New Roman"/>
                <a:cs typeface="Times New Roman"/>
              </a:rPr>
              <a:t>electricity price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0.09$</a:t>
            </a:r>
            <a:r>
              <a:rPr sz="1200" b="1" i="1" spc="-5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/kWh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203960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191.520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Btu,</a:t>
            </a:r>
            <a:r>
              <a:rPr sz="1200" b="1" i="1" spc="3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5.05$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67403" y="5304028"/>
            <a:ext cx="3080385" cy="73596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algn="just">
              <a:lnSpc>
                <a:spcPct val="96100"/>
              </a:lnSpc>
              <a:spcBef>
                <a:spcPts val="15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3.6-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cylindrical </a:t>
            </a:r>
            <a:r>
              <a:rPr sz="1200" spc="-5" dirty="0">
                <a:latin typeface="Times New Roman"/>
                <a:cs typeface="Times New Roman"/>
              </a:rPr>
              <a:t>resistor </a:t>
            </a:r>
            <a:r>
              <a:rPr sz="1200" spc="-20" dirty="0">
                <a:latin typeface="Times New Roman"/>
                <a:cs typeface="Times New Roman"/>
              </a:rPr>
              <a:t>element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circuit  </a:t>
            </a:r>
            <a:r>
              <a:rPr sz="1200" spc="-5" dirty="0">
                <a:latin typeface="Times New Roman"/>
                <a:cs typeface="Times New Roman"/>
              </a:rPr>
              <a:t>board </a:t>
            </a:r>
            <a:r>
              <a:rPr sz="1200" spc="-10" dirty="0">
                <a:latin typeface="Times New Roman"/>
                <a:cs typeface="Times New Roman"/>
              </a:rPr>
              <a:t>dissipates </a:t>
            </a:r>
            <a:r>
              <a:rPr sz="1200" b="1" i="1" dirty="0">
                <a:latin typeface="Times New Roman"/>
                <a:cs typeface="Times New Roman"/>
              </a:rPr>
              <a:t>0.15 </a:t>
            </a:r>
            <a:r>
              <a:rPr sz="1200" b="1" i="1" spc="-5" dirty="0">
                <a:latin typeface="Times New Roman"/>
                <a:cs typeface="Times New Roman"/>
              </a:rPr>
              <a:t>W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dirty="0">
                <a:latin typeface="Times New Roman"/>
                <a:cs typeface="Times New Roman"/>
              </a:rPr>
              <a:t>power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an  </a:t>
            </a:r>
            <a:r>
              <a:rPr sz="1200" spc="-20" dirty="0">
                <a:latin typeface="Times New Roman"/>
                <a:cs typeface="Times New Roman"/>
              </a:rPr>
              <a:t>environment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40C°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resistor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1.2cm </a:t>
            </a:r>
            <a:r>
              <a:rPr sz="1200" spc="-15" dirty="0">
                <a:latin typeface="Times New Roman"/>
                <a:cs typeface="Times New Roman"/>
              </a:rPr>
              <a:t>long,  and has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diameter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0.3cm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25" dirty="0">
                <a:latin typeface="Times New Roman"/>
                <a:cs typeface="Times New Roman"/>
              </a:rPr>
              <a:t>Assuming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67403" y="6005067"/>
            <a:ext cx="30784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82015" algn="l"/>
                <a:tab pos="1678305" algn="l"/>
                <a:tab pos="2181225" algn="l"/>
                <a:tab pos="2534920" algn="l"/>
              </a:tabLst>
            </a:pP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45" dirty="0">
                <a:latin typeface="Times New Roman"/>
                <a:cs typeface="Times New Roman"/>
              </a:rPr>
              <a:t>f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rr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d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Times New Roman"/>
                <a:cs typeface="Times New Roman"/>
              </a:rPr>
              <a:t>u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-45" dirty="0">
                <a:latin typeface="Times New Roman"/>
                <a:cs typeface="Times New Roman"/>
              </a:rPr>
              <a:t>f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50" dirty="0">
                <a:latin typeface="Times New Roman"/>
                <a:cs typeface="Times New Roman"/>
              </a:rPr>
              <a:t>ml</a:t>
            </a:r>
            <a:r>
              <a:rPr sz="1200" spc="-5" dirty="0">
                <a:latin typeface="Times New Roman"/>
                <a:cs typeface="Times New Roman"/>
              </a:rPr>
              <a:t>y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45" dirty="0">
                <a:latin typeface="Times New Roman"/>
                <a:cs typeface="Times New Roman"/>
              </a:rPr>
              <a:t>f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m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l</a:t>
            </a:r>
            <a:r>
              <a:rPr sz="1200" spc="-5" dirty="0">
                <a:latin typeface="Times New Roman"/>
                <a:cs typeface="Times New Roman"/>
              </a:rPr>
              <a:t>l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u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45" dirty="0">
                <a:latin typeface="Times New Roman"/>
                <a:cs typeface="Times New Roman"/>
              </a:rPr>
              <a:t>f</a:t>
            </a:r>
            <a:r>
              <a:rPr sz="1200" spc="-10" dirty="0">
                <a:latin typeface="Times New Roman"/>
                <a:cs typeface="Times New Roman"/>
              </a:rPr>
              <a:t>ace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67403" y="6181852"/>
            <a:ext cx="30772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amount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15" dirty="0">
                <a:latin typeface="Times New Roman"/>
                <a:cs typeface="Times New Roman"/>
              </a:rPr>
              <a:t>this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resistor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42003" y="6355588"/>
            <a:ext cx="3131820" cy="108966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spc="-10" dirty="0">
                <a:latin typeface="Times New Roman"/>
                <a:cs typeface="Times New Roman"/>
              </a:rPr>
              <a:t>dissipates </a:t>
            </a:r>
            <a:r>
              <a:rPr sz="1200" spc="-15" dirty="0">
                <a:latin typeface="Times New Roman"/>
                <a:cs typeface="Times New Roman"/>
              </a:rPr>
              <a:t>during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dirty="0">
                <a:latin typeface="Times New Roman"/>
                <a:cs typeface="Times New Roman"/>
              </a:rPr>
              <a:t>24-h </a:t>
            </a:r>
            <a:r>
              <a:rPr sz="1200" spc="-5" dirty="0">
                <a:latin typeface="Times New Roman"/>
                <a:cs typeface="Times New Roman"/>
              </a:rPr>
              <a:t>period,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25" dirty="0">
                <a:latin typeface="Times New Roman"/>
                <a:cs typeface="Times New Roman"/>
              </a:rPr>
              <a:t>flux 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resistor,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resistor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combined 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radiation heat transfer </a:t>
            </a:r>
            <a:r>
              <a:rPr sz="1200" spc="-20" dirty="0">
                <a:latin typeface="Times New Roman"/>
                <a:cs typeface="Times New Roman"/>
              </a:rPr>
              <a:t>coefficient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9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spc="142" baseline="38194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772160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3.6W·h, 1179W/m</a:t>
            </a:r>
            <a:r>
              <a:rPr sz="1200" b="1" i="1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,</a:t>
            </a:r>
            <a:r>
              <a:rPr sz="1200" b="1" i="1" spc="5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171C°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42003" y="7583932"/>
            <a:ext cx="3129280" cy="178752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8100" marR="30480" algn="just">
              <a:lnSpc>
                <a:spcPct val="95300"/>
              </a:lnSpc>
              <a:spcBef>
                <a:spcPts val="16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3.7- </a:t>
            </a:r>
            <a:r>
              <a:rPr sz="1200" spc="-5" dirty="0">
                <a:latin typeface="Times New Roman"/>
                <a:cs typeface="Times New Roman"/>
              </a:rPr>
              <a:t>Water </a:t>
            </a:r>
            <a:r>
              <a:rPr sz="1200" spc="-25" dirty="0">
                <a:latin typeface="Times New Roman"/>
                <a:cs typeface="Times New Roman"/>
              </a:rPr>
              <a:t>is boiling 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25cm</a:t>
            </a:r>
            <a:r>
              <a:rPr sz="1200" spc="-5" dirty="0">
                <a:latin typeface="Times New Roman"/>
                <a:cs typeface="Times New Roman"/>
              </a:rPr>
              <a:t>-diameter  </a:t>
            </a:r>
            <a:r>
              <a:rPr sz="1200" spc="-25" dirty="0">
                <a:latin typeface="Times New Roman"/>
                <a:cs typeface="Times New Roman"/>
              </a:rPr>
              <a:t>aluminum </a:t>
            </a:r>
            <a:r>
              <a:rPr sz="1200" spc="-5" dirty="0">
                <a:latin typeface="Times New Roman"/>
                <a:cs typeface="Times New Roman"/>
              </a:rPr>
              <a:t>pan (</a:t>
            </a:r>
            <a:r>
              <a:rPr sz="1200" b="1" i="1" spc="-5" dirty="0">
                <a:latin typeface="Times New Roman"/>
                <a:cs typeface="Times New Roman"/>
              </a:rPr>
              <a:t>k </a:t>
            </a:r>
            <a:r>
              <a:rPr sz="1250" b="1" i="1" spc="-30" dirty="0">
                <a:latin typeface="Arial"/>
                <a:cs typeface="Arial"/>
              </a:rPr>
              <a:t>= </a:t>
            </a:r>
            <a:r>
              <a:rPr sz="1200" b="1" i="1" spc="-5" dirty="0">
                <a:latin typeface="Times New Roman"/>
                <a:cs typeface="Times New Roman"/>
              </a:rPr>
              <a:t>237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) at </a:t>
            </a:r>
            <a:r>
              <a:rPr sz="1200" b="1" i="1" spc="-5" dirty="0">
                <a:latin typeface="Times New Roman"/>
                <a:cs typeface="Times New Roman"/>
              </a:rPr>
              <a:t>95C°</a:t>
            </a:r>
            <a:r>
              <a:rPr sz="1200" spc="-5" dirty="0">
                <a:latin typeface="Times New Roman"/>
                <a:cs typeface="Times New Roman"/>
              </a:rPr>
              <a:t>. Heat 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transferred </a:t>
            </a:r>
            <a:r>
              <a:rPr sz="1200" spc="-15" dirty="0">
                <a:latin typeface="Times New Roman"/>
                <a:cs typeface="Times New Roman"/>
              </a:rPr>
              <a:t>steadily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boiling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 pan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b="1" i="1" spc="-5" dirty="0">
                <a:latin typeface="Times New Roman"/>
                <a:cs typeface="Times New Roman"/>
              </a:rPr>
              <a:t>0.5cm</a:t>
            </a:r>
            <a:r>
              <a:rPr sz="1200" spc="-5" dirty="0">
                <a:latin typeface="Times New Roman"/>
                <a:cs typeface="Times New Roman"/>
              </a:rPr>
              <a:t>-thick </a:t>
            </a:r>
            <a:r>
              <a:rPr sz="1200" spc="-25" dirty="0">
                <a:latin typeface="Times New Roman"/>
                <a:cs typeface="Times New Roman"/>
              </a:rPr>
              <a:t>flat </a:t>
            </a:r>
            <a:r>
              <a:rPr sz="1200" spc="10" dirty="0">
                <a:latin typeface="Times New Roman"/>
                <a:cs typeface="Times New Roman"/>
              </a:rPr>
              <a:t>bottom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5" dirty="0">
                <a:latin typeface="Times New Roman"/>
                <a:cs typeface="Times New Roman"/>
              </a:rPr>
              <a:t>rate  of </a:t>
            </a:r>
            <a:r>
              <a:rPr sz="1200" b="1" i="1" spc="-5" dirty="0">
                <a:latin typeface="Times New Roman"/>
                <a:cs typeface="Times New Roman"/>
              </a:rPr>
              <a:t>800 </a:t>
            </a:r>
            <a:r>
              <a:rPr sz="1200" b="1" i="1" spc="-10" dirty="0">
                <a:latin typeface="Times New Roman"/>
                <a:cs typeface="Times New Roman"/>
              </a:rPr>
              <a:t>W</a:t>
            </a:r>
            <a:r>
              <a:rPr sz="1200" spc="-10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10" dirty="0">
                <a:latin typeface="Times New Roman"/>
                <a:cs typeface="Times New Roman"/>
              </a:rPr>
              <a:t>bottom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pan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108C°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25" dirty="0">
                <a:latin typeface="Times New Roman"/>
                <a:cs typeface="Times New Roman"/>
              </a:rPr>
              <a:t>boiling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on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inner 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pan,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bottom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pan.</a:t>
            </a:r>
            <a:endParaRPr sz="1200">
              <a:latin typeface="Times New Roman"/>
              <a:cs typeface="Times New Roman"/>
            </a:endParaRPr>
          </a:p>
          <a:p>
            <a:pPr marL="930910" algn="just">
              <a:lnSpc>
                <a:spcPts val="139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1254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·C°,</a:t>
            </a:r>
            <a:r>
              <a:rPr sz="1200" b="1" i="1" spc="-17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108.3C°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67403" y="9510267"/>
            <a:ext cx="307594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3.8-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constructed </a:t>
            </a:r>
            <a:r>
              <a:rPr sz="1200" spc="5" dirty="0">
                <a:latin typeface="Times New Roman"/>
                <a:cs typeface="Times New Roman"/>
              </a:rPr>
              <a:t>of two </a:t>
            </a:r>
            <a:r>
              <a:rPr sz="1200" spc="-20" dirty="0">
                <a:latin typeface="Times New Roman"/>
                <a:cs typeface="Times New Roman"/>
              </a:rPr>
              <a:t>layers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0.5in</a:t>
            </a:r>
            <a:r>
              <a:rPr sz="1200" dirty="0">
                <a:latin typeface="Times New Roman"/>
                <a:cs typeface="Times New Roman"/>
              </a:rPr>
              <a:t>-  </a:t>
            </a:r>
            <a:r>
              <a:rPr sz="1200" spc="-15" dirty="0">
                <a:latin typeface="Times New Roman"/>
                <a:cs typeface="Times New Roman"/>
              </a:rPr>
              <a:t>thick </a:t>
            </a:r>
            <a:r>
              <a:rPr sz="1200" spc="-5" dirty="0">
                <a:latin typeface="Times New Roman"/>
                <a:cs typeface="Times New Roman"/>
              </a:rPr>
              <a:t>sheetrock (</a:t>
            </a:r>
            <a:r>
              <a:rPr sz="1200" b="1" i="1" spc="-5" dirty="0">
                <a:latin typeface="Times New Roman"/>
                <a:cs typeface="Times New Roman"/>
              </a:rPr>
              <a:t>k = </a:t>
            </a:r>
            <a:r>
              <a:rPr sz="1200" b="1" i="1" dirty="0">
                <a:latin typeface="Times New Roman"/>
                <a:cs typeface="Times New Roman"/>
              </a:rPr>
              <a:t>0.10 </a:t>
            </a:r>
            <a:r>
              <a:rPr sz="1200" b="1" i="1" spc="-5" dirty="0">
                <a:latin typeface="Times New Roman"/>
                <a:cs typeface="Times New Roman"/>
              </a:rPr>
              <a:t>Btu/h </a:t>
            </a:r>
            <a:r>
              <a:rPr sz="1200" b="1" i="1" dirty="0">
                <a:latin typeface="Times New Roman"/>
                <a:cs typeface="Times New Roman"/>
              </a:rPr>
              <a:t>·ft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), </a:t>
            </a:r>
            <a:r>
              <a:rPr sz="1200" spc="-20" dirty="0">
                <a:latin typeface="Times New Roman"/>
                <a:cs typeface="Times New Roman"/>
              </a:rPr>
              <a:t>which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666488" y="3920744"/>
            <a:ext cx="2231136" cy="1411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035044" y="4932171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Prob.(3.5)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65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832859" y="747268"/>
            <a:ext cx="3135630" cy="23114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3.10-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dirty="0">
                <a:latin typeface="Times New Roman"/>
                <a:cs typeface="Times New Roman"/>
              </a:rPr>
              <a:t>2m×1.5m </a:t>
            </a:r>
            <a:r>
              <a:rPr sz="1200" spc="-5" dirty="0">
                <a:latin typeface="Times New Roman"/>
                <a:cs typeface="Times New Roman"/>
              </a:rPr>
              <a:t>section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15" dirty="0">
                <a:latin typeface="Times New Roman"/>
                <a:cs typeface="Times New Roman"/>
              </a:rPr>
              <a:t>industrial  furnace </a:t>
            </a:r>
            <a:r>
              <a:rPr sz="1200" spc="-20" dirty="0">
                <a:latin typeface="Times New Roman"/>
                <a:cs typeface="Times New Roman"/>
              </a:rPr>
              <a:t>burning </a:t>
            </a:r>
            <a:r>
              <a:rPr sz="1200" spc="-5" dirty="0">
                <a:latin typeface="Times New Roman"/>
                <a:cs typeface="Times New Roman"/>
              </a:rPr>
              <a:t>natural gas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not </a:t>
            </a:r>
            <a:r>
              <a:rPr sz="1200" spc="-15" dirty="0">
                <a:latin typeface="Times New Roman"/>
                <a:cs typeface="Times New Roman"/>
              </a:rPr>
              <a:t>insulated, and  </a:t>
            </a:r>
            <a:r>
              <a:rPr sz="1200" spc="-5" dirty="0">
                <a:latin typeface="Times New Roman"/>
                <a:cs typeface="Times New Roman"/>
              </a:rPr>
              <a:t>the temperature at 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section 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measured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80C°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furnace </a:t>
            </a:r>
            <a:r>
              <a:rPr sz="1200" spc="10" dirty="0">
                <a:latin typeface="Times New Roman"/>
                <a:cs typeface="Times New Roman"/>
              </a:rPr>
              <a:t>room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30C°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combined 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radiation heat transfer </a:t>
            </a:r>
            <a:r>
              <a:rPr sz="1200" spc="-20" dirty="0">
                <a:latin typeface="Times New Roman"/>
                <a:cs typeface="Times New Roman"/>
              </a:rPr>
              <a:t>coefficient 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5" dirty="0">
                <a:latin typeface="Times New Roman"/>
                <a:cs typeface="Times New Roman"/>
              </a:rPr>
              <a:t>furnace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10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. 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proposed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insulate this </a:t>
            </a:r>
            <a:r>
              <a:rPr sz="1200" spc="-5" dirty="0">
                <a:latin typeface="Times New Roman"/>
                <a:cs typeface="Times New Roman"/>
              </a:rPr>
              <a:t>section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furnace wall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15" dirty="0">
                <a:latin typeface="Times New Roman"/>
                <a:cs typeface="Times New Roman"/>
              </a:rPr>
              <a:t>glass </a:t>
            </a:r>
            <a:r>
              <a:rPr sz="1200" spc="5" dirty="0">
                <a:latin typeface="Times New Roman"/>
                <a:cs typeface="Times New Roman"/>
              </a:rPr>
              <a:t>wool </a:t>
            </a:r>
            <a:r>
              <a:rPr sz="1200" spc="-15" dirty="0">
                <a:latin typeface="Times New Roman"/>
                <a:cs typeface="Times New Roman"/>
              </a:rPr>
              <a:t>insulation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k </a:t>
            </a:r>
            <a:r>
              <a:rPr sz="1200" b="1" i="1" spc="-5" dirty="0">
                <a:latin typeface="Times New Roman"/>
                <a:cs typeface="Times New Roman"/>
              </a:rPr>
              <a:t>=0.038  W/m ·C°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order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reduce the </a:t>
            </a:r>
            <a:r>
              <a:rPr sz="1200" spc="-10" dirty="0">
                <a:latin typeface="Times New Roman"/>
                <a:cs typeface="Times New Roman"/>
              </a:rPr>
              <a:t>heat loss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b="1" i="1" spc="-5" dirty="0">
                <a:latin typeface="Times New Roman"/>
                <a:cs typeface="Times New Roman"/>
              </a:rPr>
              <a:t>90  </a:t>
            </a:r>
            <a:r>
              <a:rPr sz="1200" spc="-5" dirty="0">
                <a:latin typeface="Times New Roman"/>
                <a:cs typeface="Times New Roman"/>
              </a:rPr>
              <a:t>percent. </a:t>
            </a:r>
            <a:r>
              <a:rPr sz="1200" spc="-25" dirty="0">
                <a:latin typeface="Times New Roman"/>
                <a:cs typeface="Times New Roman"/>
              </a:rPr>
              <a:t>Assuming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temperature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metal </a:t>
            </a:r>
            <a:r>
              <a:rPr sz="1200" spc="-5" dirty="0">
                <a:latin typeface="Times New Roman"/>
                <a:cs typeface="Times New Roman"/>
              </a:rPr>
              <a:t>section </a:t>
            </a:r>
            <a:r>
              <a:rPr sz="1200" spc="-20" dirty="0">
                <a:latin typeface="Times New Roman"/>
                <a:cs typeface="Times New Roman"/>
              </a:rPr>
              <a:t>still remains </a:t>
            </a:r>
            <a:r>
              <a:rPr sz="1200" spc="-5" dirty="0">
                <a:latin typeface="Times New Roman"/>
                <a:cs typeface="Times New Roman"/>
              </a:rPr>
              <a:t>at about </a:t>
            </a:r>
            <a:r>
              <a:rPr sz="1200" b="1" i="1" spc="-5" dirty="0">
                <a:latin typeface="Times New Roman"/>
                <a:cs typeface="Times New Roman"/>
              </a:rPr>
              <a:t>80C°</a:t>
            </a:r>
            <a:r>
              <a:rPr sz="1200" spc="-5" dirty="0">
                <a:latin typeface="Times New Roman"/>
                <a:cs typeface="Times New Roman"/>
              </a:rPr>
              <a:t>, 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insulation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that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58259" y="3027171"/>
            <a:ext cx="3079115" cy="38227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1370"/>
              </a:lnSpc>
              <a:spcBef>
                <a:spcPts val="200"/>
              </a:spcBef>
              <a:tabLst>
                <a:tab pos="509905" algn="l"/>
                <a:tab pos="789940" algn="l"/>
                <a:tab pos="1085850" algn="l"/>
                <a:tab pos="1557655" algn="l"/>
                <a:tab pos="1948180" algn="l"/>
                <a:tab pos="2552065" algn="l"/>
              </a:tabLst>
            </a:pP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10" dirty="0">
                <a:latin typeface="Times New Roman"/>
                <a:cs typeface="Times New Roman"/>
              </a:rPr>
              <a:t>ee</a:t>
            </a:r>
            <a:r>
              <a:rPr sz="1200" spc="-5" dirty="0">
                <a:latin typeface="Times New Roman"/>
                <a:cs typeface="Times New Roman"/>
              </a:rPr>
              <a:t>ds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5" dirty="0">
                <a:latin typeface="Times New Roman"/>
                <a:cs typeface="Times New Roman"/>
              </a:rPr>
              <a:t>o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30" dirty="0">
                <a:latin typeface="Times New Roman"/>
                <a:cs typeface="Times New Roman"/>
              </a:rPr>
              <a:t>b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Times New Roman"/>
                <a:cs typeface="Times New Roman"/>
              </a:rPr>
              <a:t>u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d.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Times New Roman"/>
                <a:cs typeface="Times New Roman"/>
              </a:rPr>
              <a:t>T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45" dirty="0">
                <a:latin typeface="Times New Roman"/>
                <a:cs typeface="Times New Roman"/>
              </a:rPr>
              <a:t>f</a:t>
            </a:r>
            <a:r>
              <a:rPr sz="1200" spc="-5" dirty="0">
                <a:latin typeface="Times New Roman"/>
                <a:cs typeface="Times New Roman"/>
              </a:rPr>
              <a:t>u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10" dirty="0">
                <a:latin typeface="Times New Roman"/>
                <a:cs typeface="Times New Roman"/>
              </a:rPr>
              <a:t>ac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p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s  </a:t>
            </a:r>
            <a:r>
              <a:rPr sz="1200" spc="-10" dirty="0">
                <a:latin typeface="Times New Roman"/>
                <a:cs typeface="Times New Roman"/>
              </a:rPr>
              <a:t>continuously </a:t>
            </a:r>
            <a:r>
              <a:rPr sz="1200" spc="-15" dirty="0">
                <a:latin typeface="Times New Roman"/>
                <a:cs typeface="Times New Roman"/>
              </a:rPr>
              <a:t>and has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25" dirty="0">
                <a:latin typeface="Times New Roman"/>
                <a:cs typeface="Times New Roman"/>
              </a:rPr>
              <a:t>efficiency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78</a:t>
            </a:r>
            <a:r>
              <a:rPr sz="1200" b="1" i="1" spc="2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percent.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58259" y="3377692"/>
            <a:ext cx="3083560" cy="90931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spc="-10" dirty="0">
                <a:latin typeface="Times New Roman"/>
                <a:cs typeface="Times New Roman"/>
              </a:rPr>
              <a:t>The price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natural gas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0.55$/therm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1  </a:t>
            </a:r>
            <a:r>
              <a:rPr sz="1200" b="1" i="1" spc="-5" dirty="0">
                <a:latin typeface="Times New Roman"/>
                <a:cs typeface="Times New Roman"/>
              </a:rPr>
              <a:t>therm = </a:t>
            </a:r>
            <a:r>
              <a:rPr sz="1200" b="1" i="1" dirty="0">
                <a:latin typeface="Times New Roman"/>
                <a:cs typeface="Times New Roman"/>
              </a:rPr>
              <a:t>105,500 </a:t>
            </a:r>
            <a:r>
              <a:rPr sz="1200" b="1" i="1" spc="-5" dirty="0">
                <a:latin typeface="Times New Roman"/>
                <a:cs typeface="Times New Roman"/>
              </a:rPr>
              <a:t>kJ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energy </a:t>
            </a:r>
            <a:r>
              <a:rPr sz="1200" dirty="0">
                <a:latin typeface="Times New Roman"/>
                <a:cs typeface="Times New Roman"/>
              </a:rPr>
              <a:t>content). If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installation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insulation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cost </a:t>
            </a:r>
            <a:r>
              <a:rPr sz="1200" b="1" i="1" spc="-5" dirty="0">
                <a:latin typeface="Times New Roman"/>
                <a:cs typeface="Times New Roman"/>
              </a:rPr>
              <a:t>250$ </a:t>
            </a:r>
            <a:r>
              <a:rPr sz="1200" spc="-10" dirty="0">
                <a:latin typeface="Times New Roman"/>
                <a:cs typeface="Times New Roman"/>
              </a:rPr>
              <a:t>for  </a:t>
            </a:r>
            <a:r>
              <a:rPr sz="1200" spc="-15" dirty="0">
                <a:latin typeface="Times New Roman"/>
                <a:cs typeface="Times New Roman"/>
              </a:rPr>
              <a:t>materials and </a:t>
            </a:r>
            <a:r>
              <a:rPr sz="1200" spc="-10" dirty="0">
                <a:latin typeface="Times New Roman"/>
                <a:cs typeface="Times New Roman"/>
              </a:rPr>
              <a:t>labor,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how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25" dirty="0">
                <a:latin typeface="Times New Roman"/>
                <a:cs typeface="Times New Roman"/>
              </a:rPr>
              <a:t>it will  </a:t>
            </a:r>
            <a:r>
              <a:rPr sz="1200" dirty="0">
                <a:latin typeface="Times New Roman"/>
                <a:cs typeface="Times New Roman"/>
              </a:rPr>
              <a:t>take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insulation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pay for </a:t>
            </a:r>
            <a:r>
              <a:rPr sz="1200" spc="-15" dirty="0">
                <a:latin typeface="Times New Roman"/>
                <a:cs typeface="Times New Roman"/>
              </a:rPr>
              <a:t>itself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58259" y="4252467"/>
            <a:ext cx="30537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3665" algn="l"/>
              </a:tabLst>
            </a:pPr>
            <a:r>
              <a:rPr sz="1200" spc="-10" dirty="0">
                <a:latin typeface="Times New Roman"/>
                <a:cs typeface="Times New Roman"/>
              </a:rPr>
              <a:t>energy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it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saves.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3.4cm,</a:t>
            </a:r>
            <a:r>
              <a:rPr sz="1200" b="1" i="1" spc="6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0.88year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58259" y="4602988"/>
            <a:ext cx="3078480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  <a:tabLst>
                <a:tab pos="1383665" algn="l"/>
              </a:tabLst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3.11- </a:t>
            </a:r>
            <a:r>
              <a:rPr sz="1200" spc="-5" dirty="0">
                <a:latin typeface="Times New Roman"/>
                <a:cs typeface="Times New Roman"/>
              </a:rPr>
              <a:t>Repeat </a:t>
            </a:r>
            <a:r>
              <a:rPr sz="1200" dirty="0">
                <a:latin typeface="Times New Roman"/>
                <a:cs typeface="Times New Roman"/>
              </a:rPr>
              <a:t>Prob.(3.10) </a:t>
            </a:r>
            <a:r>
              <a:rPr sz="1200" spc="-10" dirty="0">
                <a:latin typeface="Times New Roman"/>
                <a:cs typeface="Times New Roman"/>
              </a:rPr>
              <a:t>for expanded perlite  </a:t>
            </a:r>
            <a:r>
              <a:rPr sz="1200" spc="-15" dirty="0">
                <a:latin typeface="Times New Roman"/>
                <a:cs typeface="Times New Roman"/>
              </a:rPr>
              <a:t>insulation </a:t>
            </a:r>
            <a:r>
              <a:rPr sz="1200" spc="-20" dirty="0">
                <a:latin typeface="Times New Roman"/>
                <a:cs typeface="Times New Roman"/>
              </a:rPr>
              <a:t>assuming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conductivity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k = </a:t>
            </a:r>
            <a:r>
              <a:rPr sz="1200" b="1" i="1" dirty="0">
                <a:latin typeface="Times New Roman"/>
                <a:cs typeface="Times New Roman"/>
              </a:rPr>
              <a:t>0.052  </a:t>
            </a:r>
            <a:r>
              <a:rPr sz="1200" b="1" i="1" spc="-5" dirty="0">
                <a:latin typeface="Times New Roman"/>
                <a:cs typeface="Times New Roman"/>
              </a:rPr>
              <a:t>W/m</a:t>
            </a:r>
            <a:r>
              <a:rPr sz="1200" b="1" i="1" spc="4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4.7cm,</a:t>
            </a:r>
            <a:r>
              <a:rPr sz="1200" b="1" i="1" spc="6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0.88year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32859" y="5304028"/>
            <a:ext cx="3132455" cy="178752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38100" marR="31750" algn="just">
              <a:lnSpc>
                <a:spcPct val="96100"/>
              </a:lnSpc>
              <a:spcBef>
                <a:spcPts val="15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3.12-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house whose </a:t>
            </a:r>
            <a:r>
              <a:rPr sz="1200" spc="-25" dirty="0">
                <a:latin typeface="Times New Roman"/>
                <a:cs typeface="Times New Roman"/>
              </a:rPr>
              <a:t>walls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b="1" i="1" spc="-10" dirty="0">
                <a:latin typeface="Times New Roman"/>
                <a:cs typeface="Times New Roman"/>
              </a:rPr>
              <a:t>12ft</a:t>
            </a:r>
            <a:r>
              <a:rPr sz="1200" spc="-10" dirty="0">
                <a:latin typeface="Times New Roman"/>
                <a:cs typeface="Times New Roman"/>
              </a:rPr>
              <a:t>-high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40ft</a:t>
            </a:r>
            <a:r>
              <a:rPr sz="1200" spc="-5" dirty="0">
                <a:latin typeface="Times New Roman"/>
                <a:cs typeface="Times New Roman"/>
              </a:rPr>
              <a:t>-long. </a:t>
            </a:r>
            <a:r>
              <a:rPr sz="1200" dirty="0">
                <a:latin typeface="Times New Roman"/>
                <a:cs typeface="Times New Roman"/>
              </a:rPr>
              <a:t>Two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walls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house </a:t>
            </a:r>
            <a:r>
              <a:rPr sz="1200" spc="-15" dirty="0">
                <a:latin typeface="Times New Roman"/>
                <a:cs typeface="Times New Roman"/>
              </a:rPr>
              <a:t>have  no </a:t>
            </a:r>
            <a:r>
              <a:rPr sz="1200" spc="-10" dirty="0">
                <a:latin typeface="Times New Roman"/>
                <a:cs typeface="Times New Roman"/>
              </a:rPr>
              <a:t>windows, </a:t>
            </a:r>
            <a:r>
              <a:rPr sz="1200" spc="-25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25" dirty="0">
                <a:latin typeface="Times New Roman"/>
                <a:cs typeface="Times New Roman"/>
              </a:rPr>
              <a:t>walls  </a:t>
            </a:r>
            <a:r>
              <a:rPr sz="1200" spc="-15" dirty="0">
                <a:latin typeface="Times New Roman"/>
                <a:cs typeface="Times New Roman"/>
              </a:rPr>
              <a:t>has </a:t>
            </a:r>
            <a:r>
              <a:rPr sz="1200" spc="-10" dirty="0">
                <a:latin typeface="Times New Roman"/>
                <a:cs typeface="Times New Roman"/>
              </a:rPr>
              <a:t>four windows </a:t>
            </a:r>
            <a:r>
              <a:rPr sz="1200" spc="-15" dirty="0">
                <a:latin typeface="Times New Roman"/>
                <a:cs typeface="Times New Roman"/>
              </a:rPr>
              <a:t>made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0.25in</a:t>
            </a:r>
            <a:r>
              <a:rPr sz="1200" spc="-5" dirty="0">
                <a:latin typeface="Times New Roman"/>
                <a:cs typeface="Times New Roman"/>
              </a:rPr>
              <a:t>-thick </a:t>
            </a:r>
            <a:r>
              <a:rPr sz="1200" spc="-15" dirty="0">
                <a:latin typeface="Times New Roman"/>
                <a:cs typeface="Times New Roman"/>
              </a:rPr>
              <a:t>glass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 =</a:t>
            </a:r>
            <a:endParaRPr sz="1200">
              <a:latin typeface="Times New Roman"/>
              <a:cs typeface="Times New Roman"/>
            </a:endParaRPr>
          </a:p>
          <a:p>
            <a:pPr marL="38100" marR="33655" algn="just">
              <a:lnSpc>
                <a:spcPts val="1390"/>
              </a:lnSpc>
              <a:spcBef>
                <a:spcPts val="15"/>
              </a:spcBef>
            </a:pPr>
            <a:r>
              <a:rPr sz="1200" b="1" i="1" dirty="0">
                <a:latin typeface="Times New Roman"/>
                <a:cs typeface="Times New Roman"/>
              </a:rPr>
              <a:t>0.45 </a:t>
            </a:r>
            <a:r>
              <a:rPr sz="1200" b="1" i="1" spc="-5" dirty="0">
                <a:latin typeface="Times New Roman"/>
                <a:cs typeface="Times New Roman"/>
              </a:rPr>
              <a:t>Btu/h </a:t>
            </a:r>
            <a:r>
              <a:rPr sz="1200" b="1" i="1" dirty="0">
                <a:latin typeface="Times New Roman"/>
                <a:cs typeface="Times New Roman"/>
              </a:rPr>
              <a:t>·ft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), </a:t>
            </a:r>
            <a:r>
              <a:rPr sz="1200" b="1" i="1" spc="-5" dirty="0">
                <a:latin typeface="Times New Roman"/>
                <a:cs typeface="Times New Roman"/>
              </a:rPr>
              <a:t>3ft×5ft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size.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walls </a:t>
            </a:r>
            <a:r>
              <a:rPr sz="1200" spc="-5" dirty="0">
                <a:latin typeface="Times New Roman"/>
                <a:cs typeface="Times New Roman"/>
              </a:rPr>
              <a:t>are  </a:t>
            </a:r>
            <a:r>
              <a:rPr sz="1200" spc="-15" dirty="0">
                <a:latin typeface="Times New Roman"/>
                <a:cs typeface="Times New Roman"/>
              </a:rPr>
              <a:t>certified 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spc="-15" dirty="0">
                <a:latin typeface="Times New Roman"/>
                <a:cs typeface="Times New Roman"/>
              </a:rPr>
              <a:t>have  </a:t>
            </a:r>
            <a:r>
              <a:rPr sz="1200" spc="-10" dirty="0">
                <a:latin typeface="Times New Roman"/>
                <a:cs typeface="Times New Roman"/>
              </a:rPr>
              <a:t>an  </a:t>
            </a:r>
            <a:r>
              <a:rPr sz="1200" b="1" i="1" spc="-15" dirty="0">
                <a:latin typeface="Times New Roman"/>
                <a:cs typeface="Times New Roman"/>
              </a:rPr>
              <a:t>R</a:t>
            </a:r>
            <a:r>
              <a:rPr sz="1200" spc="-15" dirty="0">
                <a:latin typeface="Times New Roman"/>
                <a:cs typeface="Times New Roman"/>
              </a:rPr>
              <a:t>-value 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L/k  </a:t>
            </a:r>
            <a:r>
              <a:rPr sz="1200" b="1" i="1" spc="-5" dirty="0">
                <a:latin typeface="Times New Roman"/>
                <a:cs typeface="Times New Roman"/>
              </a:rPr>
              <a:t>=  19h</a:t>
            </a:r>
            <a:r>
              <a:rPr sz="1200" b="1" i="1" spc="-4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·ft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endParaRPr sz="1200" baseline="38194">
              <a:latin typeface="Times New Roman"/>
              <a:cs typeface="Times New Roman"/>
            </a:endParaRPr>
          </a:p>
          <a:p>
            <a:pPr marL="77470" indent="-40005" algn="just">
              <a:lnSpc>
                <a:spcPts val="1310"/>
              </a:lnSpc>
              <a:buSzPct val="91666"/>
              <a:buChar char="·"/>
              <a:tabLst>
                <a:tab pos="78105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F°/Btu</a:t>
            </a:r>
            <a:r>
              <a:rPr sz="1200" spc="-5" dirty="0">
                <a:latin typeface="Times New Roman"/>
                <a:cs typeface="Times New Roman"/>
              </a:rPr>
              <a:t>). </a:t>
            </a:r>
            <a:r>
              <a:rPr sz="1200" spc="-15" dirty="0">
                <a:latin typeface="Times New Roman"/>
                <a:cs typeface="Times New Roman"/>
              </a:rPr>
              <a:t>Disregarding any </a:t>
            </a:r>
            <a:r>
              <a:rPr sz="1200" spc="-10" dirty="0">
                <a:latin typeface="Times New Roman"/>
                <a:cs typeface="Times New Roman"/>
              </a:rPr>
              <a:t>direct radiation</a:t>
            </a:r>
            <a:r>
              <a:rPr sz="1200" spc="254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gain</a:t>
            </a:r>
            <a:endParaRPr sz="1200">
              <a:latin typeface="Times New Roman"/>
              <a:cs typeface="Times New Roman"/>
            </a:endParaRPr>
          </a:p>
          <a:p>
            <a:pPr marL="38100" marR="34925" algn="just">
              <a:lnSpc>
                <a:spcPct val="95800"/>
              </a:lnSpc>
              <a:spcBef>
                <a:spcPts val="35"/>
              </a:spcBef>
            </a:pP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10" dirty="0">
                <a:latin typeface="Times New Roman"/>
                <a:cs typeface="Times New Roman"/>
              </a:rPr>
              <a:t>loss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windows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taking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 transfer </a:t>
            </a:r>
            <a:r>
              <a:rPr sz="1200" spc="-15" dirty="0">
                <a:latin typeface="Times New Roman"/>
                <a:cs typeface="Times New Roman"/>
              </a:rPr>
              <a:t>coefficients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outer 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house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2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4 Btu/h</a:t>
            </a:r>
            <a:r>
              <a:rPr sz="1200" b="1" i="1" spc="8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·ft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58259" y="7056628"/>
            <a:ext cx="1796414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spc="-15" dirty="0">
                <a:latin typeface="Times New Roman"/>
                <a:cs typeface="Times New Roman"/>
              </a:rPr>
              <a:t>respectively, determine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walls  </a:t>
            </a:r>
            <a:r>
              <a:rPr sz="1200" spc="-10" dirty="0">
                <a:latin typeface="Times New Roman"/>
                <a:cs typeface="Times New Roman"/>
              </a:rPr>
              <a:t>windows.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38052" y="7056628"/>
            <a:ext cx="1200150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5240" marR="5080" indent="-3175" algn="r">
              <a:lnSpc>
                <a:spcPct val="95800"/>
              </a:lnSpc>
              <a:spcBef>
                <a:spcPts val="160"/>
              </a:spcBef>
            </a:pPr>
            <a:r>
              <a:rPr sz="1200" spc="-5" dirty="0">
                <a:latin typeface="Times New Roman"/>
                <a:cs typeface="Times New Roman"/>
              </a:rPr>
              <a:t>ratio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2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with</a:t>
            </a:r>
            <a:r>
              <a:rPr sz="1200" spc="24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2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without 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1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17.7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32859" y="9159747"/>
            <a:ext cx="3131185" cy="7416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 marR="30480" algn="just">
              <a:lnSpc>
                <a:spcPct val="97200"/>
              </a:lnSpc>
              <a:spcBef>
                <a:spcPts val="14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3.13-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house that </a:t>
            </a:r>
            <a:r>
              <a:rPr sz="1200" spc="-15" dirty="0">
                <a:latin typeface="Times New Roman"/>
                <a:cs typeface="Times New Roman"/>
              </a:rPr>
              <a:t>has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10m×20m</a:t>
            </a:r>
            <a:r>
              <a:rPr sz="1200" spc="-5" dirty="0">
                <a:latin typeface="Times New Roman"/>
                <a:cs typeface="Times New Roman"/>
              </a:rPr>
              <a:t>-base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10" dirty="0">
                <a:latin typeface="Times New Roman"/>
                <a:cs typeface="Times New Roman"/>
              </a:rPr>
              <a:t>4m</a:t>
            </a:r>
            <a:r>
              <a:rPr sz="1200" spc="-10" dirty="0">
                <a:latin typeface="Times New Roman"/>
                <a:cs typeface="Times New Roman"/>
              </a:rPr>
              <a:t>-high </a:t>
            </a:r>
            <a:r>
              <a:rPr sz="1200" spc="-25" dirty="0">
                <a:latin typeface="Times New Roman"/>
                <a:cs typeface="Times New Roman"/>
              </a:rPr>
              <a:t>wall. </a:t>
            </a:r>
            <a:r>
              <a:rPr sz="1200" spc="-30" dirty="0">
                <a:latin typeface="Times New Roman"/>
                <a:cs typeface="Times New Roman"/>
              </a:rPr>
              <a:t>All </a:t>
            </a:r>
            <a:r>
              <a:rPr sz="1200" spc="-10" dirty="0">
                <a:latin typeface="Times New Roman"/>
                <a:cs typeface="Times New Roman"/>
              </a:rPr>
              <a:t>four </a:t>
            </a:r>
            <a:r>
              <a:rPr sz="1200" spc="-25" dirty="0">
                <a:latin typeface="Times New Roman"/>
                <a:cs typeface="Times New Roman"/>
              </a:rPr>
              <a:t>walls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house  </a:t>
            </a:r>
            <a:r>
              <a:rPr sz="1200" spc="-15" dirty="0">
                <a:latin typeface="Times New Roman"/>
                <a:cs typeface="Times New Roman"/>
              </a:rPr>
              <a:t>have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b="1" i="1" spc="-15" dirty="0">
                <a:latin typeface="Times New Roman"/>
                <a:cs typeface="Times New Roman"/>
              </a:rPr>
              <a:t>R</a:t>
            </a:r>
            <a:r>
              <a:rPr sz="1200" i="1" spc="-15" dirty="0">
                <a:latin typeface="Times New Roman"/>
                <a:cs typeface="Times New Roman"/>
              </a:rPr>
              <a:t>-</a:t>
            </a:r>
            <a:r>
              <a:rPr sz="1200" spc="-15" dirty="0">
                <a:latin typeface="Times New Roman"/>
                <a:cs typeface="Times New Roman"/>
              </a:rPr>
              <a:t>value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5" dirty="0">
                <a:latin typeface="Times New Roman"/>
                <a:cs typeface="Times New Roman"/>
              </a:rPr>
              <a:t>2.31m</a:t>
            </a:r>
            <a:r>
              <a:rPr sz="1200" b="1" i="1" spc="7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·C°/W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two  </a:t>
            </a:r>
            <a:r>
              <a:rPr sz="1200" b="1" i="1" spc="-10" dirty="0">
                <a:latin typeface="Times New Roman"/>
                <a:cs typeface="Times New Roman"/>
              </a:rPr>
              <a:t>10m×4m</a:t>
            </a:r>
            <a:r>
              <a:rPr sz="1200" spc="-10" dirty="0">
                <a:latin typeface="Times New Roman"/>
                <a:cs typeface="Times New Roman"/>
              </a:rPr>
              <a:t>-walls </a:t>
            </a:r>
            <a:r>
              <a:rPr sz="1200" spc="-15" dirty="0">
                <a:latin typeface="Times New Roman"/>
                <a:cs typeface="Times New Roman"/>
              </a:rPr>
              <a:t>have no </a:t>
            </a:r>
            <a:r>
              <a:rPr sz="1200" spc="-10" dirty="0">
                <a:latin typeface="Times New Roman"/>
                <a:cs typeface="Times New Roman"/>
              </a:rPr>
              <a:t>windows. The third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wall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654296" y="7642352"/>
            <a:ext cx="2218944" cy="1456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937508" y="8702547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Prob.(3.12)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5883" y="747268"/>
            <a:ext cx="3131820" cy="108966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spc="-5" dirty="0">
                <a:latin typeface="Times New Roman"/>
                <a:cs typeface="Times New Roman"/>
              </a:rPr>
              <a:t>a plasterboard </a:t>
            </a:r>
            <a:r>
              <a:rPr sz="1200" spc="-15" dirty="0">
                <a:latin typeface="Times New Roman"/>
                <a:cs typeface="Times New Roman"/>
              </a:rPr>
              <a:t>made </a:t>
            </a:r>
            <a:r>
              <a:rPr sz="1200" spc="5" dirty="0">
                <a:latin typeface="Times New Roman"/>
                <a:cs typeface="Times New Roman"/>
              </a:rPr>
              <a:t>of two </a:t>
            </a:r>
            <a:r>
              <a:rPr sz="1200" spc="-20" dirty="0">
                <a:latin typeface="Times New Roman"/>
                <a:cs typeface="Times New Roman"/>
              </a:rPr>
              <a:t>layers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heavy </a:t>
            </a:r>
            <a:r>
              <a:rPr sz="1200" spc="-5" dirty="0">
                <a:latin typeface="Times New Roman"/>
                <a:cs typeface="Times New Roman"/>
              </a:rPr>
              <a:t>paper  separated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layer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0" dirty="0">
                <a:latin typeface="Times New Roman"/>
                <a:cs typeface="Times New Roman"/>
              </a:rPr>
              <a:t>gypsum, </a:t>
            </a:r>
            <a:r>
              <a:rPr sz="1200" spc="-15" dirty="0">
                <a:latin typeface="Times New Roman"/>
                <a:cs typeface="Times New Roman"/>
              </a:rPr>
              <a:t>placed </a:t>
            </a:r>
            <a:r>
              <a:rPr sz="1200" b="1" i="1" dirty="0">
                <a:latin typeface="Times New Roman"/>
                <a:cs typeface="Times New Roman"/>
              </a:rPr>
              <a:t>5in</a:t>
            </a:r>
            <a:r>
              <a:rPr sz="1200" dirty="0">
                <a:latin typeface="Times New Roman"/>
                <a:cs typeface="Times New Roman"/>
              </a:rPr>
              <a:t>-apart. 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space between the sheetrocks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35" dirty="0">
                <a:latin typeface="Times New Roman"/>
                <a:cs typeface="Times New Roman"/>
              </a:rPr>
              <a:t>filled </a:t>
            </a:r>
            <a:r>
              <a:rPr sz="1200" spc="-10" dirty="0">
                <a:latin typeface="Times New Roman"/>
                <a:cs typeface="Times New Roman"/>
              </a:rPr>
              <a:t>with  </a:t>
            </a:r>
            <a:r>
              <a:rPr sz="1200" spc="-20" dirty="0">
                <a:latin typeface="Times New Roman"/>
                <a:cs typeface="Times New Roman"/>
              </a:rPr>
              <a:t>fiberglass </a:t>
            </a:r>
            <a:r>
              <a:rPr sz="1200" spc="-15" dirty="0">
                <a:latin typeface="Times New Roman"/>
                <a:cs typeface="Times New Roman"/>
              </a:rPr>
              <a:t>insulation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b="1" i="1" spc="-10" dirty="0">
                <a:latin typeface="Times New Roman"/>
                <a:cs typeface="Times New Roman"/>
              </a:rPr>
              <a:t>k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0.020 </a:t>
            </a:r>
            <a:r>
              <a:rPr sz="1200" b="1" i="1" spc="-5" dirty="0">
                <a:latin typeface="Times New Roman"/>
                <a:cs typeface="Times New Roman"/>
              </a:rPr>
              <a:t>Btu/h </a:t>
            </a:r>
            <a:r>
              <a:rPr sz="1200" b="1" i="1" dirty="0">
                <a:latin typeface="Times New Roman"/>
                <a:cs typeface="Times New Roman"/>
              </a:rPr>
              <a:t>·ft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). 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thermal resistance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wall.</a:t>
            </a:r>
            <a:endParaRPr sz="1200">
              <a:latin typeface="Times New Roman"/>
              <a:cs typeface="Times New Roman"/>
            </a:endParaRPr>
          </a:p>
          <a:p>
            <a:pPr marL="1269365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21.66ft</a:t>
            </a:r>
            <a:r>
              <a:rPr sz="1200" b="1" i="1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·F°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·h</a:t>
            </a:r>
            <a:r>
              <a:rPr sz="1200" b="1" i="1" spc="-3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/Btu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5883" y="3901947"/>
            <a:ext cx="3136265" cy="35458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3.9-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roof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house </a:t>
            </a:r>
            <a:r>
              <a:rPr sz="1200" spc="-10" dirty="0">
                <a:latin typeface="Times New Roman"/>
                <a:cs typeface="Times New Roman"/>
              </a:rPr>
              <a:t>consists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3cm</a:t>
            </a:r>
            <a:r>
              <a:rPr sz="1200" spc="-5" dirty="0">
                <a:latin typeface="Times New Roman"/>
                <a:cs typeface="Times New Roman"/>
              </a:rPr>
              <a:t>-thick  </a:t>
            </a:r>
            <a:r>
              <a:rPr sz="1200" dirty="0">
                <a:latin typeface="Times New Roman"/>
                <a:cs typeface="Times New Roman"/>
              </a:rPr>
              <a:t>concrete </a:t>
            </a:r>
            <a:r>
              <a:rPr sz="1200" spc="-20" dirty="0">
                <a:latin typeface="Times New Roman"/>
                <a:cs typeface="Times New Roman"/>
              </a:rPr>
              <a:t>slab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 = 2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) that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15m</a:t>
            </a:r>
            <a:r>
              <a:rPr sz="1200" spc="-5" dirty="0">
                <a:latin typeface="Times New Roman"/>
                <a:cs typeface="Times New Roman"/>
              </a:rPr>
              <a:t>-wide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20m</a:t>
            </a:r>
            <a:r>
              <a:rPr sz="1200" spc="-5" dirty="0">
                <a:latin typeface="Times New Roman"/>
                <a:cs typeface="Times New Roman"/>
              </a:rPr>
              <a:t>-long.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10" dirty="0">
                <a:latin typeface="Times New Roman"/>
                <a:cs typeface="Times New Roman"/>
              </a:rPr>
              <a:t>heat transfer  </a:t>
            </a:r>
            <a:r>
              <a:rPr sz="1200" spc="-15" dirty="0">
                <a:latin typeface="Times New Roman"/>
                <a:cs typeface="Times New Roman"/>
              </a:rPr>
              <a:t>coefficients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10" dirty="0">
                <a:latin typeface="Times New Roman"/>
                <a:cs typeface="Times New Roman"/>
              </a:rPr>
              <a:t>roof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b="1" i="1" spc="-5" dirty="0">
                <a:latin typeface="Times New Roman"/>
                <a:cs typeface="Times New Roman"/>
              </a:rPr>
              <a:t>5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12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respectively. </a:t>
            </a:r>
            <a:r>
              <a:rPr sz="1200" spc="-5" dirty="0">
                <a:latin typeface="Times New Roman"/>
                <a:cs typeface="Times New Roman"/>
              </a:rPr>
              <a:t>On a  </a:t>
            </a:r>
            <a:r>
              <a:rPr sz="1200" spc="-15" dirty="0">
                <a:latin typeface="Times New Roman"/>
                <a:cs typeface="Times New Roman"/>
              </a:rPr>
              <a:t>clear </a:t>
            </a:r>
            <a:r>
              <a:rPr sz="1200" spc="-10" dirty="0">
                <a:latin typeface="Times New Roman"/>
                <a:cs typeface="Times New Roman"/>
              </a:rPr>
              <a:t>winter </a:t>
            </a:r>
            <a:r>
              <a:rPr sz="1200" spc="-15" dirty="0">
                <a:latin typeface="Times New Roman"/>
                <a:cs typeface="Times New Roman"/>
              </a:rPr>
              <a:t>night,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ambient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5" dirty="0">
                <a:latin typeface="Times New Roman"/>
                <a:cs typeface="Times New Roman"/>
              </a:rPr>
              <a:t>reported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10C°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25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night </a:t>
            </a:r>
            <a:r>
              <a:rPr sz="1200" spc="-5" dirty="0">
                <a:latin typeface="Times New Roman"/>
                <a:cs typeface="Times New Roman"/>
              </a:rPr>
              <a:t>sky temperature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b="1" i="1" spc="-5" dirty="0">
                <a:latin typeface="Times New Roman"/>
                <a:cs typeface="Times New Roman"/>
              </a:rPr>
              <a:t>100 </a:t>
            </a:r>
            <a:r>
              <a:rPr sz="1200" b="1" i="1" spc="-10" dirty="0">
                <a:latin typeface="Times New Roman"/>
                <a:cs typeface="Times New Roman"/>
              </a:rPr>
              <a:t>K°</a:t>
            </a:r>
            <a:r>
              <a:rPr sz="1200" spc="-10" dirty="0">
                <a:latin typeface="Times New Roman"/>
                <a:cs typeface="Times New Roman"/>
              </a:rPr>
              <a:t>. The </a:t>
            </a:r>
            <a:r>
              <a:rPr sz="1200" spc="-5" dirty="0">
                <a:latin typeface="Times New Roman"/>
                <a:cs typeface="Times New Roman"/>
              </a:rPr>
              <a:t>house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interior 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a constant temperature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spc="-5" dirty="0">
                <a:latin typeface="Times New Roman"/>
                <a:cs typeface="Times New Roman"/>
              </a:rPr>
              <a:t>20C°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emissivity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dirty="0">
                <a:latin typeface="Times New Roman"/>
                <a:cs typeface="Times New Roman"/>
              </a:rPr>
              <a:t>concrete </a:t>
            </a:r>
            <a:r>
              <a:rPr sz="1200" spc="10" dirty="0">
                <a:latin typeface="Times New Roman"/>
                <a:cs typeface="Times New Roman"/>
              </a:rPr>
              <a:t>roof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0.9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Considering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10" dirty="0">
                <a:latin typeface="Times New Roman"/>
                <a:cs typeface="Times New Roman"/>
              </a:rPr>
              <a:t>radiation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10" dirty="0">
                <a:latin typeface="Times New Roman"/>
                <a:cs typeface="Times New Roman"/>
              </a:rPr>
              <a:t>heat transfers,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roof,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inner 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roof. If </a:t>
            </a:r>
            <a:r>
              <a:rPr sz="1200" spc="-5" dirty="0">
                <a:latin typeface="Times New Roman"/>
                <a:cs typeface="Times New Roman"/>
              </a:rPr>
              <a:t>the house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heated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furnace </a:t>
            </a:r>
            <a:r>
              <a:rPr sz="1200" spc="-20" dirty="0">
                <a:latin typeface="Times New Roman"/>
                <a:cs typeface="Times New Roman"/>
              </a:rPr>
              <a:t>burning </a:t>
            </a:r>
            <a:r>
              <a:rPr sz="1200" spc="-5" dirty="0">
                <a:latin typeface="Times New Roman"/>
                <a:cs typeface="Times New Roman"/>
              </a:rPr>
              <a:t>natural gas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an  </a:t>
            </a:r>
            <a:r>
              <a:rPr sz="1200" spc="-25" dirty="0">
                <a:latin typeface="Times New Roman"/>
                <a:cs typeface="Times New Roman"/>
              </a:rPr>
              <a:t>efficiency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80 </a:t>
            </a:r>
            <a:r>
              <a:rPr sz="1200" spc="-5" dirty="0">
                <a:latin typeface="Times New Roman"/>
                <a:cs typeface="Times New Roman"/>
              </a:rPr>
              <a:t>percent,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price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natural  gas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0.6$/therm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1 </a:t>
            </a:r>
            <a:r>
              <a:rPr sz="1200" b="1" i="1" spc="-5" dirty="0">
                <a:latin typeface="Times New Roman"/>
                <a:cs typeface="Times New Roman"/>
              </a:rPr>
              <a:t>therm=105,500 kJ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energy  </a:t>
            </a:r>
            <a:r>
              <a:rPr sz="1200" dirty="0">
                <a:latin typeface="Times New Roman"/>
                <a:cs typeface="Times New Roman"/>
              </a:rPr>
              <a:t>content),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money </a:t>
            </a:r>
            <a:r>
              <a:rPr sz="1200" spc="-10" dirty="0">
                <a:latin typeface="Times New Roman"/>
                <a:cs typeface="Times New Roman"/>
              </a:rPr>
              <a:t>lost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10" dirty="0">
                <a:latin typeface="Times New Roman"/>
                <a:cs typeface="Times New Roman"/>
              </a:rPr>
              <a:t>roof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20" dirty="0">
                <a:latin typeface="Times New Roman"/>
                <a:cs typeface="Times New Roman"/>
              </a:rPr>
              <a:t>night </a:t>
            </a:r>
            <a:r>
              <a:rPr sz="1200" spc="-15" dirty="0">
                <a:latin typeface="Times New Roman"/>
                <a:cs typeface="Times New Roman"/>
              </a:rPr>
              <a:t>during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14h</a:t>
            </a:r>
            <a:r>
              <a:rPr sz="1200" b="1" i="1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period.</a:t>
            </a:r>
            <a:endParaRPr sz="1200">
              <a:latin typeface="Times New Roman"/>
              <a:cs typeface="Times New Roman"/>
            </a:endParaRPr>
          </a:p>
          <a:p>
            <a:pPr marL="1031240" algn="just">
              <a:lnSpc>
                <a:spcPct val="10000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37440W, 7.3C°,</a:t>
            </a:r>
            <a:r>
              <a:rPr sz="1200" b="1" i="1" spc="7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13.4$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71016" y="7730743"/>
            <a:ext cx="2398776" cy="2200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60908" y="9555988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Prob.(3.9)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795272" y="1817623"/>
            <a:ext cx="1874520" cy="1944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54100" y="3444747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Prob.(3.8)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87571" y="10046349"/>
            <a:ext cx="190500" cy="2082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15"/>
              </a:lnSpc>
            </a:pPr>
            <a:r>
              <a:rPr sz="1300" b="1" i="1" spc="-5" dirty="0">
                <a:latin typeface="Times New Roman"/>
                <a:cs typeface="Times New Roman"/>
              </a:rPr>
              <a:t>66</a:t>
            </a:r>
            <a:endParaRPr sz="1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95883" y="747268"/>
            <a:ext cx="3136265" cy="3543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algn="just">
              <a:lnSpc>
                <a:spcPts val="1415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has </a:t>
            </a:r>
            <a:r>
              <a:rPr sz="1200" spc="-30" dirty="0">
                <a:latin typeface="Times New Roman"/>
                <a:cs typeface="Times New Roman"/>
              </a:rPr>
              <a:t>five </a:t>
            </a:r>
            <a:r>
              <a:rPr sz="1200" spc="-10" dirty="0">
                <a:latin typeface="Times New Roman"/>
                <a:cs typeface="Times New Roman"/>
              </a:rPr>
              <a:t>windows </a:t>
            </a:r>
            <a:r>
              <a:rPr sz="1200" spc="-15" dirty="0">
                <a:latin typeface="Times New Roman"/>
                <a:cs typeface="Times New Roman"/>
              </a:rPr>
              <a:t>made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0.5cm</a:t>
            </a:r>
            <a:r>
              <a:rPr sz="1200" spc="-5" dirty="0">
                <a:latin typeface="Times New Roman"/>
                <a:cs typeface="Times New Roman"/>
              </a:rPr>
              <a:t>-thick </a:t>
            </a:r>
            <a:r>
              <a:rPr sz="1200" spc="-15" dirty="0">
                <a:latin typeface="Times New Roman"/>
                <a:cs typeface="Times New Roman"/>
              </a:rPr>
              <a:t>glass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b="1" i="1" spc="-12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endParaRPr sz="1200">
              <a:latin typeface="Times New Roman"/>
              <a:cs typeface="Times New Roman"/>
            </a:endParaRPr>
          </a:p>
          <a:p>
            <a:pPr marL="38100" marR="30480" algn="just">
              <a:lnSpc>
                <a:spcPct val="95800"/>
              </a:lnSpc>
              <a:spcBef>
                <a:spcPts val="35"/>
              </a:spcBef>
            </a:pPr>
            <a:r>
              <a:rPr sz="1200" b="1" i="1" dirty="0">
                <a:latin typeface="Times New Roman"/>
                <a:cs typeface="Times New Roman"/>
              </a:rPr>
              <a:t>0.78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), </a:t>
            </a:r>
            <a:r>
              <a:rPr sz="1200" b="1" i="1" dirty="0">
                <a:latin typeface="Times New Roman"/>
                <a:cs typeface="Times New Roman"/>
              </a:rPr>
              <a:t>1.2m×1.8m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size.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fourth  </a:t>
            </a:r>
            <a:r>
              <a:rPr sz="1200" spc="-15" dirty="0">
                <a:latin typeface="Times New Roman"/>
                <a:cs typeface="Times New Roman"/>
              </a:rPr>
              <a:t>wall has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same size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windows,  but </a:t>
            </a:r>
            <a:r>
              <a:rPr sz="1200" spc="-5" dirty="0">
                <a:latin typeface="Times New Roman"/>
                <a:cs typeface="Times New Roman"/>
              </a:rPr>
              <a:t>they are </a:t>
            </a:r>
            <a:r>
              <a:rPr sz="1200" spc="-10" dirty="0">
                <a:latin typeface="Times New Roman"/>
                <a:cs typeface="Times New Roman"/>
              </a:rPr>
              <a:t>double-paned 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1.5cm</a:t>
            </a:r>
            <a:r>
              <a:rPr sz="1200" spc="-5" dirty="0">
                <a:latin typeface="Times New Roman"/>
                <a:cs typeface="Times New Roman"/>
              </a:rPr>
              <a:t>-thick  </a:t>
            </a:r>
            <a:r>
              <a:rPr sz="1200" spc="-10" dirty="0">
                <a:latin typeface="Times New Roman"/>
                <a:cs typeface="Times New Roman"/>
              </a:rPr>
              <a:t>stagnant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space (</a:t>
            </a:r>
            <a:r>
              <a:rPr sz="1200" b="1" i="1" spc="-5" dirty="0">
                <a:latin typeface="Times New Roman"/>
                <a:cs typeface="Times New Roman"/>
              </a:rPr>
              <a:t>k = </a:t>
            </a:r>
            <a:r>
              <a:rPr sz="1200" b="1" i="1" dirty="0">
                <a:latin typeface="Times New Roman"/>
                <a:cs typeface="Times New Roman"/>
              </a:rPr>
              <a:t>0.026 </a:t>
            </a:r>
            <a:r>
              <a:rPr sz="1200" b="1" i="1" spc="-5" dirty="0">
                <a:latin typeface="Times New Roman"/>
                <a:cs typeface="Times New Roman"/>
              </a:rPr>
              <a:t>W/m ·C°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10" dirty="0">
                <a:latin typeface="Times New Roman"/>
                <a:cs typeface="Times New Roman"/>
              </a:rPr>
              <a:t>enclosed  </a:t>
            </a:r>
            <a:r>
              <a:rPr sz="1200" spc="-5" dirty="0">
                <a:latin typeface="Times New Roman"/>
                <a:cs typeface="Times New Roman"/>
              </a:rPr>
              <a:t>between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b="1" i="1" spc="-5" dirty="0">
                <a:latin typeface="Times New Roman"/>
                <a:cs typeface="Times New Roman"/>
              </a:rPr>
              <a:t>0.5cm</a:t>
            </a:r>
            <a:r>
              <a:rPr sz="1200" spc="-5" dirty="0">
                <a:latin typeface="Times New Roman"/>
                <a:cs typeface="Times New Roman"/>
              </a:rPr>
              <a:t>-thick </a:t>
            </a:r>
            <a:r>
              <a:rPr sz="1200" spc="-15" dirty="0">
                <a:latin typeface="Times New Roman"/>
                <a:cs typeface="Times New Roman"/>
              </a:rPr>
              <a:t>glass </a:t>
            </a:r>
            <a:r>
              <a:rPr sz="1200" spc="-20" dirty="0">
                <a:latin typeface="Times New Roman"/>
                <a:cs typeface="Times New Roman"/>
              </a:rPr>
              <a:t>layers. </a:t>
            </a: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thermostat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house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set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22C°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spc="-5" dirty="0">
                <a:latin typeface="Times New Roman"/>
                <a:cs typeface="Times New Roman"/>
              </a:rPr>
              <a:t>temperature outside at that </a:t>
            </a:r>
            <a:r>
              <a:rPr sz="1200" spc="-10" dirty="0">
                <a:latin typeface="Times New Roman"/>
                <a:cs typeface="Times New Roman"/>
              </a:rPr>
              <a:t>location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b="1" i="1" spc="-5" dirty="0">
                <a:latin typeface="Times New Roman"/>
                <a:cs typeface="Times New Roman"/>
              </a:rPr>
              <a:t>8C° </a:t>
            </a:r>
            <a:r>
              <a:rPr sz="1200" spc="-15" dirty="0">
                <a:latin typeface="Times New Roman"/>
                <a:cs typeface="Times New Roman"/>
              </a:rPr>
              <a:t>during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seven-month-long heating </a:t>
            </a:r>
            <a:r>
              <a:rPr sz="1200" spc="-10" dirty="0">
                <a:latin typeface="Times New Roman"/>
                <a:cs typeface="Times New Roman"/>
              </a:rPr>
              <a:t>season.  </a:t>
            </a:r>
            <a:r>
              <a:rPr sz="1200" spc="-15" dirty="0">
                <a:latin typeface="Times New Roman"/>
                <a:cs typeface="Times New Roman"/>
              </a:rPr>
              <a:t>Disregarding any </a:t>
            </a:r>
            <a:r>
              <a:rPr sz="1200" spc="-10" dirty="0">
                <a:latin typeface="Times New Roman"/>
                <a:cs typeface="Times New Roman"/>
              </a:rPr>
              <a:t>direct radiation </a:t>
            </a:r>
            <a:r>
              <a:rPr sz="1200" spc="-15" dirty="0">
                <a:latin typeface="Times New Roman"/>
                <a:cs typeface="Times New Roman"/>
              </a:rPr>
              <a:t>gain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10" dirty="0">
                <a:latin typeface="Times New Roman"/>
                <a:cs typeface="Times New Roman"/>
              </a:rPr>
              <a:t>loss 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windows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taking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transfer  </a:t>
            </a:r>
            <a:r>
              <a:rPr sz="1200" spc="-15" dirty="0">
                <a:latin typeface="Times New Roman"/>
                <a:cs typeface="Times New Roman"/>
              </a:rPr>
              <a:t>coefficients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house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7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15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respectively,  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spc="5" dirty="0">
                <a:latin typeface="Times New Roman"/>
                <a:cs typeface="Times New Roman"/>
              </a:rPr>
              <a:t>rate  of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 transfer 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spc="-25" dirty="0">
                <a:latin typeface="Times New Roman"/>
                <a:cs typeface="Times New Roman"/>
              </a:rPr>
              <a:t>wall.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house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electrically  </a:t>
            </a:r>
            <a:r>
              <a:rPr sz="1200" spc="-5" dirty="0">
                <a:latin typeface="Times New Roman"/>
                <a:cs typeface="Times New Roman"/>
              </a:rPr>
              <a:t>heated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price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electricity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0.08$/kWh</a:t>
            </a:r>
            <a:r>
              <a:rPr sz="1200" spc="-5" dirty="0">
                <a:latin typeface="Times New Roman"/>
                <a:cs typeface="Times New Roman"/>
              </a:rPr>
              <a:t>, 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amount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money this </a:t>
            </a:r>
            <a:r>
              <a:rPr sz="1200" spc="-10" dirty="0">
                <a:latin typeface="Times New Roman"/>
                <a:cs typeface="Times New Roman"/>
              </a:rPr>
              <a:t>household 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save </a:t>
            </a:r>
            <a:r>
              <a:rPr sz="1200" spc="-5" dirty="0">
                <a:latin typeface="Times New Roman"/>
                <a:cs typeface="Times New Roman"/>
              </a:rPr>
              <a:t>per </a:t>
            </a:r>
            <a:r>
              <a:rPr sz="1200" spc="-15" dirty="0">
                <a:latin typeface="Times New Roman"/>
                <a:cs typeface="Times New Roman"/>
              </a:rPr>
              <a:t>heating </a:t>
            </a:r>
            <a:r>
              <a:rPr sz="1200" spc="-5" dirty="0">
                <a:latin typeface="Times New Roman"/>
                <a:cs typeface="Times New Roman"/>
              </a:rPr>
              <a:t>season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10" dirty="0">
                <a:latin typeface="Times New Roman"/>
                <a:cs typeface="Times New Roman"/>
              </a:rPr>
              <a:t>converting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single-pane </a:t>
            </a:r>
            <a:r>
              <a:rPr sz="1200" spc="-10" dirty="0">
                <a:latin typeface="Times New Roman"/>
                <a:cs typeface="Times New Roman"/>
              </a:rPr>
              <a:t>windows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double-pane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windows.</a:t>
            </a:r>
            <a:endParaRPr sz="1200">
              <a:latin typeface="Times New Roman"/>
              <a:cs typeface="Times New Roman"/>
            </a:endParaRPr>
          </a:p>
          <a:p>
            <a:pPr marL="38100" algn="just">
              <a:lnSpc>
                <a:spcPts val="1415"/>
              </a:lnSpc>
              <a:tabLst>
                <a:tab pos="385445" algn="l"/>
              </a:tabLst>
            </a:pPr>
            <a:r>
              <a:rPr sz="950" dirty="0">
                <a:latin typeface="Times New Roman"/>
                <a:cs typeface="Times New Roman"/>
              </a:rPr>
              <a:t>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222.3W, 4372W, 600W,</a:t>
            </a:r>
            <a:r>
              <a:rPr sz="1200" b="1" i="1" spc="114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1521$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1283" y="4429252"/>
            <a:ext cx="30841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3.14-</a:t>
            </a:r>
            <a:r>
              <a:rPr sz="1200" b="1" i="1" spc="14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wall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refrigerator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constructed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1283" y="4602988"/>
            <a:ext cx="3073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</a:tabLst>
            </a:pPr>
            <a:r>
              <a:rPr sz="1200" spc="-45" dirty="0">
                <a:latin typeface="Times New Roman"/>
                <a:cs typeface="Times New Roman"/>
              </a:rPr>
              <a:t>f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-30" dirty="0">
                <a:latin typeface="Times New Roman"/>
                <a:cs typeface="Times New Roman"/>
              </a:rPr>
              <a:t>b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5" dirty="0">
                <a:latin typeface="Times New Roman"/>
                <a:cs typeface="Times New Roman"/>
              </a:rPr>
              <a:t>g</a:t>
            </a:r>
            <a:r>
              <a:rPr sz="1200" spc="-50" dirty="0">
                <a:latin typeface="Times New Roman"/>
                <a:cs typeface="Times New Roman"/>
              </a:rPr>
              <a:t>l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s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u</a:t>
            </a:r>
            <a:r>
              <a:rPr sz="1200" spc="-50" dirty="0">
                <a:latin typeface="Times New Roman"/>
                <a:cs typeface="Times New Roman"/>
              </a:rPr>
              <a:t>l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n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2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1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0</a:t>
            </a:r>
            <a:r>
              <a:rPr sz="1200" b="1" i="1" spc="5" dirty="0">
                <a:latin typeface="Times New Roman"/>
                <a:cs typeface="Times New Roman"/>
              </a:rPr>
              <a:t>.</a:t>
            </a:r>
            <a:r>
              <a:rPr sz="1200" b="1" i="1" spc="-5" dirty="0">
                <a:latin typeface="Times New Roman"/>
                <a:cs typeface="Times New Roman"/>
              </a:rPr>
              <a:t>035</a:t>
            </a:r>
            <a:r>
              <a:rPr sz="1200" b="1" i="1" dirty="0">
                <a:latin typeface="Times New Roman"/>
                <a:cs typeface="Times New Roman"/>
              </a:rPr>
              <a:t>  </a:t>
            </a:r>
            <a:r>
              <a:rPr sz="1200" b="1" i="1" spc="-20" dirty="0">
                <a:latin typeface="Times New Roman"/>
                <a:cs typeface="Times New Roman"/>
              </a:rPr>
              <a:t>W</a:t>
            </a:r>
            <a:r>
              <a:rPr sz="1200" b="1" i="1" spc="-5" dirty="0">
                <a:latin typeface="Times New Roman"/>
                <a:cs typeface="Times New Roman"/>
              </a:rPr>
              <a:t>/m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25" dirty="0">
                <a:latin typeface="Times New Roman"/>
                <a:cs typeface="Times New Roman"/>
              </a:rPr>
              <a:t> </a:t>
            </a:r>
            <a:r>
              <a:rPr sz="1200" b="1" i="1" spc="5" dirty="0">
                <a:latin typeface="Times New Roman"/>
                <a:cs typeface="Times New Roman"/>
              </a:rPr>
              <a:t>·</a:t>
            </a:r>
            <a:r>
              <a:rPr sz="1200" b="1" i="1" spc="-15" dirty="0">
                <a:latin typeface="Times New Roman"/>
                <a:cs typeface="Times New Roman"/>
              </a:rPr>
              <a:t>C</a:t>
            </a:r>
            <a:r>
              <a:rPr sz="1200" b="1" i="1" spc="-10" dirty="0">
                <a:latin typeface="Times New Roman"/>
                <a:cs typeface="Times New Roman"/>
              </a:rPr>
              <a:t>°</a:t>
            </a:r>
            <a:r>
              <a:rPr sz="1200" spc="-5" dirty="0">
                <a:latin typeface="Times New Roman"/>
                <a:cs typeface="Times New Roman"/>
              </a:rPr>
              <a:t>)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1283" y="4779771"/>
            <a:ext cx="30784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between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20" dirty="0">
                <a:latin typeface="Times New Roman"/>
                <a:cs typeface="Times New Roman"/>
              </a:rPr>
              <a:t>layers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1mm</a:t>
            </a:r>
            <a:r>
              <a:rPr sz="1200" dirty="0">
                <a:latin typeface="Times New Roman"/>
                <a:cs typeface="Times New Roman"/>
              </a:rPr>
              <a:t>-thick </a:t>
            </a:r>
            <a:r>
              <a:rPr sz="1200" spc="-10" dirty="0">
                <a:latin typeface="Times New Roman"/>
                <a:cs typeface="Times New Roman"/>
              </a:rPr>
              <a:t>sheet metal</a:t>
            </a:r>
            <a:r>
              <a:rPr sz="1200" spc="-5" dirty="0">
                <a:latin typeface="Times New Roman"/>
                <a:cs typeface="Times New Roman"/>
              </a:rPr>
              <a:t> (</a:t>
            </a:r>
            <a:r>
              <a:rPr sz="1200" b="1" i="1" spc="-5" dirty="0">
                <a:latin typeface="Times New Roman"/>
                <a:cs typeface="Times New Roman"/>
              </a:rPr>
              <a:t>k=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5883" y="4953508"/>
            <a:ext cx="3134995" cy="178752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900"/>
              </a:lnSpc>
              <a:spcBef>
                <a:spcPts val="160"/>
              </a:spcBef>
            </a:pPr>
            <a:r>
              <a:rPr sz="1200" b="1" i="1" dirty="0">
                <a:latin typeface="Times New Roman"/>
                <a:cs typeface="Times New Roman"/>
              </a:rPr>
              <a:t>15.1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). </a:t>
            </a:r>
            <a:r>
              <a:rPr sz="1200" spc="-10" dirty="0">
                <a:latin typeface="Times New Roman"/>
                <a:cs typeface="Times New Roman"/>
              </a:rPr>
              <a:t>The refrigerated </a:t>
            </a:r>
            <a:r>
              <a:rPr sz="1200" spc="-5" dirty="0">
                <a:latin typeface="Times New Roman"/>
                <a:cs typeface="Times New Roman"/>
              </a:rPr>
              <a:t>space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2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3C°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average heat transfer  </a:t>
            </a:r>
            <a:r>
              <a:rPr sz="1200" spc="-15" dirty="0">
                <a:latin typeface="Times New Roman"/>
                <a:cs typeface="Times New Roman"/>
              </a:rPr>
              <a:t>coefficients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b="1" i="1" spc="-5" dirty="0">
                <a:latin typeface="Times New Roman"/>
                <a:cs typeface="Times New Roman"/>
              </a:rPr>
              <a:t>4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9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respectively. </a:t>
            </a:r>
            <a:r>
              <a:rPr sz="1200" spc="-10" dirty="0">
                <a:latin typeface="Times New Roman"/>
                <a:cs typeface="Times New Roman"/>
              </a:rPr>
              <a:t>The  kitchen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averages </a:t>
            </a:r>
            <a:r>
              <a:rPr sz="1200" b="1" i="1" spc="-5" dirty="0">
                <a:latin typeface="Times New Roman"/>
                <a:cs typeface="Times New Roman"/>
              </a:rPr>
              <a:t>25C°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observed  </a:t>
            </a:r>
            <a:r>
              <a:rPr sz="1200" spc="-5" dirty="0">
                <a:latin typeface="Times New Roman"/>
                <a:cs typeface="Times New Roman"/>
              </a:rPr>
              <a:t>that condensation </a:t>
            </a:r>
            <a:r>
              <a:rPr sz="1200" dirty="0">
                <a:latin typeface="Times New Roman"/>
                <a:cs typeface="Times New Roman"/>
              </a:rPr>
              <a:t>occurs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refrigerator </a:t>
            </a:r>
            <a:r>
              <a:rPr sz="1200" spc="-1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dirty="0">
                <a:latin typeface="Times New Roman"/>
                <a:cs typeface="Times New Roman"/>
              </a:rPr>
              <a:t>drops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20C°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minimum 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0" dirty="0">
                <a:latin typeface="Times New Roman"/>
                <a:cs typeface="Times New Roman"/>
              </a:rPr>
              <a:t>fiberglass </a:t>
            </a:r>
            <a:r>
              <a:rPr sz="1200" spc="-15" dirty="0">
                <a:latin typeface="Times New Roman"/>
                <a:cs typeface="Times New Roman"/>
              </a:rPr>
              <a:t>insulation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0" dirty="0">
                <a:latin typeface="Times New Roman"/>
                <a:cs typeface="Times New Roman"/>
              </a:rPr>
              <a:t>needs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order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avoid </a:t>
            </a:r>
            <a:r>
              <a:rPr sz="1200" spc="-5" dirty="0">
                <a:latin typeface="Times New Roman"/>
                <a:cs typeface="Times New Roman"/>
              </a:rPr>
              <a:t>condensation</a:t>
            </a:r>
            <a:r>
              <a:rPr sz="1200" spc="5" dirty="0">
                <a:latin typeface="Times New Roman"/>
                <a:cs typeface="Times New Roman"/>
              </a:rPr>
              <a:t> on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1283" y="6706108"/>
            <a:ext cx="2988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20239" algn="l"/>
              </a:tabLst>
            </a:pP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outer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surfaces.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26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0.45cm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1283" y="8986011"/>
            <a:ext cx="3080385" cy="915669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algn="just">
              <a:lnSpc>
                <a:spcPct val="96700"/>
              </a:lnSpc>
              <a:spcBef>
                <a:spcPts val="14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3.15- </a:t>
            </a: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conducted </a:t>
            </a:r>
            <a:r>
              <a:rPr sz="1200" spc="-15" dirty="0">
                <a:latin typeface="Times New Roman"/>
                <a:cs typeface="Times New Roman"/>
              </a:rPr>
              <a:t>along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circuit  </a:t>
            </a:r>
            <a:r>
              <a:rPr sz="1200" spc="-5" dirty="0">
                <a:latin typeface="Times New Roman"/>
                <a:cs typeface="Times New Roman"/>
              </a:rPr>
              <a:t>board that </a:t>
            </a:r>
            <a:r>
              <a:rPr sz="1200" spc="-15" dirty="0">
                <a:latin typeface="Times New Roman"/>
                <a:cs typeface="Times New Roman"/>
              </a:rPr>
              <a:t>has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copper </a:t>
            </a:r>
            <a:r>
              <a:rPr sz="1200" spc="-25" dirty="0">
                <a:latin typeface="Times New Roman"/>
                <a:cs typeface="Times New Roman"/>
              </a:rPr>
              <a:t>layer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one </a:t>
            </a:r>
            <a:r>
              <a:rPr sz="1200" spc="-15" dirty="0">
                <a:latin typeface="Times New Roman"/>
                <a:cs typeface="Times New Roman"/>
              </a:rPr>
              <a:t>side and  </a:t>
            </a:r>
            <a:r>
              <a:rPr sz="1200" spc="-5" dirty="0">
                <a:latin typeface="Times New Roman"/>
                <a:cs typeface="Times New Roman"/>
              </a:rPr>
              <a:t>epoxy </a:t>
            </a:r>
            <a:r>
              <a:rPr sz="1200" spc="-25" dirty="0">
                <a:latin typeface="Times New Roman"/>
                <a:cs typeface="Times New Roman"/>
              </a:rPr>
              <a:t>layer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-20" dirty="0">
                <a:latin typeface="Times New Roman"/>
                <a:cs typeface="Times New Roman"/>
              </a:rPr>
              <a:t>side.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circuit </a:t>
            </a:r>
            <a:r>
              <a:rPr sz="1200" spc="-5" dirty="0">
                <a:latin typeface="Times New Roman"/>
                <a:cs typeface="Times New Roman"/>
              </a:rPr>
              <a:t>board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b="1" i="1" spc="-5" dirty="0">
                <a:latin typeface="Times New Roman"/>
                <a:cs typeface="Times New Roman"/>
              </a:rPr>
              <a:t>15cm</a:t>
            </a:r>
            <a:r>
              <a:rPr sz="1200" spc="-5" dirty="0">
                <a:latin typeface="Times New Roman"/>
                <a:cs typeface="Times New Roman"/>
              </a:rPr>
              <a:t>-long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15cm</a:t>
            </a:r>
            <a:r>
              <a:rPr sz="1200" spc="-5" dirty="0">
                <a:latin typeface="Times New Roman"/>
                <a:cs typeface="Times New Roman"/>
              </a:rPr>
              <a:t>-wide,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thicknesses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copper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epoxy </a:t>
            </a:r>
            <a:r>
              <a:rPr sz="1200" spc="-20" dirty="0">
                <a:latin typeface="Times New Roman"/>
                <a:cs typeface="Times New Roman"/>
              </a:rPr>
              <a:t>layers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b="1" i="1" spc="5" dirty="0">
                <a:latin typeface="Times New Roman"/>
                <a:cs typeface="Times New Roman"/>
              </a:rPr>
              <a:t>0.1mm</a:t>
            </a:r>
            <a:r>
              <a:rPr sz="1200" b="1" i="1" spc="9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58111" y="6980935"/>
            <a:ext cx="1969008" cy="1901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52932" y="8589771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Prob.(3.14)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58259" y="747268"/>
            <a:ext cx="3084830" cy="126301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algn="just">
              <a:lnSpc>
                <a:spcPct val="96000"/>
              </a:lnSpc>
              <a:spcBef>
                <a:spcPts val="155"/>
              </a:spcBef>
            </a:pPr>
            <a:r>
              <a:rPr sz="1200" b="1" i="1" spc="5" dirty="0">
                <a:latin typeface="Times New Roman"/>
                <a:cs typeface="Times New Roman"/>
              </a:rPr>
              <a:t>1.2mm</a:t>
            </a:r>
            <a:r>
              <a:rPr sz="1200" spc="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respectively. Disregarding </a:t>
            </a:r>
            <a:r>
              <a:rPr sz="1200" spc="-10" dirty="0">
                <a:latin typeface="Times New Roman"/>
                <a:cs typeface="Times New Roman"/>
              </a:rPr>
              <a:t>heat transfer 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spc="-15" dirty="0">
                <a:latin typeface="Times New Roman"/>
                <a:cs typeface="Times New Roman"/>
              </a:rPr>
              <a:t>side </a:t>
            </a:r>
            <a:r>
              <a:rPr sz="1200" spc="-10" dirty="0">
                <a:latin typeface="Times New Roman"/>
                <a:cs typeface="Times New Roman"/>
              </a:rPr>
              <a:t>surfaces,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percentages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conduction </a:t>
            </a:r>
            <a:r>
              <a:rPr sz="1200" spc="-15" dirty="0">
                <a:latin typeface="Times New Roman"/>
                <a:cs typeface="Times New Roman"/>
              </a:rPr>
              <a:t>along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copper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 = 386  </a:t>
            </a:r>
            <a:r>
              <a:rPr sz="1200" b="1" i="1" dirty="0">
                <a:latin typeface="Times New Roman"/>
                <a:cs typeface="Times New Roman"/>
              </a:rPr>
              <a:t>W/m·C°</a:t>
            </a:r>
            <a:r>
              <a:rPr sz="1200" dirty="0">
                <a:latin typeface="Times New Roman"/>
                <a:cs typeface="Times New Roman"/>
              </a:rPr>
              <a:t>)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epoxy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k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0.26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20" dirty="0">
                <a:latin typeface="Times New Roman"/>
                <a:cs typeface="Times New Roman"/>
              </a:rPr>
              <a:t>layers.  </a:t>
            </a:r>
            <a:r>
              <a:rPr sz="1200" spc="-25" dirty="0">
                <a:latin typeface="Times New Roman"/>
                <a:cs typeface="Times New Roman"/>
              </a:rPr>
              <a:t>Also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effective </a:t>
            </a:r>
            <a:r>
              <a:rPr sz="1200" spc="-10" dirty="0">
                <a:latin typeface="Times New Roman"/>
                <a:cs typeface="Times New Roman"/>
              </a:rPr>
              <a:t>thermal conductivity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board.</a:t>
            </a:r>
            <a:endParaRPr sz="1200">
              <a:latin typeface="Times New Roman"/>
              <a:cs typeface="Times New Roman"/>
            </a:endParaRPr>
          </a:p>
          <a:p>
            <a:pPr marL="707390" algn="just">
              <a:lnSpc>
                <a:spcPts val="139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99.2%, 0.8%,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29.9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W/m</a:t>
            </a:r>
            <a:r>
              <a:rPr sz="1200" b="1" i="1" spc="-1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58259" y="2149347"/>
            <a:ext cx="3084195" cy="144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1415"/>
              </a:lnSpc>
              <a:spcBef>
                <a:spcPts val="10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3.16-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0.03in</a:t>
            </a:r>
            <a:r>
              <a:rPr sz="1200" spc="-5" dirty="0">
                <a:latin typeface="Times New Roman"/>
                <a:cs typeface="Times New Roman"/>
              </a:rPr>
              <a:t>-thick </a:t>
            </a:r>
            <a:r>
              <a:rPr sz="1200" dirty="0">
                <a:latin typeface="Times New Roman"/>
                <a:cs typeface="Times New Roman"/>
              </a:rPr>
              <a:t>copper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 = 223</a:t>
            </a:r>
            <a:r>
              <a:rPr sz="1200" b="1" i="1" spc="204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Btu/h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95700"/>
              </a:lnSpc>
              <a:spcBef>
                <a:spcPts val="35"/>
              </a:spcBef>
              <a:buSzPct val="91666"/>
              <a:buChar char="·"/>
              <a:tabLst>
                <a:tab pos="52705" algn="l"/>
              </a:tabLst>
            </a:pPr>
            <a:r>
              <a:rPr sz="1200" b="1" i="1" dirty="0">
                <a:latin typeface="Times New Roman"/>
                <a:cs typeface="Times New Roman"/>
              </a:rPr>
              <a:t>ft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sandwiched </a:t>
            </a:r>
            <a:r>
              <a:rPr sz="1200" spc="-5" dirty="0">
                <a:latin typeface="Times New Roman"/>
                <a:cs typeface="Times New Roman"/>
              </a:rPr>
              <a:t>between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b="1" i="1" spc="-5" dirty="0">
                <a:latin typeface="Times New Roman"/>
                <a:cs typeface="Times New Roman"/>
              </a:rPr>
              <a:t>0.1in</a:t>
            </a:r>
            <a:r>
              <a:rPr sz="1200" spc="-5" dirty="0">
                <a:latin typeface="Times New Roman"/>
                <a:cs typeface="Times New Roman"/>
              </a:rPr>
              <a:t>-thick  epoxy boards (</a:t>
            </a:r>
            <a:r>
              <a:rPr sz="1200" b="1" i="1" spc="-5" dirty="0">
                <a:latin typeface="Times New Roman"/>
                <a:cs typeface="Times New Roman"/>
              </a:rPr>
              <a:t>k = </a:t>
            </a:r>
            <a:r>
              <a:rPr sz="1200" b="1" i="1" dirty="0">
                <a:latin typeface="Times New Roman"/>
                <a:cs typeface="Times New Roman"/>
              </a:rPr>
              <a:t>0.15 </a:t>
            </a:r>
            <a:r>
              <a:rPr sz="1200" b="1" i="1" spc="-5" dirty="0">
                <a:latin typeface="Times New Roman"/>
                <a:cs typeface="Times New Roman"/>
              </a:rPr>
              <a:t>Btu/h </a:t>
            </a:r>
            <a:r>
              <a:rPr sz="1200" b="1" i="1" dirty="0">
                <a:latin typeface="Times New Roman"/>
                <a:cs typeface="Times New Roman"/>
              </a:rPr>
              <a:t>·ft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) that are  </a:t>
            </a:r>
            <a:r>
              <a:rPr sz="1200" b="1" i="1" spc="-5" dirty="0">
                <a:latin typeface="Times New Roman"/>
                <a:cs typeface="Times New Roman"/>
              </a:rPr>
              <a:t>7in×9in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size. 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effective </a:t>
            </a:r>
            <a:r>
              <a:rPr sz="1200" spc="-10" dirty="0">
                <a:latin typeface="Times New Roman"/>
                <a:cs typeface="Times New Roman"/>
              </a:rPr>
              <a:t>thermal  conductivity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board </a:t>
            </a:r>
            <a:r>
              <a:rPr sz="1200" spc="-15" dirty="0">
                <a:latin typeface="Times New Roman"/>
                <a:cs typeface="Times New Roman"/>
              </a:rPr>
              <a:t>along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b="1" i="1" spc="-10" dirty="0">
                <a:latin typeface="Times New Roman"/>
                <a:cs typeface="Times New Roman"/>
              </a:rPr>
              <a:t>9in</a:t>
            </a:r>
            <a:r>
              <a:rPr sz="1200" spc="-10" dirty="0">
                <a:latin typeface="Times New Roman"/>
                <a:cs typeface="Times New Roman"/>
              </a:rPr>
              <a:t>-long </a:t>
            </a:r>
            <a:r>
              <a:rPr sz="1200" spc="-15" dirty="0">
                <a:latin typeface="Times New Roman"/>
                <a:cs typeface="Times New Roman"/>
              </a:rPr>
              <a:t>side.  </a:t>
            </a:r>
            <a:r>
              <a:rPr sz="1200" spc="-20" dirty="0">
                <a:latin typeface="Times New Roman"/>
                <a:cs typeface="Times New Roman"/>
              </a:rPr>
              <a:t>What </a:t>
            </a:r>
            <a:r>
              <a:rPr sz="1200" spc="-10" dirty="0">
                <a:latin typeface="Times New Roman"/>
                <a:cs typeface="Times New Roman"/>
              </a:rPr>
              <a:t>fraction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dirty="0">
                <a:latin typeface="Times New Roman"/>
                <a:cs typeface="Times New Roman"/>
              </a:rPr>
              <a:t>conducted </a:t>
            </a:r>
            <a:r>
              <a:rPr sz="1200" spc="-15" dirty="0">
                <a:latin typeface="Times New Roman"/>
                <a:cs typeface="Times New Roman"/>
              </a:rPr>
              <a:t>along </a:t>
            </a:r>
            <a:r>
              <a:rPr sz="1200" spc="-5" dirty="0">
                <a:latin typeface="Times New Roman"/>
                <a:cs typeface="Times New Roman"/>
              </a:rPr>
              <a:t>that  </a:t>
            </a:r>
            <a:r>
              <a:rPr sz="1200" spc="-15" dirty="0">
                <a:latin typeface="Times New Roman"/>
                <a:cs typeface="Times New Roman"/>
              </a:rPr>
              <a:t>side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conducted through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copper?</a:t>
            </a:r>
            <a:endParaRPr sz="1200">
              <a:latin typeface="Times New Roman"/>
              <a:cs typeface="Times New Roman"/>
            </a:endParaRPr>
          </a:p>
          <a:p>
            <a:pPr marL="865505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29.2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Btu/h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·ft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·F°,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 99.6%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20159" y="3728211"/>
            <a:ext cx="3160395" cy="248539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0800" marR="43180" algn="just">
              <a:lnSpc>
                <a:spcPct val="957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3.17-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10" dirty="0">
                <a:latin typeface="Times New Roman"/>
                <a:cs typeface="Times New Roman"/>
              </a:rPr>
              <a:t>4m</a:t>
            </a:r>
            <a:r>
              <a:rPr sz="1200" spc="-10" dirty="0">
                <a:latin typeface="Times New Roman"/>
                <a:cs typeface="Times New Roman"/>
              </a:rPr>
              <a:t>-high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6m</a:t>
            </a:r>
            <a:r>
              <a:rPr sz="1200" spc="-5" dirty="0">
                <a:latin typeface="Times New Roman"/>
                <a:cs typeface="Times New Roman"/>
              </a:rPr>
              <a:t>-wide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10" dirty="0">
                <a:latin typeface="Times New Roman"/>
                <a:cs typeface="Times New Roman"/>
              </a:rPr>
              <a:t>consists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b="1" i="1" spc="-5" dirty="0">
                <a:latin typeface="Times New Roman"/>
                <a:cs typeface="Times New Roman"/>
              </a:rPr>
              <a:t>18cm×30cm </a:t>
            </a:r>
            <a:r>
              <a:rPr sz="1200" dirty="0">
                <a:latin typeface="Times New Roman"/>
                <a:cs typeface="Times New Roman"/>
              </a:rPr>
              <a:t>cross </a:t>
            </a:r>
            <a:r>
              <a:rPr sz="1200" spc="-5" dirty="0">
                <a:latin typeface="Times New Roman"/>
                <a:cs typeface="Times New Roman"/>
              </a:rPr>
              <a:t>section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horizontal  </a:t>
            </a:r>
            <a:r>
              <a:rPr sz="1200" spc="-15" dirty="0">
                <a:latin typeface="Times New Roman"/>
                <a:cs typeface="Times New Roman"/>
              </a:rPr>
              <a:t>bricks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 = </a:t>
            </a:r>
            <a:r>
              <a:rPr sz="1200" b="1" i="1" dirty="0">
                <a:latin typeface="Times New Roman"/>
                <a:cs typeface="Times New Roman"/>
              </a:rPr>
              <a:t>0.72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) separated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b="1" i="1" dirty="0">
                <a:latin typeface="Times New Roman"/>
                <a:cs typeface="Times New Roman"/>
              </a:rPr>
              <a:t>3cm</a:t>
            </a:r>
            <a:r>
              <a:rPr sz="1200" dirty="0">
                <a:latin typeface="Times New Roman"/>
                <a:cs typeface="Times New Roman"/>
              </a:rPr>
              <a:t>-  </a:t>
            </a:r>
            <a:r>
              <a:rPr sz="1200" spc="-15" dirty="0">
                <a:latin typeface="Times New Roman"/>
                <a:cs typeface="Times New Roman"/>
              </a:rPr>
              <a:t>thick </a:t>
            </a:r>
            <a:r>
              <a:rPr sz="1200" spc="-10" dirty="0">
                <a:latin typeface="Times New Roman"/>
                <a:cs typeface="Times New Roman"/>
              </a:rPr>
              <a:t>plaster </a:t>
            </a:r>
            <a:r>
              <a:rPr sz="1200" spc="-20" dirty="0">
                <a:latin typeface="Times New Roman"/>
                <a:cs typeface="Times New Roman"/>
              </a:rPr>
              <a:t>layers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 = </a:t>
            </a:r>
            <a:r>
              <a:rPr sz="1200" b="1" i="1" dirty="0">
                <a:latin typeface="Times New Roman"/>
                <a:cs typeface="Times New Roman"/>
              </a:rPr>
              <a:t>0.22 </a:t>
            </a:r>
            <a:r>
              <a:rPr sz="1200" b="1" i="1" spc="-5" dirty="0">
                <a:latin typeface="Times New Roman"/>
                <a:cs typeface="Times New Roman"/>
              </a:rPr>
              <a:t>W/m ·C°</a:t>
            </a:r>
            <a:r>
              <a:rPr sz="1200" spc="-5" dirty="0">
                <a:latin typeface="Times New Roman"/>
                <a:cs typeface="Times New Roman"/>
              </a:rPr>
              <a:t>). There are  </a:t>
            </a:r>
            <a:r>
              <a:rPr sz="1200" spc="-20" dirty="0">
                <a:latin typeface="Times New Roman"/>
                <a:cs typeface="Times New Roman"/>
              </a:rPr>
              <a:t>also </a:t>
            </a:r>
            <a:r>
              <a:rPr sz="1200" b="1" i="1" spc="-5" dirty="0">
                <a:latin typeface="Times New Roman"/>
                <a:cs typeface="Times New Roman"/>
              </a:rPr>
              <a:t>2cm</a:t>
            </a:r>
            <a:r>
              <a:rPr sz="1200" spc="-5" dirty="0">
                <a:latin typeface="Times New Roman"/>
                <a:cs typeface="Times New Roman"/>
              </a:rPr>
              <a:t>-thick </a:t>
            </a:r>
            <a:r>
              <a:rPr sz="1200" spc="-10" dirty="0">
                <a:latin typeface="Times New Roman"/>
                <a:cs typeface="Times New Roman"/>
              </a:rPr>
              <a:t>plaster </a:t>
            </a:r>
            <a:r>
              <a:rPr sz="1200" spc="-20" dirty="0">
                <a:latin typeface="Times New Roman"/>
                <a:cs typeface="Times New Roman"/>
              </a:rPr>
              <a:t>layers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spc="-15" dirty="0">
                <a:latin typeface="Times New Roman"/>
                <a:cs typeface="Times New Roman"/>
              </a:rPr>
              <a:t>side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25" dirty="0">
                <a:latin typeface="Times New Roman"/>
                <a:cs typeface="Times New Roman"/>
              </a:rPr>
              <a:t>wall, 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2cm</a:t>
            </a:r>
            <a:r>
              <a:rPr sz="1200" spc="-5" dirty="0">
                <a:latin typeface="Times New Roman"/>
                <a:cs typeface="Times New Roman"/>
              </a:rPr>
              <a:t>-thick </a:t>
            </a:r>
            <a:r>
              <a:rPr sz="1200" spc="-20" dirty="0">
                <a:latin typeface="Times New Roman"/>
                <a:cs typeface="Times New Roman"/>
              </a:rPr>
              <a:t>rigid  </a:t>
            </a:r>
            <a:r>
              <a:rPr sz="1200" spc="-10" dirty="0">
                <a:latin typeface="Times New Roman"/>
                <a:cs typeface="Times New Roman"/>
              </a:rPr>
              <a:t>foam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 =0.026</a:t>
            </a:r>
            <a:r>
              <a:rPr sz="1200" b="1" i="1" spc="14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W/m</a:t>
            </a:r>
            <a:endParaRPr sz="1200">
              <a:latin typeface="Times New Roman"/>
              <a:cs typeface="Times New Roman"/>
            </a:endParaRPr>
          </a:p>
          <a:p>
            <a:pPr marL="50800" marR="46990">
              <a:lnSpc>
                <a:spcPct val="95700"/>
              </a:lnSpc>
              <a:spcBef>
                <a:spcPts val="15"/>
              </a:spcBef>
              <a:buSzPct val="91666"/>
              <a:buChar char="·"/>
              <a:tabLst>
                <a:tab pos="90805" algn="l"/>
                <a:tab pos="2095500" algn="l"/>
              </a:tabLst>
            </a:pPr>
            <a:r>
              <a:rPr sz="1200" b="1" i="1" spc="-10" dirty="0">
                <a:latin typeface="Times New Roman"/>
                <a:cs typeface="Times New Roman"/>
              </a:rPr>
              <a:t>C°</a:t>
            </a:r>
            <a:r>
              <a:rPr sz="1200" spc="-10" dirty="0">
                <a:latin typeface="Times New Roman"/>
                <a:cs typeface="Times New Roman"/>
              </a:rPr>
              <a:t>)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5" dirty="0">
                <a:latin typeface="Times New Roman"/>
                <a:cs typeface="Times New Roman"/>
              </a:rPr>
              <a:t>side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wall. </a:t>
            </a:r>
            <a:r>
              <a:rPr sz="1200" spc="-10" dirty="0">
                <a:latin typeface="Times New Roman"/>
                <a:cs typeface="Times New Roman"/>
              </a:rPr>
              <a:t>The indoor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outdoor </a:t>
            </a:r>
            <a:r>
              <a:rPr sz="1200" spc="-5" dirty="0">
                <a:latin typeface="Times New Roman"/>
                <a:cs typeface="Times New Roman"/>
              </a:rPr>
              <a:t>temperatures are </a:t>
            </a:r>
            <a:r>
              <a:rPr sz="1200" b="1" i="1" spc="-5" dirty="0">
                <a:latin typeface="Times New Roman"/>
                <a:cs typeface="Times New Roman"/>
              </a:rPr>
              <a:t>22C°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-4C°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the convection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15" dirty="0">
                <a:latin typeface="Times New Roman"/>
                <a:cs typeface="Times New Roman"/>
              </a:rPr>
              <a:t>coefficients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5" dirty="0">
                <a:latin typeface="Times New Roman"/>
                <a:cs typeface="Times New Roman"/>
              </a:rPr>
              <a:t>sides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1 </a:t>
            </a:r>
            <a:r>
              <a:rPr sz="1200" b="1" i="1" spc="-5" dirty="0">
                <a:latin typeface="Times New Roman"/>
                <a:cs typeface="Times New Roman"/>
              </a:rPr>
              <a:t>= 10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= 20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respectively. </a:t>
            </a:r>
            <a:r>
              <a:rPr sz="1200" spc="-25" dirty="0">
                <a:latin typeface="Times New Roman"/>
                <a:cs typeface="Times New Roman"/>
              </a:rPr>
              <a:t>Assuming  </a:t>
            </a:r>
            <a:r>
              <a:rPr sz="1200" spc="-15" dirty="0">
                <a:latin typeface="Times New Roman"/>
                <a:cs typeface="Times New Roman"/>
              </a:rPr>
              <a:t>one-dimensional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15" dirty="0">
                <a:latin typeface="Times New Roman"/>
                <a:cs typeface="Times New Roman"/>
              </a:rPr>
              <a:t>and disregarding  </a:t>
            </a:r>
            <a:r>
              <a:rPr sz="1200" spc="-10" dirty="0">
                <a:latin typeface="Times New Roman"/>
                <a:cs typeface="Times New Roman"/>
              </a:rPr>
              <a:t>radiation,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 of </a:t>
            </a:r>
            <a:r>
              <a:rPr sz="1200" spc="-10" dirty="0">
                <a:latin typeface="Times New Roman"/>
                <a:cs typeface="Times New Roman"/>
              </a:rPr>
              <a:t>heat transfer  </a:t>
            </a:r>
            <a:r>
              <a:rPr sz="1200" dirty="0">
                <a:latin typeface="Times New Roman"/>
                <a:cs typeface="Times New Roman"/>
              </a:rPr>
              <a:t>through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wall.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28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450 W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58259" y="8635492"/>
            <a:ext cx="3083560" cy="12661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1370"/>
              </a:lnSpc>
              <a:spcBef>
                <a:spcPts val="20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3.18-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10in</a:t>
            </a:r>
            <a:r>
              <a:rPr sz="1200" spc="-5" dirty="0">
                <a:latin typeface="Times New Roman"/>
                <a:cs typeface="Times New Roman"/>
              </a:rPr>
              <a:t>-thick, </a:t>
            </a:r>
            <a:r>
              <a:rPr sz="1200" b="1" i="1" spc="-5" dirty="0">
                <a:latin typeface="Times New Roman"/>
                <a:cs typeface="Times New Roman"/>
              </a:rPr>
              <a:t>30ft</a:t>
            </a:r>
            <a:r>
              <a:rPr sz="1200" spc="-5" dirty="0">
                <a:latin typeface="Times New Roman"/>
                <a:cs typeface="Times New Roman"/>
              </a:rPr>
              <a:t>-long,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10" dirty="0">
                <a:latin typeface="Times New Roman"/>
                <a:cs typeface="Times New Roman"/>
              </a:rPr>
              <a:t>10ft</a:t>
            </a:r>
            <a:r>
              <a:rPr sz="1200" spc="-10" dirty="0">
                <a:latin typeface="Times New Roman"/>
                <a:cs typeface="Times New Roman"/>
              </a:rPr>
              <a:t>-high </a:t>
            </a:r>
            <a:r>
              <a:rPr sz="1200" spc="-15" dirty="0">
                <a:latin typeface="Times New Roman"/>
                <a:cs typeface="Times New Roman"/>
              </a:rPr>
              <a:t>wall 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be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constructed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using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9in</a:t>
            </a:r>
            <a:r>
              <a:rPr sz="1200" spc="-10" dirty="0">
                <a:latin typeface="Times New Roman"/>
                <a:cs typeface="Times New Roman"/>
              </a:rPr>
              <a:t>-long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solid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bricks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endParaRPr sz="1200">
              <a:latin typeface="Times New Roman"/>
              <a:cs typeface="Times New Roman"/>
            </a:endParaRPr>
          </a:p>
          <a:p>
            <a:pPr marL="12700" marR="11430">
              <a:lnSpc>
                <a:spcPts val="1370"/>
              </a:lnSpc>
              <a:spcBef>
                <a:spcPts val="2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0.4 </a:t>
            </a:r>
            <a:r>
              <a:rPr sz="1200" b="1" i="1" spc="-5" dirty="0">
                <a:latin typeface="Times New Roman"/>
                <a:cs typeface="Times New Roman"/>
              </a:rPr>
              <a:t>Btu/h </a:t>
            </a:r>
            <a:r>
              <a:rPr sz="1200" b="1" i="1" dirty="0">
                <a:latin typeface="Times New Roman"/>
                <a:cs typeface="Times New Roman"/>
              </a:rPr>
              <a:t>·ft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cross </a:t>
            </a:r>
            <a:r>
              <a:rPr sz="1200" spc="-5" dirty="0">
                <a:latin typeface="Times New Roman"/>
                <a:cs typeface="Times New Roman"/>
              </a:rPr>
              <a:t>section </a:t>
            </a:r>
            <a:r>
              <a:rPr sz="1200" b="1" i="1" spc="-5" dirty="0">
                <a:latin typeface="Times New Roman"/>
                <a:cs typeface="Times New Roman"/>
              </a:rPr>
              <a:t>7in×7in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identical </a:t>
            </a:r>
            <a:r>
              <a:rPr sz="1200" spc="-20" dirty="0">
                <a:latin typeface="Times New Roman"/>
                <a:cs typeface="Times New Roman"/>
              </a:rPr>
              <a:t>size  </a:t>
            </a:r>
            <a:r>
              <a:rPr sz="1200" spc="-15" dirty="0">
                <a:latin typeface="Times New Roman"/>
                <a:cs typeface="Times New Roman"/>
              </a:rPr>
              <a:t>bricks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25" dirty="0">
                <a:latin typeface="Times New Roman"/>
                <a:cs typeface="Times New Roman"/>
              </a:rPr>
              <a:t>nine  </a:t>
            </a:r>
            <a:r>
              <a:rPr sz="1200" spc="-5" dirty="0">
                <a:latin typeface="Times New Roman"/>
                <a:cs typeface="Times New Roman"/>
              </a:rPr>
              <a:t>square </a:t>
            </a:r>
            <a:r>
              <a:rPr sz="1200" spc="-20" dirty="0">
                <a:latin typeface="Times New Roman"/>
                <a:cs typeface="Times New Roman"/>
              </a:rPr>
              <a:t>air  </a:t>
            </a:r>
            <a:r>
              <a:rPr sz="1200" spc="-15" dirty="0">
                <a:latin typeface="Times New Roman"/>
                <a:cs typeface="Times New Roman"/>
              </a:rPr>
              <a:t>holes 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b="1" i="1" spc="-10" dirty="0">
                <a:latin typeface="Times New Roman"/>
                <a:cs typeface="Times New Roman"/>
              </a:rPr>
              <a:t>k</a:t>
            </a:r>
            <a:endParaRPr sz="1200">
              <a:latin typeface="Times New Roman"/>
              <a:cs typeface="Times New Roman"/>
            </a:endParaRPr>
          </a:p>
          <a:p>
            <a:pPr marL="12700" marR="10795">
              <a:lnSpc>
                <a:spcPts val="1370"/>
              </a:lnSpc>
              <a:spcBef>
                <a:spcPts val="2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0.015 </a:t>
            </a:r>
            <a:r>
              <a:rPr sz="1200" b="1" i="1" spc="-5" dirty="0">
                <a:latin typeface="Times New Roman"/>
                <a:cs typeface="Times New Roman"/>
              </a:rPr>
              <a:t>Btu/h </a:t>
            </a:r>
            <a:r>
              <a:rPr sz="1200" b="1" i="1" dirty="0">
                <a:latin typeface="Times New Roman"/>
                <a:cs typeface="Times New Roman"/>
              </a:rPr>
              <a:t>·ft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) that are </a:t>
            </a:r>
            <a:r>
              <a:rPr sz="1200" b="1" i="1" spc="-10" dirty="0">
                <a:latin typeface="Times New Roman"/>
                <a:cs typeface="Times New Roman"/>
              </a:rPr>
              <a:t>9in</a:t>
            </a:r>
            <a:r>
              <a:rPr sz="1200" spc="-10" dirty="0">
                <a:latin typeface="Times New Roman"/>
                <a:cs typeface="Times New Roman"/>
              </a:rPr>
              <a:t>-long </a:t>
            </a:r>
            <a:r>
              <a:rPr sz="1200" spc="-15" dirty="0">
                <a:latin typeface="Times New Roman"/>
                <a:cs typeface="Times New Roman"/>
              </a:rPr>
              <a:t>and have 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dirty="0">
                <a:latin typeface="Times New Roman"/>
                <a:cs typeface="Times New Roman"/>
              </a:rPr>
              <a:t>cross  </a:t>
            </a:r>
            <a:r>
              <a:rPr sz="1200" spc="-5" dirty="0">
                <a:latin typeface="Times New Roman"/>
                <a:cs typeface="Times New Roman"/>
              </a:rPr>
              <a:t>section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1.5in×1.5in</a:t>
            </a:r>
            <a:r>
              <a:rPr sz="1200" dirty="0">
                <a:latin typeface="Times New Roman"/>
                <a:cs typeface="Times New Roman"/>
              </a:rPr>
              <a:t>.  </a:t>
            </a:r>
            <a:r>
              <a:rPr sz="1200" spc="-5" dirty="0">
                <a:latin typeface="Times New Roman"/>
                <a:cs typeface="Times New Roman"/>
              </a:rPr>
              <a:t>There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dirty="0">
                <a:latin typeface="Times New Roman"/>
                <a:cs typeface="Times New Roman"/>
              </a:rPr>
              <a:t>0.5in</a:t>
            </a:r>
            <a:r>
              <a:rPr sz="1200" dirty="0">
                <a:latin typeface="Times New Roman"/>
                <a:cs typeface="Times New Roman"/>
              </a:rPr>
              <a:t>-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405"/>
              </a:lnSpc>
            </a:pPr>
            <a:r>
              <a:rPr sz="1200" spc="-15" dirty="0">
                <a:latin typeface="Times New Roman"/>
                <a:cs typeface="Times New Roman"/>
              </a:rPr>
              <a:t>thick </a:t>
            </a:r>
            <a:r>
              <a:rPr sz="1200" spc="-10" dirty="0">
                <a:latin typeface="Times New Roman"/>
                <a:cs typeface="Times New Roman"/>
              </a:rPr>
              <a:t>plaster </a:t>
            </a:r>
            <a:r>
              <a:rPr sz="1200" spc="-25" dirty="0">
                <a:latin typeface="Times New Roman"/>
                <a:cs typeface="Times New Roman"/>
              </a:rPr>
              <a:t>layer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 =0.10 Btu/h </a:t>
            </a:r>
            <a:r>
              <a:rPr sz="1200" b="1" i="1" dirty="0">
                <a:latin typeface="Times New Roman"/>
                <a:cs typeface="Times New Roman"/>
              </a:rPr>
              <a:t>·ft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)</a:t>
            </a:r>
            <a:r>
              <a:rPr sz="1200" spc="2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between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105400" y="6285991"/>
            <a:ext cx="1801368" cy="2276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358132" y="8199628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Prob.(3.17)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67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95883" y="747268"/>
            <a:ext cx="3134995" cy="161353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>
              <a:lnSpc>
                <a:spcPct val="95800"/>
              </a:lnSpc>
              <a:spcBef>
                <a:spcPts val="160"/>
              </a:spcBef>
            </a:pP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15" dirty="0">
                <a:latin typeface="Times New Roman"/>
                <a:cs typeface="Times New Roman"/>
              </a:rPr>
              <a:t>adjacent bricks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20" dirty="0">
                <a:latin typeface="Times New Roman"/>
                <a:cs typeface="Times New Roman"/>
              </a:rPr>
              <a:t>all </a:t>
            </a:r>
            <a:r>
              <a:rPr sz="1200" spc="-10" dirty="0">
                <a:latin typeface="Times New Roman"/>
                <a:cs typeface="Times New Roman"/>
              </a:rPr>
              <a:t>four </a:t>
            </a:r>
            <a:r>
              <a:rPr sz="1200" spc="-15" dirty="0">
                <a:latin typeface="Times New Roman"/>
                <a:cs typeface="Times New Roman"/>
              </a:rPr>
              <a:t>sides and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both  </a:t>
            </a:r>
            <a:r>
              <a:rPr sz="1200" spc="-15" dirty="0">
                <a:latin typeface="Times New Roman"/>
                <a:cs typeface="Times New Roman"/>
              </a:rPr>
              <a:t>sides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wall.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house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 </a:t>
            </a:r>
            <a:r>
              <a:rPr sz="1200" b="1" i="1" spc="-5" dirty="0">
                <a:latin typeface="Times New Roman"/>
                <a:cs typeface="Times New Roman"/>
              </a:rPr>
              <a:t>80F°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ambient </a:t>
            </a:r>
            <a:r>
              <a:rPr sz="1200" spc="-5" dirty="0">
                <a:latin typeface="Times New Roman"/>
                <a:cs typeface="Times New Roman"/>
              </a:rPr>
              <a:t>temperature outside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b="1" i="1" spc="-5" dirty="0">
                <a:latin typeface="Times New Roman"/>
                <a:cs typeface="Times New Roman"/>
              </a:rPr>
              <a:t>30F°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Taking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15" dirty="0">
                <a:latin typeface="Times New Roman"/>
                <a:cs typeface="Times New Roman"/>
              </a:rPr>
              <a:t>coefficients </a:t>
            </a:r>
            <a:r>
              <a:rPr sz="1200" spc="-5" dirty="0">
                <a:latin typeface="Times New Roman"/>
                <a:cs typeface="Times New Roman"/>
              </a:rPr>
              <a:t>at the 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dirty="0">
                <a:latin typeface="Times New Roman"/>
                <a:cs typeface="Times New Roman"/>
              </a:rPr>
              <a:t>1.5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b="1" i="1" spc="-5" dirty="0">
                <a:latin typeface="Times New Roman"/>
                <a:cs typeface="Times New Roman"/>
              </a:rPr>
              <a:t>4 Btu/h </a:t>
            </a:r>
            <a:r>
              <a:rPr sz="1200" b="1" i="1" dirty="0">
                <a:latin typeface="Times New Roman"/>
                <a:cs typeface="Times New Roman"/>
              </a:rPr>
              <a:t>·ft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respectively, 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 transfer  </a:t>
            </a:r>
            <a:r>
              <a:rPr sz="1200" dirty="0">
                <a:latin typeface="Times New Roman"/>
                <a:cs typeface="Times New Roman"/>
              </a:rPr>
              <a:t>through 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wall  </a:t>
            </a:r>
            <a:r>
              <a:rPr sz="1200" dirty="0">
                <a:latin typeface="Times New Roman"/>
                <a:cs typeface="Times New Roman"/>
              </a:rPr>
              <a:t>constructed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  <a:p>
            <a:pPr marL="38100">
              <a:lnSpc>
                <a:spcPts val="1370"/>
              </a:lnSpc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 </a:t>
            </a:r>
            <a:r>
              <a:rPr sz="1200" spc="-20" dirty="0">
                <a:latin typeface="Times New Roman"/>
                <a:cs typeface="Times New Roman"/>
              </a:rPr>
              <a:t>solid 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bricks</a:t>
            </a:r>
            <a:r>
              <a:rPr sz="1200" spc="27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270" dirty="0"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</a:t>
            </a:r>
            <a:r>
              <a:rPr sz="1200" b="1" i="1" spc="30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bricks</a:t>
            </a:r>
            <a:r>
              <a:rPr sz="1200" spc="2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229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air   </a:t>
            </a:r>
            <a:r>
              <a:rPr sz="1200" spc="-15" dirty="0">
                <a:latin typeface="Times New Roman"/>
                <a:cs typeface="Times New Roman"/>
              </a:rPr>
              <a:t>holes.</a:t>
            </a:r>
            <a:endParaRPr sz="1200">
              <a:latin typeface="Times New Roman"/>
              <a:cs typeface="Times New Roman"/>
            </a:endParaRPr>
          </a:p>
          <a:p>
            <a:pPr marL="970280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3921 Btu/h, 3275</a:t>
            </a:r>
            <a:r>
              <a:rPr sz="1200" b="1" i="1" spc="-7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Btu/h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5883" y="5130291"/>
            <a:ext cx="3131820" cy="266509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6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3.19-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10" dirty="0">
                <a:latin typeface="Times New Roman"/>
                <a:cs typeface="Times New Roman"/>
              </a:rPr>
              <a:t>5m</a:t>
            </a:r>
            <a:r>
              <a:rPr sz="1200" spc="-10" dirty="0">
                <a:latin typeface="Times New Roman"/>
                <a:cs typeface="Times New Roman"/>
              </a:rPr>
              <a:t>-high, </a:t>
            </a:r>
            <a:r>
              <a:rPr sz="1200" b="1" i="1" spc="-5" dirty="0">
                <a:latin typeface="Times New Roman"/>
                <a:cs typeface="Times New Roman"/>
              </a:rPr>
              <a:t>8m</a:t>
            </a:r>
            <a:r>
              <a:rPr sz="1200" spc="-5" dirty="0">
                <a:latin typeface="Times New Roman"/>
                <a:cs typeface="Times New Roman"/>
              </a:rPr>
              <a:t>-long,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10" dirty="0">
                <a:latin typeface="Times New Roman"/>
                <a:cs typeface="Times New Roman"/>
              </a:rPr>
              <a:t>0.22</a:t>
            </a:r>
            <a:r>
              <a:rPr sz="1200" spc="-10" dirty="0">
                <a:latin typeface="Times New Roman"/>
                <a:cs typeface="Times New Roman"/>
              </a:rPr>
              <a:t>m-  </a:t>
            </a:r>
            <a:r>
              <a:rPr sz="1200" spc="-15" dirty="0">
                <a:latin typeface="Times New Roman"/>
                <a:cs typeface="Times New Roman"/>
              </a:rPr>
              <a:t>thick wall </a:t>
            </a:r>
            <a:r>
              <a:rPr sz="1200" spc="-5" dirty="0">
                <a:latin typeface="Times New Roman"/>
                <a:cs typeface="Times New Roman"/>
              </a:rPr>
              <a:t>whose representative </a:t>
            </a:r>
            <a:r>
              <a:rPr sz="1200" dirty="0">
                <a:latin typeface="Times New Roman"/>
                <a:cs typeface="Times New Roman"/>
              </a:rPr>
              <a:t>cross </a:t>
            </a:r>
            <a:r>
              <a:rPr sz="1200" spc="-5" dirty="0">
                <a:latin typeface="Times New Roman"/>
                <a:cs typeface="Times New Roman"/>
              </a:rPr>
              <a:t>section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20" dirty="0">
                <a:latin typeface="Times New Roman"/>
                <a:cs typeface="Times New Roman"/>
              </a:rPr>
              <a:t>given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figure. </a:t>
            </a:r>
            <a:r>
              <a:rPr sz="1200" spc="-10" dirty="0">
                <a:latin typeface="Times New Roman"/>
                <a:cs typeface="Times New Roman"/>
              </a:rPr>
              <a:t>The thermal conductivities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various </a:t>
            </a:r>
            <a:r>
              <a:rPr sz="1200" spc="-15" dirty="0">
                <a:latin typeface="Times New Roman"/>
                <a:cs typeface="Times New Roman"/>
              </a:rPr>
              <a:t>materials </a:t>
            </a:r>
            <a:r>
              <a:rPr sz="1200" spc="-5" dirty="0">
                <a:latin typeface="Times New Roman"/>
                <a:cs typeface="Times New Roman"/>
              </a:rPr>
              <a:t>used,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b="1" i="1" spc="-5" dirty="0">
                <a:latin typeface="Times New Roman"/>
                <a:cs typeface="Times New Roman"/>
              </a:rPr>
              <a:t>W/m ·C°</a:t>
            </a:r>
            <a:r>
              <a:rPr sz="1200" spc="-5" dirty="0">
                <a:latin typeface="Times New Roman"/>
                <a:cs typeface="Times New Roman"/>
              </a:rPr>
              <a:t>, are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b="1" i="1" spc="-7" baseline="-10416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r>
              <a:rPr sz="1200" b="1" i="1" spc="2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b="1" i="1" spc="-7" baseline="-10416" dirty="0">
                <a:latin typeface="Times New Roman"/>
                <a:cs typeface="Times New Roman"/>
              </a:rPr>
              <a:t>F</a:t>
            </a:r>
            <a:endParaRPr sz="1200" baseline="-10416">
              <a:latin typeface="Times New Roman"/>
              <a:cs typeface="Times New Roman"/>
            </a:endParaRPr>
          </a:p>
          <a:p>
            <a:pPr marL="38100" algn="just">
              <a:lnSpc>
                <a:spcPts val="1355"/>
              </a:lnSpc>
            </a:pPr>
            <a:r>
              <a:rPr sz="1200" b="1" i="1" spc="-5" dirty="0">
                <a:latin typeface="Times New Roman"/>
                <a:cs typeface="Times New Roman"/>
              </a:rPr>
              <a:t>= 2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b="1" i="1" spc="-7" baseline="-10416" dirty="0">
                <a:latin typeface="Times New Roman"/>
                <a:cs typeface="Times New Roman"/>
              </a:rPr>
              <a:t>B </a:t>
            </a:r>
            <a:r>
              <a:rPr sz="1200" b="1" i="1" spc="-5" dirty="0">
                <a:latin typeface="Times New Roman"/>
                <a:cs typeface="Times New Roman"/>
              </a:rPr>
              <a:t>= 8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b="1" i="1" spc="-7" baseline="-10416" dirty="0">
                <a:latin typeface="Times New Roman"/>
                <a:cs typeface="Times New Roman"/>
              </a:rPr>
              <a:t>C </a:t>
            </a:r>
            <a:r>
              <a:rPr sz="1200" b="1" i="1" spc="-5" dirty="0">
                <a:latin typeface="Times New Roman"/>
                <a:cs typeface="Times New Roman"/>
              </a:rPr>
              <a:t>= 20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b="1" i="1" spc="-7" baseline="-10416" dirty="0">
                <a:latin typeface="Times New Roman"/>
                <a:cs typeface="Times New Roman"/>
              </a:rPr>
              <a:t>D </a:t>
            </a:r>
            <a:r>
              <a:rPr sz="1200" b="1" i="1" spc="-5" dirty="0">
                <a:latin typeface="Times New Roman"/>
                <a:cs typeface="Times New Roman"/>
              </a:rPr>
              <a:t>= 15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b="1" i="1" spc="-7" baseline="-10416" dirty="0">
                <a:latin typeface="Times New Roman"/>
                <a:cs typeface="Times New Roman"/>
              </a:rPr>
              <a:t>E </a:t>
            </a:r>
            <a:r>
              <a:rPr sz="1200" b="1" i="1" spc="-5" dirty="0">
                <a:latin typeface="Times New Roman"/>
                <a:cs typeface="Times New Roman"/>
              </a:rPr>
              <a:t>= 35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r>
              <a:rPr sz="1200" spc="-1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marL="38100" marR="30480" algn="just">
              <a:lnSpc>
                <a:spcPct val="95800"/>
              </a:lnSpc>
              <a:spcBef>
                <a:spcPts val="25"/>
              </a:spcBef>
            </a:pPr>
            <a:r>
              <a:rPr sz="1200" spc="-25" dirty="0">
                <a:latin typeface="Times New Roman"/>
                <a:cs typeface="Times New Roman"/>
              </a:rPr>
              <a:t>left </a:t>
            </a:r>
            <a:r>
              <a:rPr sz="1200" spc="-15" dirty="0">
                <a:latin typeface="Times New Roman"/>
                <a:cs typeface="Times New Roman"/>
              </a:rPr>
              <a:t>and right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0" dirty="0">
                <a:latin typeface="Times New Roman"/>
                <a:cs typeface="Times New Roman"/>
              </a:rPr>
              <a:t>maintained 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15" dirty="0">
                <a:latin typeface="Times New Roman"/>
                <a:cs typeface="Times New Roman"/>
              </a:rPr>
              <a:t>uniform </a:t>
            </a:r>
            <a:r>
              <a:rPr sz="1200" spc="-5" dirty="0">
                <a:latin typeface="Times New Roman"/>
                <a:cs typeface="Times New Roman"/>
              </a:rPr>
              <a:t>temperatures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300C°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100C°</a:t>
            </a:r>
            <a:r>
              <a:rPr sz="1200" spc="-5" dirty="0">
                <a:latin typeface="Times New Roman"/>
                <a:cs typeface="Times New Roman"/>
              </a:rPr>
              <a:t>,  </a:t>
            </a:r>
            <a:r>
              <a:rPr sz="1200" spc="-15" dirty="0">
                <a:latin typeface="Times New Roman"/>
                <a:cs typeface="Times New Roman"/>
              </a:rPr>
              <a:t>respectively. </a:t>
            </a:r>
            <a:r>
              <a:rPr sz="1200" spc="-25" dirty="0">
                <a:latin typeface="Times New Roman"/>
                <a:cs typeface="Times New Roman"/>
              </a:rPr>
              <a:t>Assuming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20" dirty="0">
                <a:latin typeface="Times New Roman"/>
                <a:cs typeface="Times New Roman"/>
              </a:rPr>
              <a:t>one-dimensional,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 of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wall;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5" dirty="0">
                <a:latin typeface="Times New Roman"/>
                <a:cs typeface="Times New Roman"/>
              </a:rPr>
              <a:t>the  temperature at the </a:t>
            </a:r>
            <a:r>
              <a:rPr sz="1200" spc="-15" dirty="0">
                <a:latin typeface="Times New Roman"/>
                <a:cs typeface="Times New Roman"/>
              </a:rPr>
              <a:t>point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sections </a:t>
            </a:r>
            <a:r>
              <a:rPr sz="1200" b="1" i="1" spc="-10" dirty="0">
                <a:latin typeface="Times New Roman"/>
                <a:cs typeface="Times New Roman"/>
              </a:rPr>
              <a:t>B</a:t>
            </a:r>
            <a:r>
              <a:rPr sz="1200" spc="-10" dirty="0">
                <a:latin typeface="Times New Roman"/>
                <a:cs typeface="Times New Roman"/>
              </a:rPr>
              <a:t>, </a:t>
            </a:r>
            <a:r>
              <a:rPr sz="1200" b="1" i="1" spc="-5" dirty="0">
                <a:latin typeface="Times New Roman"/>
                <a:cs typeface="Times New Roman"/>
              </a:rPr>
              <a:t>D</a:t>
            </a:r>
            <a:r>
              <a:rPr sz="1200" spc="-5" dirty="0">
                <a:latin typeface="Times New Roman"/>
                <a:cs typeface="Times New Roman"/>
              </a:rPr>
              <a:t>,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E </a:t>
            </a:r>
            <a:r>
              <a:rPr sz="1200" spc="-10" dirty="0">
                <a:latin typeface="Times New Roman"/>
                <a:cs typeface="Times New Roman"/>
              </a:rPr>
              <a:t>meet;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5" dirty="0">
                <a:latin typeface="Times New Roman"/>
                <a:cs typeface="Times New Roman"/>
              </a:rPr>
              <a:t>drop </a:t>
            </a:r>
            <a:r>
              <a:rPr sz="1200" dirty="0">
                <a:latin typeface="Times New Roman"/>
                <a:cs typeface="Times New Roman"/>
              </a:rPr>
              <a:t>across  </a:t>
            </a:r>
            <a:r>
              <a:rPr sz="1200" spc="-5" dirty="0">
                <a:latin typeface="Times New Roman"/>
                <a:cs typeface="Times New Roman"/>
              </a:rPr>
              <a:t>the section </a:t>
            </a:r>
            <a:r>
              <a:rPr sz="1200" b="1" i="1" spc="-10" dirty="0">
                <a:latin typeface="Times New Roman"/>
                <a:cs typeface="Times New Roman"/>
              </a:rPr>
              <a:t>F</a:t>
            </a:r>
            <a:r>
              <a:rPr sz="1200" i="1" spc="-1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Disregard </a:t>
            </a:r>
            <a:r>
              <a:rPr sz="1200" spc="-15" dirty="0">
                <a:latin typeface="Times New Roman"/>
                <a:cs typeface="Times New Roman"/>
              </a:rPr>
              <a:t>any </a:t>
            </a:r>
            <a:r>
              <a:rPr sz="1200" dirty="0">
                <a:latin typeface="Times New Roman"/>
                <a:cs typeface="Times New Roman"/>
              </a:rPr>
              <a:t>contact </a:t>
            </a:r>
            <a:r>
              <a:rPr sz="1200" spc="-10" dirty="0">
                <a:latin typeface="Times New Roman"/>
                <a:cs typeface="Times New Roman"/>
              </a:rPr>
              <a:t>resistances  </a:t>
            </a:r>
            <a:r>
              <a:rPr sz="1200" spc="-5" dirty="0">
                <a:latin typeface="Times New Roman"/>
                <a:cs typeface="Times New Roman"/>
              </a:rPr>
              <a:t>at the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interfaces.</a:t>
            </a:r>
            <a:endParaRPr sz="1200">
              <a:latin typeface="Times New Roman"/>
              <a:cs typeface="Times New Roman"/>
            </a:endParaRPr>
          </a:p>
          <a:p>
            <a:pPr marL="812165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1.91×10</a:t>
            </a:r>
            <a:r>
              <a:rPr sz="1200" b="1" i="1" spc="-7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5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W, 263C°,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143C°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07591" y="7773416"/>
            <a:ext cx="2368296" cy="2194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24331" y="9504171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Prob.(3.19)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69136" y="2436367"/>
            <a:ext cx="2170176" cy="2609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73683" y="4709667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Prob.(3.18)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58259" y="747268"/>
            <a:ext cx="3083560" cy="12598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3.20-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5m</a:t>
            </a:r>
            <a:r>
              <a:rPr sz="1200" spc="-5" dirty="0">
                <a:latin typeface="Times New Roman"/>
                <a:cs typeface="Times New Roman"/>
              </a:rPr>
              <a:t>-wide, </a:t>
            </a:r>
            <a:r>
              <a:rPr sz="1200" b="1" i="1" spc="-10" dirty="0">
                <a:latin typeface="Times New Roman"/>
                <a:cs typeface="Times New Roman"/>
              </a:rPr>
              <a:t>4m</a:t>
            </a:r>
            <a:r>
              <a:rPr sz="1200" spc="-10" dirty="0">
                <a:latin typeface="Times New Roman"/>
                <a:cs typeface="Times New Roman"/>
              </a:rPr>
              <a:t>-high,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40m</a:t>
            </a:r>
            <a:r>
              <a:rPr sz="1200" spc="-5" dirty="0">
                <a:latin typeface="Times New Roman"/>
                <a:cs typeface="Times New Roman"/>
              </a:rPr>
              <a:t>-long </a:t>
            </a:r>
            <a:r>
              <a:rPr sz="1200" spc="-25" dirty="0">
                <a:latin typeface="Times New Roman"/>
                <a:cs typeface="Times New Roman"/>
              </a:rPr>
              <a:t>kiln 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cure </a:t>
            </a:r>
            <a:r>
              <a:rPr sz="1200" dirty="0">
                <a:latin typeface="Times New Roman"/>
                <a:cs typeface="Times New Roman"/>
              </a:rPr>
              <a:t>concrete </a:t>
            </a:r>
            <a:r>
              <a:rPr sz="1200" spc="-15" dirty="0">
                <a:latin typeface="Times New Roman"/>
                <a:cs typeface="Times New Roman"/>
              </a:rPr>
              <a:t>pipes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made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20cm</a:t>
            </a:r>
            <a:r>
              <a:rPr sz="1200" dirty="0">
                <a:latin typeface="Times New Roman"/>
                <a:cs typeface="Times New Roman"/>
              </a:rPr>
              <a:t>-  </a:t>
            </a:r>
            <a:r>
              <a:rPr sz="1200" spc="-15" dirty="0">
                <a:latin typeface="Times New Roman"/>
                <a:cs typeface="Times New Roman"/>
              </a:rPr>
              <a:t>thick </a:t>
            </a:r>
            <a:r>
              <a:rPr sz="1200" dirty="0">
                <a:latin typeface="Times New Roman"/>
                <a:cs typeface="Times New Roman"/>
              </a:rPr>
              <a:t>concrete </a:t>
            </a:r>
            <a:r>
              <a:rPr sz="1200" spc="-25" dirty="0">
                <a:latin typeface="Times New Roman"/>
                <a:cs typeface="Times New Roman"/>
              </a:rPr>
              <a:t>walls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5" dirty="0">
                <a:latin typeface="Times New Roman"/>
                <a:cs typeface="Times New Roman"/>
              </a:rPr>
              <a:t>ceiling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k </a:t>
            </a:r>
            <a:r>
              <a:rPr sz="1200" b="1" i="1" spc="-5" dirty="0">
                <a:latin typeface="Times New Roman"/>
                <a:cs typeface="Times New Roman"/>
              </a:rPr>
              <a:t>=0.9W/m ·C°</a:t>
            </a:r>
            <a:r>
              <a:rPr sz="1200" spc="-5" dirty="0">
                <a:latin typeface="Times New Roman"/>
                <a:cs typeface="Times New Roman"/>
              </a:rPr>
              <a:t>). 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kiln is </a:t>
            </a:r>
            <a:r>
              <a:rPr sz="1200" spc="-2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40C°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20" dirty="0">
                <a:latin typeface="Times New Roman"/>
                <a:cs typeface="Times New Roman"/>
              </a:rPr>
              <a:t>injecting </a:t>
            </a:r>
            <a:r>
              <a:rPr sz="1200" spc="-5" dirty="0">
                <a:latin typeface="Times New Roman"/>
                <a:cs typeface="Times New Roman"/>
              </a:rPr>
              <a:t>hot  </a:t>
            </a:r>
            <a:r>
              <a:rPr sz="1200" dirty="0">
                <a:latin typeface="Times New Roman"/>
                <a:cs typeface="Times New Roman"/>
              </a:rPr>
              <a:t>steam </a:t>
            </a:r>
            <a:r>
              <a:rPr sz="1200" spc="-15" dirty="0">
                <a:latin typeface="Times New Roman"/>
                <a:cs typeface="Times New Roman"/>
              </a:rPr>
              <a:t>into </a:t>
            </a:r>
            <a:r>
              <a:rPr sz="1200" spc="-10" dirty="0">
                <a:latin typeface="Times New Roman"/>
                <a:cs typeface="Times New Roman"/>
              </a:rPr>
              <a:t>it. The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10" dirty="0">
                <a:latin typeface="Times New Roman"/>
                <a:cs typeface="Times New Roman"/>
              </a:rPr>
              <a:t>ends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kiln, </a:t>
            </a:r>
            <a:r>
              <a:rPr sz="1200" b="1" i="1" dirty="0">
                <a:latin typeface="Times New Roman"/>
                <a:cs typeface="Times New Roman"/>
              </a:rPr>
              <a:t>4m×5m </a:t>
            </a:r>
            <a:r>
              <a:rPr sz="1200" spc="-25" dirty="0">
                <a:latin typeface="Times New Roman"/>
                <a:cs typeface="Times New Roman"/>
              </a:rPr>
              <a:t>in  </a:t>
            </a:r>
            <a:r>
              <a:rPr sz="1200" spc="-15" dirty="0">
                <a:latin typeface="Times New Roman"/>
                <a:cs typeface="Times New Roman"/>
              </a:rPr>
              <a:t>size,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15" dirty="0">
                <a:latin typeface="Times New Roman"/>
                <a:cs typeface="Times New Roman"/>
              </a:rPr>
              <a:t>made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dirty="0">
                <a:latin typeface="Times New Roman"/>
                <a:cs typeface="Times New Roman"/>
              </a:rPr>
              <a:t>3mm</a:t>
            </a:r>
            <a:r>
              <a:rPr sz="1200" dirty="0">
                <a:latin typeface="Times New Roman"/>
                <a:cs typeface="Times New Roman"/>
              </a:rPr>
              <a:t>-thick </a:t>
            </a:r>
            <a:r>
              <a:rPr sz="1200" spc="-10" dirty="0">
                <a:latin typeface="Times New Roman"/>
                <a:cs typeface="Times New Roman"/>
              </a:rPr>
              <a:t>sheet metal  </a:t>
            </a:r>
            <a:r>
              <a:rPr sz="1200" spc="-5" dirty="0">
                <a:latin typeface="Times New Roman"/>
                <a:cs typeface="Times New Roman"/>
              </a:rPr>
              <a:t>covered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b="1" i="1" spc="-5" dirty="0">
                <a:latin typeface="Times New Roman"/>
                <a:cs typeface="Times New Roman"/>
              </a:rPr>
              <a:t>2cm</a:t>
            </a:r>
            <a:r>
              <a:rPr sz="1200" spc="-5" dirty="0">
                <a:latin typeface="Times New Roman"/>
                <a:cs typeface="Times New Roman"/>
              </a:rPr>
              <a:t>-thick Styrofoam (</a:t>
            </a:r>
            <a:r>
              <a:rPr sz="1200" b="1" i="1" spc="-5" dirty="0">
                <a:latin typeface="Times New Roman"/>
                <a:cs typeface="Times New Roman"/>
              </a:rPr>
              <a:t>k =</a:t>
            </a:r>
            <a:r>
              <a:rPr sz="1200" b="1" i="1" spc="24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0.033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58259" y="1975611"/>
            <a:ext cx="3076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17244" algn="l"/>
                <a:tab pos="1264920" algn="l"/>
                <a:tab pos="2139950" algn="l"/>
                <a:tab pos="2603500" algn="l"/>
              </a:tabLst>
            </a:pPr>
            <a:r>
              <a:rPr sz="1200" b="1" i="1" dirty="0">
                <a:latin typeface="Times New Roman"/>
                <a:cs typeface="Times New Roman"/>
              </a:rPr>
              <a:t>W/m·C°</a:t>
            </a:r>
            <a:r>
              <a:rPr sz="1200" dirty="0">
                <a:latin typeface="Times New Roman"/>
                <a:cs typeface="Times New Roman"/>
              </a:rPr>
              <a:t>).	</a:t>
            </a:r>
            <a:r>
              <a:rPr sz="1200" spc="-10" dirty="0">
                <a:latin typeface="Times New Roman"/>
                <a:cs typeface="Times New Roman"/>
              </a:rPr>
              <a:t>The	</a:t>
            </a:r>
            <a:r>
              <a:rPr sz="1200" spc="-5" dirty="0">
                <a:latin typeface="Times New Roman"/>
                <a:cs typeface="Times New Roman"/>
              </a:rPr>
              <a:t>convection	</a:t>
            </a:r>
            <a:r>
              <a:rPr sz="1200" spc="-10" dirty="0">
                <a:latin typeface="Times New Roman"/>
                <a:cs typeface="Times New Roman"/>
              </a:rPr>
              <a:t>heat	transfer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58259" y="2149347"/>
            <a:ext cx="30181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coefficients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surfaces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32859" y="2326131"/>
            <a:ext cx="3133090" cy="91249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600"/>
              </a:lnSpc>
              <a:spcBef>
                <a:spcPts val="160"/>
              </a:spcBef>
            </a:pP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kiln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b="1" i="1" spc="-5" dirty="0">
                <a:latin typeface="Times New Roman"/>
                <a:cs typeface="Times New Roman"/>
              </a:rPr>
              <a:t>3000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25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respectively.  Disregarding any </a:t>
            </a:r>
            <a:r>
              <a:rPr sz="1200" spc="-10" dirty="0">
                <a:latin typeface="Times New Roman"/>
                <a:cs typeface="Times New Roman"/>
              </a:rPr>
              <a:t>heat loss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floor, 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loss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25" dirty="0">
                <a:latin typeface="Times New Roman"/>
                <a:cs typeface="Times New Roman"/>
              </a:rPr>
              <a:t>kiln </a:t>
            </a:r>
            <a:r>
              <a:rPr sz="1200" spc="-10" dirty="0">
                <a:latin typeface="Times New Roman"/>
                <a:cs typeface="Times New Roman"/>
              </a:rPr>
              <a:t>when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ambient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-4C°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884680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88,000</a:t>
            </a:r>
            <a:r>
              <a:rPr sz="1200" b="1" i="1" spc="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W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58259" y="5304028"/>
            <a:ext cx="3084195" cy="1964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1415"/>
              </a:lnSpc>
              <a:spcBef>
                <a:spcPts val="10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3.21-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6in×8in</a:t>
            </a:r>
            <a:r>
              <a:rPr sz="1200" b="1" i="1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epoxy </a:t>
            </a:r>
            <a:r>
              <a:rPr sz="1200" spc="-15" dirty="0">
                <a:latin typeface="Times New Roman"/>
                <a:cs typeface="Times New Roman"/>
              </a:rPr>
              <a:t>glass </a:t>
            </a:r>
            <a:r>
              <a:rPr sz="1200" spc="-25" dirty="0">
                <a:latin typeface="Times New Roman"/>
                <a:cs typeface="Times New Roman"/>
              </a:rPr>
              <a:t>laminate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k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95800"/>
              </a:lnSpc>
              <a:spcBef>
                <a:spcPts val="35"/>
              </a:spcBef>
            </a:pP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0.10 </a:t>
            </a:r>
            <a:r>
              <a:rPr sz="1200" b="1" i="1" spc="-5" dirty="0">
                <a:latin typeface="Times New Roman"/>
                <a:cs typeface="Times New Roman"/>
              </a:rPr>
              <a:t>Btu/h </a:t>
            </a:r>
            <a:r>
              <a:rPr sz="1200" b="1" i="1" dirty="0">
                <a:latin typeface="Times New Roman"/>
                <a:cs typeface="Times New Roman"/>
              </a:rPr>
              <a:t>·ft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) whose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0.05in</a:t>
            </a:r>
            <a:r>
              <a:rPr sz="1200" dirty="0">
                <a:latin typeface="Times New Roman"/>
                <a:cs typeface="Times New Roman"/>
              </a:rPr>
              <a:t>.  In order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reduce the </a:t>
            </a:r>
            <a:r>
              <a:rPr sz="1200" spc="-10" dirty="0">
                <a:latin typeface="Times New Roman"/>
                <a:cs typeface="Times New Roman"/>
              </a:rPr>
              <a:t>thermal resistance </a:t>
            </a:r>
            <a:r>
              <a:rPr sz="1200" dirty="0">
                <a:latin typeface="Times New Roman"/>
                <a:cs typeface="Times New Roman"/>
              </a:rPr>
              <a:t>across 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-15" dirty="0">
                <a:latin typeface="Times New Roman"/>
                <a:cs typeface="Times New Roman"/>
              </a:rPr>
              <a:t>thickness, </a:t>
            </a:r>
            <a:r>
              <a:rPr sz="1200" spc="-25" dirty="0">
                <a:latin typeface="Times New Roman"/>
                <a:cs typeface="Times New Roman"/>
              </a:rPr>
              <a:t>cylindrical </a:t>
            </a:r>
            <a:r>
              <a:rPr sz="1200" dirty="0">
                <a:latin typeface="Times New Roman"/>
                <a:cs typeface="Times New Roman"/>
              </a:rPr>
              <a:t>copper </a:t>
            </a:r>
            <a:r>
              <a:rPr sz="1200" spc="-35" dirty="0">
                <a:latin typeface="Times New Roman"/>
                <a:cs typeface="Times New Roman"/>
              </a:rPr>
              <a:t>fillings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 = 223  Btu/h </a:t>
            </a:r>
            <a:r>
              <a:rPr sz="1200" b="1" i="1" dirty="0">
                <a:latin typeface="Times New Roman"/>
                <a:cs typeface="Times New Roman"/>
              </a:rPr>
              <a:t>·ft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0.02in </a:t>
            </a:r>
            <a:r>
              <a:rPr sz="1200" spc="-15" dirty="0">
                <a:latin typeface="Times New Roman"/>
                <a:cs typeface="Times New Roman"/>
              </a:rPr>
              <a:t>diameter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planted  </a:t>
            </a:r>
            <a:r>
              <a:rPr sz="1200" dirty="0">
                <a:latin typeface="Times New Roman"/>
                <a:cs typeface="Times New Roman"/>
              </a:rPr>
              <a:t>throughout </a:t>
            </a:r>
            <a:r>
              <a:rPr sz="1200" spc="-5" dirty="0">
                <a:latin typeface="Times New Roman"/>
                <a:cs typeface="Times New Roman"/>
              </a:rPr>
              <a:t>the board,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center-to-center  </a:t>
            </a:r>
            <a:r>
              <a:rPr sz="1200" spc="-10" dirty="0">
                <a:latin typeface="Times New Roman"/>
                <a:cs typeface="Times New Roman"/>
              </a:rPr>
              <a:t>distance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0.06in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new </a:t>
            </a:r>
            <a:r>
              <a:rPr sz="1200" spc="-20" dirty="0">
                <a:latin typeface="Times New Roman"/>
                <a:cs typeface="Times New Roman"/>
              </a:rPr>
              <a:t>value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thermal resistance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epoxy board </a:t>
            </a:r>
            <a:r>
              <a:rPr sz="1200" spc="-10" dirty="0">
                <a:latin typeface="Times New Roman"/>
                <a:cs typeface="Times New Roman"/>
              </a:rPr>
              <a:t>for heat  </a:t>
            </a:r>
            <a:r>
              <a:rPr sz="1200" spc="-5" dirty="0">
                <a:latin typeface="Times New Roman"/>
                <a:cs typeface="Times New Roman"/>
              </a:rPr>
              <a:t>conduction </a:t>
            </a:r>
            <a:r>
              <a:rPr sz="1200" dirty="0">
                <a:latin typeface="Times New Roman"/>
                <a:cs typeface="Times New Roman"/>
              </a:rPr>
              <a:t>across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spc="-5" dirty="0">
                <a:latin typeface="Times New Roman"/>
                <a:cs typeface="Times New Roman"/>
              </a:rPr>
              <a:t>as a </a:t>
            </a:r>
            <a:r>
              <a:rPr sz="1200" spc="-10" dirty="0">
                <a:latin typeface="Times New Roman"/>
                <a:cs typeface="Times New Roman"/>
              </a:rPr>
              <a:t>result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this  modification.</a:t>
            </a:r>
            <a:endParaRPr sz="1200">
              <a:latin typeface="Times New Roman"/>
              <a:cs typeface="Times New Roman"/>
            </a:endParaRPr>
          </a:p>
          <a:p>
            <a:pPr marL="1322705" algn="just">
              <a:lnSpc>
                <a:spcPts val="139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0.00064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h</a:t>
            </a:r>
            <a:r>
              <a:rPr sz="1200" b="1" i="1" spc="8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·F°/Btu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562855" y="7349743"/>
            <a:ext cx="2292095" cy="2514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928364" y="9388347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Prob.(3.21)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858511" y="3280664"/>
            <a:ext cx="2023872" cy="1859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077715" y="4788915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Prob.(3.20)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68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21283" y="747268"/>
            <a:ext cx="3079115" cy="14522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6985" algn="just">
              <a:lnSpc>
                <a:spcPts val="1390"/>
              </a:lnSpc>
              <a:spcBef>
                <a:spcPts val="18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3.22-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10" dirty="0">
                <a:latin typeface="Times New Roman"/>
                <a:cs typeface="Times New Roman"/>
              </a:rPr>
              <a:t>5m</a:t>
            </a:r>
            <a:r>
              <a:rPr sz="1200" spc="-10" dirty="0">
                <a:latin typeface="Times New Roman"/>
                <a:cs typeface="Times New Roman"/>
              </a:rPr>
              <a:t>-internal-diameter </a:t>
            </a:r>
            <a:r>
              <a:rPr sz="1200" spc="-15" dirty="0">
                <a:latin typeface="Times New Roman"/>
                <a:cs typeface="Times New Roman"/>
              </a:rPr>
              <a:t>spherical </a:t>
            </a:r>
            <a:r>
              <a:rPr sz="1200" spc="-5" dirty="0">
                <a:latin typeface="Times New Roman"/>
                <a:cs typeface="Times New Roman"/>
              </a:rPr>
              <a:t>tank  </a:t>
            </a:r>
            <a:r>
              <a:rPr sz="1200" spc="-15" dirty="0">
                <a:latin typeface="Times New Roman"/>
                <a:cs typeface="Times New Roman"/>
              </a:rPr>
              <a:t>made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1.5cm</a:t>
            </a:r>
            <a:r>
              <a:rPr sz="1200" spc="-5" dirty="0">
                <a:latin typeface="Times New Roman"/>
                <a:cs typeface="Times New Roman"/>
              </a:rPr>
              <a:t>-thick </a:t>
            </a:r>
            <a:r>
              <a:rPr sz="1200" spc="-15" dirty="0">
                <a:latin typeface="Times New Roman"/>
                <a:cs typeface="Times New Roman"/>
              </a:rPr>
              <a:t>stainless </a:t>
            </a:r>
            <a:r>
              <a:rPr sz="1200" dirty="0">
                <a:latin typeface="Times New Roman"/>
                <a:cs typeface="Times New Roman"/>
              </a:rPr>
              <a:t>steel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b="1" i="1" spc="-10" dirty="0">
                <a:latin typeface="Times New Roman"/>
                <a:cs typeface="Times New Roman"/>
              </a:rPr>
              <a:t>k</a:t>
            </a:r>
            <a:r>
              <a:rPr sz="1200" b="1" i="1" spc="6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 15 </a:t>
            </a:r>
            <a:r>
              <a:rPr sz="1200" b="1" i="1" spc="-10" dirty="0">
                <a:latin typeface="Times New Roman"/>
                <a:cs typeface="Times New Roman"/>
              </a:rPr>
              <a:t>W/m</a:t>
            </a:r>
            <a:endParaRPr sz="1200">
              <a:latin typeface="Times New Roman"/>
              <a:cs typeface="Times New Roman"/>
            </a:endParaRPr>
          </a:p>
          <a:p>
            <a:pPr marL="52069" indent="-40005" algn="just">
              <a:lnSpc>
                <a:spcPts val="1310"/>
              </a:lnSpc>
              <a:buSzPct val="91666"/>
              <a:buChar char="·"/>
              <a:tabLst>
                <a:tab pos="52705" algn="l"/>
              </a:tabLst>
            </a:pPr>
            <a:r>
              <a:rPr sz="1200" b="1" i="1" spc="-10" dirty="0">
                <a:latin typeface="Times New Roman"/>
                <a:cs typeface="Times New Roman"/>
              </a:rPr>
              <a:t>C°</a:t>
            </a:r>
            <a:r>
              <a:rPr sz="1200" spc="-10" dirty="0">
                <a:latin typeface="Times New Roman"/>
                <a:cs typeface="Times New Roman"/>
              </a:rPr>
              <a:t>)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store </a:t>
            </a:r>
            <a:r>
              <a:rPr sz="1200" spc="-15" dirty="0">
                <a:latin typeface="Times New Roman"/>
                <a:cs typeface="Times New Roman"/>
              </a:rPr>
              <a:t>iced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0C°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tank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95900"/>
              </a:lnSpc>
              <a:spcBef>
                <a:spcPts val="35"/>
              </a:spcBef>
            </a:pPr>
            <a:r>
              <a:rPr sz="1200" spc="-5" dirty="0">
                <a:latin typeface="Times New Roman"/>
                <a:cs typeface="Times New Roman"/>
              </a:rPr>
              <a:t>located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10" dirty="0">
                <a:latin typeface="Times New Roman"/>
                <a:cs typeface="Times New Roman"/>
              </a:rPr>
              <a:t>room </a:t>
            </a:r>
            <a:r>
              <a:rPr sz="1200" spc="-5" dirty="0">
                <a:latin typeface="Times New Roman"/>
                <a:cs typeface="Times New Roman"/>
              </a:rPr>
              <a:t>whose temperature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30C°</a:t>
            </a:r>
            <a:r>
              <a:rPr sz="1200" spc="-5" dirty="0">
                <a:latin typeface="Times New Roman"/>
                <a:cs typeface="Times New Roman"/>
              </a:rPr>
              <a:t>. 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walls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room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0" dirty="0">
                <a:latin typeface="Times New Roman"/>
                <a:cs typeface="Times New Roman"/>
              </a:rPr>
              <a:t>also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30C°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tank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black (emissivity </a:t>
            </a:r>
            <a:r>
              <a:rPr sz="1300" b="1" i="1" spc="-5" dirty="0">
                <a:latin typeface="Times New Roman"/>
                <a:cs typeface="Times New Roman"/>
              </a:rPr>
              <a:t>ε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1</a:t>
            </a:r>
            <a:r>
              <a:rPr sz="1200" dirty="0">
                <a:latin typeface="Times New Roman"/>
                <a:cs typeface="Times New Roman"/>
              </a:rPr>
              <a:t>),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between 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tank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surroundings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natural convection</a:t>
            </a:r>
            <a:r>
              <a:rPr sz="1200" spc="-1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1283" y="2164588"/>
            <a:ext cx="3076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5180" algn="l"/>
                <a:tab pos="1256665" algn="l"/>
                <a:tab pos="2135505" algn="l"/>
                <a:tab pos="2602865" algn="l"/>
              </a:tabLst>
            </a:pPr>
            <a:r>
              <a:rPr sz="1200" spc="-10" dirty="0">
                <a:latin typeface="Times New Roman"/>
                <a:cs typeface="Times New Roman"/>
              </a:rPr>
              <a:t>radiation.	The	</a:t>
            </a:r>
            <a:r>
              <a:rPr sz="1200" spc="-5" dirty="0">
                <a:latin typeface="Times New Roman"/>
                <a:cs typeface="Times New Roman"/>
              </a:rPr>
              <a:t>convection	</a:t>
            </a:r>
            <a:r>
              <a:rPr sz="1200" spc="-10" dirty="0">
                <a:latin typeface="Times New Roman"/>
                <a:cs typeface="Times New Roman"/>
              </a:rPr>
              <a:t>heat	transfer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5883" y="2341371"/>
            <a:ext cx="3136265" cy="108331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700"/>
              </a:lnSpc>
              <a:spcBef>
                <a:spcPts val="160"/>
              </a:spcBef>
            </a:pPr>
            <a:r>
              <a:rPr sz="1200" spc="-15" dirty="0">
                <a:latin typeface="Times New Roman"/>
                <a:cs typeface="Times New Roman"/>
              </a:rPr>
              <a:t>coefficients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tank are </a:t>
            </a:r>
            <a:r>
              <a:rPr sz="1200" b="1" i="1" spc="-5" dirty="0">
                <a:latin typeface="Times New Roman"/>
                <a:cs typeface="Times New Roman"/>
              </a:rPr>
              <a:t>80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10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respectively.  Determine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iced 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tank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amount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0" dirty="0">
                <a:latin typeface="Times New Roman"/>
                <a:cs typeface="Times New Roman"/>
              </a:rPr>
              <a:t>ice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0C° 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5" dirty="0">
                <a:latin typeface="Times New Roman"/>
                <a:cs typeface="Times New Roman"/>
              </a:rPr>
              <a:t>melts during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24h</a:t>
            </a:r>
            <a:r>
              <a:rPr sz="1200" spc="-5" dirty="0">
                <a:latin typeface="Times New Roman"/>
                <a:cs typeface="Times New Roman"/>
              </a:rPr>
              <a:t>-period. </a:t>
            </a:r>
            <a:r>
              <a:rPr sz="1200" spc="-10" dirty="0">
                <a:latin typeface="Times New Roman"/>
                <a:cs typeface="Times New Roman"/>
              </a:rPr>
              <a:t>The heat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fusion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10" dirty="0">
                <a:latin typeface="Times New Roman"/>
                <a:cs typeface="Times New Roman"/>
              </a:rPr>
              <a:t>atmospheric </a:t>
            </a:r>
            <a:r>
              <a:rPr sz="1200" spc="-5" dirty="0">
                <a:latin typeface="Times New Roman"/>
                <a:cs typeface="Times New Roman"/>
              </a:rPr>
              <a:t>pressure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if 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r>
              <a:rPr sz="1200" b="1" i="1" spc="-6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333.7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1283" y="3392931"/>
            <a:ext cx="29546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52525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kJ/kg</a:t>
            </a:r>
            <a:r>
              <a:rPr sz="1200" spc="-5" dirty="0">
                <a:latin typeface="Times New Roman"/>
                <a:cs typeface="Times New Roman"/>
              </a:rPr>
              <a:t>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30,581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W,</a:t>
            </a:r>
            <a:r>
              <a:rPr sz="1200" b="1" i="1" spc="4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7918kg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5883" y="5496052"/>
            <a:ext cx="3135630" cy="248856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7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3.23- </a:t>
            </a:r>
            <a:r>
              <a:rPr sz="1200" dirty="0">
                <a:latin typeface="Times New Roman"/>
                <a:cs typeface="Times New Roman"/>
              </a:rPr>
              <a:t>Steam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320C° </a:t>
            </a:r>
            <a:r>
              <a:rPr sz="1200" spc="-15" dirty="0">
                <a:latin typeface="Times New Roman"/>
                <a:cs typeface="Times New Roman"/>
              </a:rPr>
              <a:t>flows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stainless </a:t>
            </a:r>
            <a:r>
              <a:rPr sz="1200" dirty="0">
                <a:latin typeface="Times New Roman"/>
                <a:cs typeface="Times New Roman"/>
              </a:rPr>
              <a:t>steel 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k </a:t>
            </a:r>
            <a:r>
              <a:rPr sz="1200" b="1" i="1" spc="-5" dirty="0">
                <a:latin typeface="Times New Roman"/>
                <a:cs typeface="Times New Roman"/>
              </a:rPr>
              <a:t>= 15 W/m ·C°</a:t>
            </a:r>
            <a:r>
              <a:rPr sz="1200" spc="-5" dirty="0">
                <a:latin typeface="Times New Roman"/>
                <a:cs typeface="Times New Roman"/>
              </a:rPr>
              <a:t>) whose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outer  </a:t>
            </a:r>
            <a:r>
              <a:rPr sz="1200" spc="-10" dirty="0">
                <a:latin typeface="Times New Roman"/>
                <a:cs typeface="Times New Roman"/>
              </a:rPr>
              <a:t>diameters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b="1" i="1" spc="-5" dirty="0">
                <a:latin typeface="Times New Roman"/>
                <a:cs typeface="Times New Roman"/>
              </a:rPr>
              <a:t>5cm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5.5cm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respectively. </a:t>
            </a: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covered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b="1" i="1" spc="-5" dirty="0">
                <a:latin typeface="Times New Roman"/>
                <a:cs typeface="Times New Roman"/>
              </a:rPr>
              <a:t>3cm</a:t>
            </a:r>
            <a:r>
              <a:rPr sz="1200" spc="-5" dirty="0">
                <a:latin typeface="Times New Roman"/>
                <a:cs typeface="Times New Roman"/>
              </a:rPr>
              <a:t>-thick </a:t>
            </a:r>
            <a:r>
              <a:rPr sz="1200" spc="-15" dirty="0">
                <a:latin typeface="Times New Roman"/>
                <a:cs typeface="Times New Roman"/>
              </a:rPr>
              <a:t>glass </a:t>
            </a:r>
            <a:r>
              <a:rPr sz="1200" spc="5" dirty="0">
                <a:latin typeface="Times New Roman"/>
                <a:cs typeface="Times New Roman"/>
              </a:rPr>
              <a:t>wool  </a:t>
            </a:r>
            <a:r>
              <a:rPr sz="1200" spc="-15" dirty="0">
                <a:latin typeface="Times New Roman"/>
                <a:cs typeface="Times New Roman"/>
              </a:rPr>
              <a:t>insulation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 = </a:t>
            </a:r>
            <a:r>
              <a:rPr sz="1200" b="1" i="1" dirty="0">
                <a:latin typeface="Times New Roman"/>
                <a:cs typeface="Times New Roman"/>
              </a:rPr>
              <a:t>0.038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). Heat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lost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surroundings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5C°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natural convection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10" dirty="0">
                <a:latin typeface="Times New Roman"/>
                <a:cs typeface="Times New Roman"/>
              </a:rPr>
              <a:t>radiation, 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combined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natural convection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radiation 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15</a:t>
            </a:r>
            <a:r>
              <a:rPr sz="1200" b="1" i="1" spc="254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endParaRPr sz="1200" baseline="38194">
              <a:latin typeface="Times New Roman"/>
              <a:cs typeface="Times New Roman"/>
            </a:endParaRPr>
          </a:p>
          <a:p>
            <a:pPr marL="77470" indent="-40005" algn="just">
              <a:lnSpc>
                <a:spcPts val="1345"/>
              </a:lnSpc>
              <a:buSzPct val="91666"/>
              <a:buChar char="·"/>
              <a:tabLst>
                <a:tab pos="78105" algn="l"/>
              </a:tabLst>
            </a:pPr>
            <a:r>
              <a:rPr sz="1200" b="1" i="1" spc="-10" dirty="0">
                <a:latin typeface="Times New Roman"/>
                <a:cs typeface="Times New Roman"/>
              </a:rPr>
              <a:t>C°</a:t>
            </a:r>
            <a:r>
              <a:rPr sz="1200" spc="-10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Taking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-25" dirty="0">
                <a:latin typeface="Times New Roman"/>
                <a:cs typeface="Times New Roman"/>
              </a:rPr>
              <a:t>inside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marL="38100" marR="36195" algn="just">
              <a:lnSpc>
                <a:spcPct val="95600"/>
              </a:lnSpc>
              <a:spcBef>
                <a:spcPts val="40"/>
              </a:spcBef>
            </a:pP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dirty="0">
                <a:latin typeface="Times New Roman"/>
                <a:cs typeface="Times New Roman"/>
              </a:rPr>
              <a:t>80W/m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 loss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dirty="0">
                <a:latin typeface="Times New Roman"/>
                <a:cs typeface="Times New Roman"/>
              </a:rPr>
              <a:t>steam </a:t>
            </a:r>
            <a:r>
              <a:rPr sz="1200" spc="-5" dirty="0">
                <a:latin typeface="Times New Roman"/>
                <a:cs typeface="Times New Roman"/>
              </a:rPr>
              <a:t>per </a:t>
            </a:r>
            <a:r>
              <a:rPr sz="1200" spc="-25" dirty="0">
                <a:latin typeface="Times New Roman"/>
                <a:cs typeface="Times New Roman"/>
              </a:rPr>
              <a:t>unit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pipe.  </a:t>
            </a:r>
            <a:r>
              <a:rPr sz="1200" spc="-25" dirty="0">
                <a:latin typeface="Times New Roman"/>
                <a:cs typeface="Times New Roman"/>
              </a:rPr>
              <a:t>Also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dirty="0">
                <a:latin typeface="Times New Roman"/>
                <a:cs typeface="Times New Roman"/>
              </a:rPr>
              <a:t>drops across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20" dirty="0">
                <a:latin typeface="Times New Roman"/>
                <a:cs typeface="Times New Roman"/>
              </a:rPr>
              <a:t>shell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insulation.</a:t>
            </a:r>
            <a:endParaRPr sz="1200">
              <a:latin typeface="Times New Roman"/>
              <a:cs typeface="Times New Roman"/>
            </a:endParaRPr>
          </a:p>
          <a:p>
            <a:pPr marL="812165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93.9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W,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0.095C°,</a:t>
            </a:r>
            <a:r>
              <a:rPr sz="1200" b="1" i="1" spc="9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290C°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5883" y="8123428"/>
            <a:ext cx="3135630" cy="179070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38100" marR="30480" algn="just">
              <a:lnSpc>
                <a:spcPct val="96100"/>
              </a:lnSpc>
              <a:spcBef>
                <a:spcPts val="15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3.24-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50m</a:t>
            </a:r>
            <a:r>
              <a:rPr sz="1200" spc="-5" dirty="0">
                <a:latin typeface="Times New Roman"/>
                <a:cs typeface="Times New Roman"/>
              </a:rPr>
              <a:t>-long section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steam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5" dirty="0">
                <a:latin typeface="Times New Roman"/>
                <a:cs typeface="Times New Roman"/>
              </a:rPr>
              <a:t>whose 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5" dirty="0">
                <a:latin typeface="Times New Roman"/>
                <a:cs typeface="Times New Roman"/>
              </a:rPr>
              <a:t>diameter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10cm </a:t>
            </a:r>
            <a:r>
              <a:rPr sz="1200" spc="-10" dirty="0">
                <a:latin typeface="Times New Roman"/>
                <a:cs typeface="Times New Roman"/>
              </a:rPr>
              <a:t>passes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dirty="0">
                <a:latin typeface="Times New Roman"/>
                <a:cs typeface="Times New Roman"/>
              </a:rPr>
              <a:t>open  </a:t>
            </a:r>
            <a:r>
              <a:rPr sz="1200" spc="-5" dirty="0">
                <a:latin typeface="Times New Roman"/>
                <a:cs typeface="Times New Roman"/>
              </a:rPr>
              <a:t>space at </a:t>
            </a:r>
            <a:r>
              <a:rPr sz="1200" b="1" i="1" spc="-5" dirty="0">
                <a:latin typeface="Times New Roman"/>
                <a:cs typeface="Times New Roman"/>
              </a:rPr>
              <a:t>15C°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average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measured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150C°</a:t>
            </a:r>
            <a:r>
              <a:rPr sz="1200" spc="-5" dirty="0">
                <a:latin typeface="Times New Roman"/>
                <a:cs typeface="Times New Roman"/>
              </a:rPr>
              <a:t>. 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combined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5" dirty="0">
                <a:latin typeface="Times New Roman"/>
                <a:cs typeface="Times New Roman"/>
              </a:rPr>
              <a:t>outer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20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loss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dirty="0">
                <a:latin typeface="Times New Roman"/>
                <a:cs typeface="Times New Roman"/>
              </a:rPr>
              <a:t>steam  </a:t>
            </a:r>
            <a:r>
              <a:rPr sz="1200" spc="-15" dirty="0">
                <a:latin typeface="Times New Roman"/>
                <a:cs typeface="Times New Roman"/>
              </a:rPr>
              <a:t>pipe,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annual </a:t>
            </a:r>
            <a:r>
              <a:rPr sz="1200" dirty="0">
                <a:latin typeface="Times New Roman"/>
                <a:cs typeface="Times New Roman"/>
              </a:rPr>
              <a:t>cost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energy lost </a:t>
            </a:r>
            <a:r>
              <a:rPr sz="1200" spc="-25" dirty="0">
                <a:latin typeface="Times New Roman"/>
                <a:cs typeface="Times New Roman"/>
              </a:rPr>
              <a:t>if  </a:t>
            </a:r>
            <a:r>
              <a:rPr sz="1200" dirty="0">
                <a:latin typeface="Times New Roman"/>
                <a:cs typeface="Times New Roman"/>
              </a:rPr>
              <a:t>steam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generated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natural gas </a:t>
            </a:r>
            <a:r>
              <a:rPr sz="1200" spc="-15" dirty="0">
                <a:latin typeface="Times New Roman"/>
                <a:cs typeface="Times New Roman"/>
              </a:rPr>
              <a:t>furnace </a:t>
            </a:r>
            <a:r>
              <a:rPr sz="1200" spc="-5" dirty="0">
                <a:latin typeface="Times New Roman"/>
                <a:cs typeface="Times New Roman"/>
              </a:rPr>
              <a:t>that  </a:t>
            </a:r>
            <a:r>
              <a:rPr sz="1200" spc="-15" dirty="0">
                <a:latin typeface="Times New Roman"/>
                <a:cs typeface="Times New Roman"/>
              </a:rPr>
              <a:t>has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25" dirty="0">
                <a:latin typeface="Times New Roman"/>
                <a:cs typeface="Times New Roman"/>
              </a:rPr>
              <a:t>efficiency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75%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price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5" dirty="0">
                <a:latin typeface="Times New Roman"/>
                <a:cs typeface="Times New Roman"/>
              </a:rPr>
              <a:t> natural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658111" y="3807967"/>
            <a:ext cx="1978152" cy="17221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29132" y="5072379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Prob.(3.22)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58259" y="747268"/>
            <a:ext cx="3081020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1415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gas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0.52$/therm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1 </a:t>
            </a:r>
            <a:r>
              <a:rPr sz="1200" b="1" i="1" spc="-5" dirty="0">
                <a:latin typeface="Times New Roman"/>
                <a:cs typeface="Times New Roman"/>
              </a:rPr>
              <a:t>therm = </a:t>
            </a:r>
            <a:r>
              <a:rPr sz="1200" b="1" i="1" dirty="0">
                <a:latin typeface="Times New Roman"/>
                <a:cs typeface="Times New Roman"/>
              </a:rPr>
              <a:t>105,500 kJ</a:t>
            </a:r>
            <a:r>
              <a:rPr sz="1200" dirty="0">
                <a:latin typeface="Times New Roman"/>
                <a:cs typeface="Times New Roman"/>
              </a:rPr>
              <a:t>),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95600"/>
              </a:lnSpc>
              <a:spcBef>
                <a:spcPts val="4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0" dirty="0">
                <a:latin typeface="Times New Roman"/>
                <a:cs typeface="Times New Roman"/>
              </a:rPr>
              <a:t>fiberglass </a:t>
            </a:r>
            <a:r>
              <a:rPr sz="1200" spc="-15" dirty="0">
                <a:latin typeface="Times New Roman"/>
                <a:cs typeface="Times New Roman"/>
              </a:rPr>
              <a:t>insulation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k=0.035  W/m ·C°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10" dirty="0">
                <a:latin typeface="Times New Roman"/>
                <a:cs typeface="Times New Roman"/>
              </a:rPr>
              <a:t>needed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order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save </a:t>
            </a:r>
            <a:r>
              <a:rPr sz="1200" b="1" i="1" spc="-5" dirty="0">
                <a:latin typeface="Times New Roman"/>
                <a:cs typeface="Times New Roman"/>
              </a:rPr>
              <a:t>90%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 </a:t>
            </a:r>
            <a:r>
              <a:rPr sz="1200" spc="-5" dirty="0">
                <a:latin typeface="Times New Roman"/>
                <a:cs typeface="Times New Roman"/>
              </a:rPr>
              <a:t>lost. </a:t>
            </a:r>
            <a:r>
              <a:rPr sz="1200" spc="-20" dirty="0">
                <a:latin typeface="Times New Roman"/>
                <a:cs typeface="Times New Roman"/>
              </a:rPr>
              <a:t>Assume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20" dirty="0">
                <a:latin typeface="Times New Roman"/>
                <a:cs typeface="Times New Roman"/>
              </a:rPr>
              <a:t>remain  </a:t>
            </a:r>
            <a:r>
              <a:rPr sz="1200" spc="-5" dirty="0">
                <a:latin typeface="Times New Roman"/>
                <a:cs typeface="Times New Roman"/>
              </a:rPr>
              <a:t>constant at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150C°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368935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42,412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W,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8790$</a:t>
            </a:r>
            <a:r>
              <a:rPr sz="1200" b="1" i="1" spc="9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/year,1.92cm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32859" y="3728211"/>
            <a:ext cx="3132455" cy="161036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7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3.25- </a:t>
            </a:r>
            <a:r>
              <a:rPr sz="1200" dirty="0">
                <a:latin typeface="Times New Roman"/>
                <a:cs typeface="Times New Roman"/>
              </a:rPr>
              <a:t>Steam </a:t>
            </a:r>
            <a:r>
              <a:rPr sz="1200" spc="-20" dirty="0">
                <a:latin typeface="Times New Roman"/>
                <a:cs typeface="Times New Roman"/>
              </a:rPr>
              <a:t>exiting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turbine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steam power  </a:t>
            </a:r>
            <a:r>
              <a:rPr sz="1200" spc="-20" dirty="0">
                <a:latin typeface="Times New Roman"/>
                <a:cs typeface="Times New Roman"/>
              </a:rPr>
              <a:t>plant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100F°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condensed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large  condenser </a:t>
            </a:r>
            <a:r>
              <a:rPr sz="1200" spc="-15" dirty="0">
                <a:latin typeface="Times New Roman"/>
                <a:cs typeface="Times New Roman"/>
              </a:rPr>
              <a:t>by cooling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25" dirty="0">
                <a:latin typeface="Times New Roman"/>
                <a:cs typeface="Times New Roman"/>
              </a:rPr>
              <a:t>flowing </a:t>
            </a:r>
            <a:r>
              <a:rPr sz="1200" dirty="0">
                <a:latin typeface="Times New Roman"/>
                <a:cs typeface="Times New Roman"/>
              </a:rPr>
              <a:t>through  copper </a:t>
            </a:r>
            <a:r>
              <a:rPr sz="1200" spc="-15" dirty="0">
                <a:latin typeface="Times New Roman"/>
                <a:cs typeface="Times New Roman"/>
              </a:rPr>
              <a:t>pipes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 = 223 Btu/h </a:t>
            </a:r>
            <a:r>
              <a:rPr sz="1200" b="1" i="1" dirty="0">
                <a:latin typeface="Times New Roman"/>
                <a:cs typeface="Times New Roman"/>
              </a:rPr>
              <a:t>·ft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5" dirty="0">
                <a:latin typeface="Times New Roman"/>
                <a:cs typeface="Times New Roman"/>
              </a:rPr>
              <a:t>inner  </a:t>
            </a:r>
            <a:r>
              <a:rPr sz="1200" spc="-15" dirty="0">
                <a:latin typeface="Times New Roman"/>
                <a:cs typeface="Times New Roman"/>
              </a:rPr>
              <a:t>diameter </a:t>
            </a:r>
            <a:r>
              <a:rPr sz="1200" b="1" i="1" dirty="0">
                <a:latin typeface="Times New Roman"/>
                <a:cs typeface="Times New Roman"/>
              </a:rPr>
              <a:t>0.4in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5" dirty="0">
                <a:latin typeface="Times New Roman"/>
                <a:cs typeface="Times New Roman"/>
              </a:rPr>
              <a:t>diameter </a:t>
            </a:r>
            <a:r>
              <a:rPr sz="1200" b="1" i="1" dirty="0">
                <a:latin typeface="Times New Roman"/>
                <a:cs typeface="Times New Roman"/>
              </a:rPr>
              <a:t>0.6in </a:t>
            </a:r>
            <a:r>
              <a:rPr sz="1200" spc="-5" dirty="0">
                <a:latin typeface="Times New Roman"/>
                <a:cs typeface="Times New Roman"/>
              </a:rPr>
              <a:t>at an 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70F°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heat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vaporization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100F°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1037 </a:t>
            </a:r>
            <a:r>
              <a:rPr sz="1200" b="1" i="1" dirty="0">
                <a:latin typeface="Times New Roman"/>
                <a:cs typeface="Times New Roman"/>
              </a:rPr>
              <a:t>Btu/lbm</a:t>
            </a:r>
            <a:r>
              <a:rPr sz="1200" dirty="0">
                <a:latin typeface="Times New Roman"/>
                <a:cs typeface="Times New Roman"/>
              </a:rPr>
              <a:t>.  </a:t>
            </a:r>
            <a:r>
              <a:rPr sz="1200" spc="-10" dirty="0">
                <a:latin typeface="Times New Roman"/>
                <a:cs typeface="Times New Roman"/>
              </a:rPr>
              <a:t>The heat  transfer  </a:t>
            </a:r>
            <a:r>
              <a:rPr sz="1200" spc="-15" dirty="0">
                <a:latin typeface="Times New Roman"/>
                <a:cs typeface="Times New Roman"/>
              </a:rPr>
              <a:t>coefficients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b="1" i="1" spc="-5" dirty="0">
                <a:latin typeface="Times New Roman"/>
                <a:cs typeface="Times New Roman"/>
              </a:rPr>
              <a:t>1500 Btu/h </a:t>
            </a:r>
            <a:r>
              <a:rPr sz="1200" b="1" i="1" spc="7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·ft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endParaRPr sz="1200" baseline="38194">
              <a:latin typeface="Times New Roman"/>
              <a:cs typeface="Times New Roman"/>
            </a:endParaRPr>
          </a:p>
          <a:p>
            <a:pPr marL="77470" indent="-40005" algn="just">
              <a:lnSpc>
                <a:spcPts val="1390"/>
              </a:lnSpc>
              <a:buSzPct val="91666"/>
              <a:buChar char="·"/>
              <a:tabLst>
                <a:tab pos="78105" algn="l"/>
              </a:tabLst>
            </a:pPr>
            <a:r>
              <a:rPr sz="1200" b="1" i="1" spc="-10" dirty="0">
                <a:latin typeface="Times New Roman"/>
                <a:cs typeface="Times New Roman"/>
              </a:rPr>
              <a:t>F°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steam </a:t>
            </a:r>
            <a:r>
              <a:rPr sz="1200" spc="-15" dirty="0">
                <a:latin typeface="Times New Roman"/>
                <a:cs typeface="Times New Roman"/>
              </a:rPr>
              <a:t>side and </a:t>
            </a:r>
            <a:r>
              <a:rPr sz="1200" b="1" i="1" spc="-5" dirty="0">
                <a:latin typeface="Times New Roman"/>
                <a:cs typeface="Times New Roman"/>
              </a:rPr>
              <a:t>35 Btu/h </a:t>
            </a:r>
            <a:r>
              <a:rPr sz="1200" b="1" i="1" dirty="0">
                <a:latin typeface="Times New Roman"/>
                <a:cs typeface="Times New Roman"/>
              </a:rPr>
              <a:t>·ft</a:t>
            </a:r>
            <a:r>
              <a:rPr sz="1200" b="1" i="1" baseline="38194" dirty="0">
                <a:latin typeface="Times New Roman"/>
                <a:cs typeface="Times New Roman"/>
              </a:rPr>
              <a:t>2  </a:t>
            </a:r>
            <a:r>
              <a:rPr sz="1200" b="1" i="1" spc="-5" dirty="0">
                <a:latin typeface="Times New Roman"/>
                <a:cs typeface="Times New Roman"/>
              </a:rPr>
              <a:t>·F° </a:t>
            </a:r>
            <a:r>
              <a:rPr sz="1200" spc="5" dirty="0">
                <a:latin typeface="Times New Roman"/>
                <a:cs typeface="Times New Roman"/>
              </a:rPr>
              <a:t>on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72828" y="5304028"/>
            <a:ext cx="226568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5240" marR="5080" indent="-3175">
              <a:lnSpc>
                <a:spcPts val="1390"/>
              </a:lnSpc>
              <a:spcBef>
                <a:spcPts val="185"/>
              </a:spcBef>
            </a:pP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  </a:t>
            </a:r>
            <a:r>
              <a:rPr sz="1200" spc="-10" dirty="0">
                <a:latin typeface="Times New Roman"/>
                <a:cs typeface="Times New Roman"/>
              </a:rPr>
              <a:t>condense </a:t>
            </a:r>
            <a:r>
              <a:rPr sz="1200" dirty="0">
                <a:latin typeface="Times New Roman"/>
                <a:cs typeface="Times New Roman"/>
              </a:rPr>
              <a:t>steam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5" dirty="0">
                <a:latin typeface="Times New Roman"/>
                <a:cs typeface="Times New Roman"/>
              </a:rPr>
              <a:t>rate of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120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58259" y="5304028"/>
            <a:ext cx="745490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15" dirty="0">
                <a:latin typeface="Times New Roman"/>
                <a:cs typeface="Times New Roman"/>
              </a:rPr>
              <a:t>side.  </a:t>
            </a:r>
            <a:r>
              <a:rPr sz="1200" spc="-10" dirty="0">
                <a:latin typeface="Times New Roman"/>
                <a:cs typeface="Times New Roman"/>
              </a:rPr>
              <a:t>required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b="1" i="1" dirty="0">
                <a:latin typeface="Times New Roman"/>
                <a:cs typeface="Times New Roman"/>
              </a:rPr>
              <a:t>lbm/h</a:t>
            </a:r>
            <a:r>
              <a:rPr sz="120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44971" y="5654547"/>
            <a:ext cx="11899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97865" algn="l"/>
              </a:tabLst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	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1148</a:t>
            </a:r>
            <a:r>
              <a:rPr sz="1200" b="1" i="1" spc="254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ft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32859" y="8284971"/>
            <a:ext cx="3133725" cy="108331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8100" marR="36195" algn="just">
              <a:lnSpc>
                <a:spcPts val="1370"/>
              </a:lnSpc>
              <a:spcBef>
                <a:spcPts val="20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3.26-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3m</a:t>
            </a:r>
            <a:r>
              <a:rPr sz="1200" spc="-5" dirty="0">
                <a:latin typeface="Times New Roman"/>
                <a:cs typeface="Times New Roman"/>
              </a:rPr>
              <a:t>-diameter </a:t>
            </a:r>
            <a:r>
              <a:rPr sz="1200" spc="-15" dirty="0">
                <a:latin typeface="Times New Roman"/>
                <a:cs typeface="Times New Roman"/>
              </a:rPr>
              <a:t>spherical </a:t>
            </a:r>
            <a:r>
              <a:rPr sz="1200" spc="-5" dirty="0">
                <a:latin typeface="Times New Roman"/>
                <a:cs typeface="Times New Roman"/>
              </a:rPr>
              <a:t>tank that 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30" dirty="0">
                <a:latin typeface="Times New Roman"/>
                <a:cs typeface="Times New Roman"/>
              </a:rPr>
              <a:t>initially </a:t>
            </a:r>
            <a:r>
              <a:rPr sz="1200" spc="-35" dirty="0">
                <a:latin typeface="Times New Roman"/>
                <a:cs typeface="Times New Roman"/>
              </a:rPr>
              <a:t>filled 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25" dirty="0">
                <a:latin typeface="Times New Roman"/>
                <a:cs typeface="Times New Roman"/>
              </a:rPr>
              <a:t>liquid  </a:t>
            </a:r>
            <a:r>
              <a:rPr sz="1200" spc="-5" dirty="0">
                <a:latin typeface="Times New Roman"/>
                <a:cs typeface="Times New Roman"/>
              </a:rPr>
              <a:t>nitrogen at </a:t>
            </a:r>
            <a:r>
              <a:rPr sz="1200" b="1" i="1" spc="-5" dirty="0">
                <a:latin typeface="Times New Roman"/>
                <a:cs typeface="Times New Roman"/>
              </a:rPr>
              <a:t>1 atm</a:t>
            </a:r>
            <a:r>
              <a:rPr sz="1200" b="1" i="1" spc="2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  <a:p>
            <a:pPr marL="38100" algn="just">
              <a:lnSpc>
                <a:spcPts val="1320"/>
              </a:lnSpc>
            </a:pPr>
            <a:r>
              <a:rPr sz="1200" b="1" i="1" spc="-5" dirty="0">
                <a:latin typeface="Times New Roman"/>
                <a:cs typeface="Times New Roman"/>
              </a:rPr>
              <a:t>-196C°</a:t>
            </a:r>
            <a:r>
              <a:rPr sz="1200" spc="-5" dirty="0">
                <a:latin typeface="Times New Roman"/>
                <a:cs typeface="Times New Roman"/>
              </a:rPr>
              <a:t>.  </a:t>
            </a: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tank 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exposed 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spc="-25" dirty="0">
                <a:latin typeface="Times New Roman"/>
                <a:cs typeface="Times New Roman"/>
              </a:rPr>
              <a:t>ambient 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2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endParaRPr sz="1200">
              <a:latin typeface="Times New Roman"/>
              <a:cs typeface="Times New Roman"/>
            </a:endParaRPr>
          </a:p>
          <a:p>
            <a:pPr marL="38100" marR="30480" algn="just">
              <a:lnSpc>
                <a:spcPct val="95800"/>
              </a:lnSpc>
              <a:spcBef>
                <a:spcPts val="25"/>
              </a:spcBef>
            </a:pPr>
            <a:r>
              <a:rPr sz="1200" b="1" i="1" spc="-5" dirty="0">
                <a:latin typeface="Times New Roman"/>
                <a:cs typeface="Times New Roman"/>
              </a:rPr>
              <a:t>15C°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combined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radiation  heat transfer </a:t>
            </a:r>
            <a:r>
              <a:rPr sz="1200" spc="-20" dirty="0">
                <a:latin typeface="Times New Roman"/>
                <a:cs typeface="Times New Roman"/>
              </a:rPr>
              <a:t>coefficient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35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·C°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spc="-5" dirty="0">
                <a:latin typeface="Times New Roman"/>
                <a:cs typeface="Times New Roman"/>
              </a:rPr>
              <a:t>temperature 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20" dirty="0">
                <a:latin typeface="Times New Roman"/>
                <a:cs typeface="Times New Roman"/>
              </a:rPr>
              <a:t>thin-shelled  </a:t>
            </a:r>
            <a:r>
              <a:rPr sz="1200" spc="-15" dirty="0">
                <a:latin typeface="Times New Roman"/>
                <a:cs typeface="Times New Roman"/>
              </a:rPr>
              <a:t>spherical  </a:t>
            </a:r>
            <a:r>
              <a:rPr sz="1200" spc="-5" dirty="0">
                <a:latin typeface="Times New Roman"/>
                <a:cs typeface="Times New Roman"/>
              </a:rPr>
              <a:t>tank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58259" y="9336532"/>
            <a:ext cx="307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08025" algn="l"/>
                <a:tab pos="982344" algn="l"/>
                <a:tab pos="1271905" algn="l"/>
                <a:tab pos="1821180" algn="l"/>
                <a:tab pos="2156460" algn="l"/>
                <a:tab pos="2608580" algn="l"/>
                <a:tab pos="2879725" algn="l"/>
              </a:tabLst>
            </a:pP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30" dirty="0">
                <a:latin typeface="Times New Roman"/>
                <a:cs typeface="Times New Roman"/>
              </a:rPr>
              <a:t>b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30" dirty="0">
                <a:latin typeface="Times New Roman"/>
                <a:cs typeface="Times New Roman"/>
              </a:rPr>
              <a:t>v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d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5" dirty="0">
                <a:latin typeface="Times New Roman"/>
                <a:cs typeface="Times New Roman"/>
              </a:rPr>
              <a:t>o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30" dirty="0">
                <a:latin typeface="Times New Roman"/>
                <a:cs typeface="Times New Roman"/>
              </a:rPr>
              <a:t>b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lm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t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m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5" dirty="0">
                <a:latin typeface="Times New Roman"/>
                <a:cs typeface="Times New Roman"/>
              </a:rPr>
              <a:t>s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58259" y="9510267"/>
            <a:ext cx="3082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nitrogen </a:t>
            </a:r>
            <a:r>
              <a:rPr sz="1200" spc="-20" dirty="0">
                <a:latin typeface="Times New Roman"/>
                <a:cs typeface="Times New Roman"/>
              </a:rPr>
              <a:t>inside.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vaporization </a:t>
            </a:r>
            <a:r>
              <a:rPr sz="1200" spc="-25" dirty="0">
                <a:latin typeface="Times New Roman"/>
                <a:cs typeface="Times New Roman"/>
              </a:rPr>
              <a:t>liquid </a:t>
            </a:r>
            <a:r>
              <a:rPr sz="1200" spc="-5" dirty="0">
                <a:latin typeface="Times New Roman"/>
                <a:cs typeface="Times New Roman"/>
              </a:rPr>
              <a:t>nitrogen at </a:t>
            </a:r>
            <a:r>
              <a:rPr sz="1200" b="1" i="1" spc="-5" dirty="0">
                <a:latin typeface="Times New Roman"/>
                <a:cs typeface="Times New Roman"/>
              </a:rPr>
              <a:t>1 atm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given</a:t>
            </a:r>
            <a:r>
              <a:rPr sz="1200" spc="229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044440" y="5981191"/>
            <a:ext cx="1856232" cy="2170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470908" y="7830819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Prob.(3.25)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858511" y="1863344"/>
            <a:ext cx="2045208" cy="17099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053332" y="3216147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Prob.(3.24)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69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0936" y="766063"/>
            <a:ext cx="6300470" cy="6014085"/>
          </a:xfrm>
          <a:custGeom>
            <a:avLst/>
            <a:gdLst/>
            <a:ahLst/>
            <a:cxnLst/>
            <a:rect l="l" t="t" r="r" b="b"/>
            <a:pathLst>
              <a:path w="6300470" h="6014084">
                <a:moveTo>
                  <a:pt x="0" y="6013704"/>
                </a:moveTo>
                <a:lnTo>
                  <a:pt x="6300216" y="6013704"/>
                </a:lnTo>
                <a:lnTo>
                  <a:pt x="6300216" y="0"/>
                </a:lnTo>
                <a:lnTo>
                  <a:pt x="0" y="0"/>
                </a:lnTo>
                <a:lnTo>
                  <a:pt x="0" y="601370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30936" y="738123"/>
            <a:ext cx="186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5" dirty="0">
                <a:latin typeface="Times New Roman"/>
                <a:cs typeface="Times New Roman"/>
              </a:rPr>
              <a:t>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01505" y="1174114"/>
            <a:ext cx="497205" cy="0"/>
          </a:xfrm>
          <a:custGeom>
            <a:avLst/>
            <a:gdLst/>
            <a:ahLst/>
            <a:cxnLst/>
            <a:rect l="l" t="t" r="r" b="b"/>
            <a:pathLst>
              <a:path w="497204">
                <a:moveTo>
                  <a:pt x="0" y="0"/>
                </a:moveTo>
                <a:lnTo>
                  <a:pt x="496633" y="0"/>
                </a:lnTo>
              </a:path>
            </a:pathLst>
          </a:custGeom>
          <a:ln w="74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688079" y="1145966"/>
            <a:ext cx="6350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latin typeface="Times New Roman"/>
                <a:cs typeface="Times New Roman"/>
              </a:rPr>
              <a:t>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87039" y="1039285"/>
            <a:ext cx="393065" cy="359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  <a:tabLst>
                <a:tab pos="328930" algn="l"/>
              </a:tabLst>
            </a:pPr>
            <a:r>
              <a:rPr sz="800" spc="-5" dirty="0">
                <a:latin typeface="Times New Roman"/>
                <a:cs typeface="Times New Roman"/>
              </a:rPr>
              <a:t>1	2</a:t>
            </a:r>
            <a:endParaRPr sz="800">
              <a:latin typeface="Times New Roman"/>
              <a:cs typeface="Times New Roman"/>
            </a:endParaRPr>
          </a:p>
          <a:p>
            <a:pPr marR="56515" algn="ctr">
              <a:lnSpc>
                <a:spcPct val="100000"/>
              </a:lnSpc>
              <a:spcBef>
                <a:spcPts val="50"/>
              </a:spcBef>
            </a:pPr>
            <a:r>
              <a:rPr sz="1350" i="1" spc="5" dirty="0">
                <a:latin typeface="Times New Roman"/>
                <a:cs typeface="Times New Roman"/>
              </a:rPr>
              <a:t>L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87240" y="1031026"/>
            <a:ext cx="1314450" cy="23367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  <a:tabLst>
                <a:tab pos="615315" algn="l"/>
              </a:tabLst>
            </a:pPr>
            <a:r>
              <a:rPr sz="1350" spc="5" dirty="0">
                <a:latin typeface="Times New Roman"/>
                <a:cs typeface="Times New Roman"/>
              </a:rPr>
              <a:t>)	</a:t>
            </a:r>
            <a:r>
              <a:rPr sz="1350" spc="15" dirty="0">
                <a:latin typeface="MT Extra"/>
                <a:cs typeface="MT Extra"/>
              </a:rPr>
              <a:t></a:t>
            </a:r>
            <a:r>
              <a:rPr sz="1350" spc="-225" dirty="0">
                <a:latin typeface="Times New Roman"/>
                <a:cs typeface="Times New Roman"/>
              </a:rPr>
              <a:t> </a:t>
            </a:r>
            <a:r>
              <a:rPr sz="1350" spc="35" dirty="0">
                <a:latin typeface="Times New Roman"/>
                <a:cs typeface="Times New Roman"/>
              </a:rPr>
              <a:t>(3.8.</a:t>
            </a:r>
            <a:r>
              <a:rPr sz="1350" i="1" spc="35" dirty="0">
                <a:latin typeface="Times New Roman"/>
                <a:cs typeface="Times New Roman"/>
              </a:rPr>
              <a:t>a</a:t>
            </a:r>
            <a:r>
              <a:rPr sz="1350" spc="3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87367" y="1145966"/>
            <a:ext cx="48704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334645" algn="l"/>
              </a:tabLst>
            </a:pPr>
            <a:r>
              <a:rPr sz="800" spc="-5" dirty="0">
                <a:latin typeface="Times New Roman"/>
                <a:cs typeface="Times New Roman"/>
              </a:rPr>
              <a:t>2	</a:t>
            </a:r>
            <a:r>
              <a:rPr sz="800" spc="-5" dirty="0">
                <a:latin typeface="Symbol"/>
                <a:cs typeface="Symbol"/>
              </a:rPr>
              <a:t></a:t>
            </a:r>
            <a:r>
              <a:rPr sz="800" spc="-13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17903" y="1145966"/>
            <a:ext cx="84709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389890" algn="l"/>
                <a:tab pos="782955" algn="l"/>
              </a:tabLst>
            </a:pPr>
            <a:r>
              <a:rPr sz="800" spc="-5" dirty="0">
                <a:latin typeface="Times New Roman"/>
                <a:cs typeface="Times New Roman"/>
              </a:rPr>
              <a:t>1	</a:t>
            </a:r>
            <a:r>
              <a:rPr sz="800" spc="25" dirty="0">
                <a:latin typeface="Symbol"/>
                <a:cs typeface="Symbol"/>
              </a:rPr>
              <a:t></a:t>
            </a:r>
            <a:r>
              <a:rPr sz="800" spc="-5" dirty="0">
                <a:latin typeface="Times New Roman"/>
                <a:cs typeface="Times New Roman"/>
              </a:rPr>
              <a:t>1</a:t>
            </a:r>
            <a:r>
              <a:rPr sz="800" dirty="0">
                <a:latin typeface="Times New Roman"/>
                <a:cs typeface="Times New Roman"/>
              </a:rPr>
              <a:t>	</a:t>
            </a:r>
            <a:r>
              <a:rPr sz="800" spc="-5" dirty="0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50335" y="1031026"/>
            <a:ext cx="987425" cy="23367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350" spc="5" dirty="0">
                <a:latin typeface="Symbol"/>
                <a:cs typeface="Symbol"/>
              </a:rPr>
              <a:t>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h A </a:t>
            </a:r>
            <a:r>
              <a:rPr sz="1350" spc="-10" dirty="0">
                <a:latin typeface="Times New Roman"/>
                <a:cs typeface="Times New Roman"/>
              </a:rPr>
              <a:t>(</a:t>
            </a:r>
            <a:r>
              <a:rPr sz="1350" i="1" spc="-10" dirty="0">
                <a:latin typeface="Times New Roman"/>
                <a:cs typeface="Times New Roman"/>
              </a:rPr>
              <a:t>T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-70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01695" y="924346"/>
            <a:ext cx="426720" cy="23367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350" i="1" spc="5" dirty="0">
                <a:latin typeface="Times New Roman"/>
                <a:cs typeface="Times New Roman"/>
              </a:rPr>
              <a:t>T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-12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087879" y="1031026"/>
            <a:ext cx="792480" cy="23367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635" indent="-128270">
              <a:lnSpc>
                <a:spcPct val="100000"/>
              </a:lnSpc>
              <a:spcBef>
                <a:spcPts val="114"/>
              </a:spcBef>
              <a:buFont typeface="Symbol"/>
              <a:buChar char=""/>
              <a:tabLst>
                <a:tab pos="128270" algn="l"/>
              </a:tabLst>
            </a:pPr>
            <a:r>
              <a:rPr sz="1350" i="1" spc="5" dirty="0">
                <a:latin typeface="Times New Roman"/>
                <a:cs typeface="Times New Roman"/>
              </a:rPr>
              <a:t>T </a:t>
            </a:r>
            <a:r>
              <a:rPr sz="1350" spc="5" dirty="0">
                <a:latin typeface="Times New Roman"/>
                <a:cs typeface="Times New Roman"/>
              </a:rPr>
              <a:t>) </a:t>
            </a:r>
            <a:r>
              <a:rPr sz="1350" spc="5" dirty="0">
                <a:latin typeface="Symbol"/>
                <a:cs typeface="Symbol"/>
              </a:rPr>
              <a:t>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k</a:t>
            </a:r>
            <a:r>
              <a:rPr sz="1350" i="1" spc="26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84072" y="1031026"/>
            <a:ext cx="864235" cy="23367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14"/>
              </a:spcBef>
            </a:pPr>
            <a:r>
              <a:rPr sz="1350" i="1" spc="-270" dirty="0">
                <a:latin typeface="Times New Roman"/>
                <a:cs typeface="Times New Roman"/>
              </a:rPr>
              <a:t>Q</a:t>
            </a:r>
            <a:r>
              <a:rPr sz="2025" spc="-405" baseline="16460" dirty="0">
                <a:latin typeface="MT Extra"/>
                <a:cs typeface="MT Extra"/>
              </a:rPr>
              <a:t></a:t>
            </a:r>
            <a:r>
              <a:rPr sz="2025" spc="-405" baseline="16460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Symbol"/>
                <a:cs typeface="Symbol"/>
              </a:rPr>
              <a:t>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h A</a:t>
            </a:r>
            <a:r>
              <a:rPr sz="1350" i="1" spc="-25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(</a:t>
            </a:r>
            <a:r>
              <a:rPr sz="1350" i="1" spc="-10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426463" y="1797240"/>
            <a:ext cx="582930" cy="0"/>
          </a:xfrm>
          <a:custGeom>
            <a:avLst/>
            <a:gdLst/>
            <a:ahLst/>
            <a:cxnLst/>
            <a:rect l="l" t="t" r="r" b="b"/>
            <a:pathLst>
              <a:path w="582930">
                <a:moveTo>
                  <a:pt x="0" y="0"/>
                </a:moveTo>
                <a:lnTo>
                  <a:pt x="582739" y="0"/>
                </a:lnTo>
              </a:path>
            </a:pathLst>
          </a:custGeom>
          <a:ln w="74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12848" y="1797240"/>
            <a:ext cx="593725" cy="0"/>
          </a:xfrm>
          <a:custGeom>
            <a:avLst/>
            <a:gdLst/>
            <a:ahLst/>
            <a:cxnLst/>
            <a:rect l="l" t="t" r="r" b="b"/>
            <a:pathLst>
              <a:path w="593725">
                <a:moveTo>
                  <a:pt x="0" y="0"/>
                </a:moveTo>
                <a:lnTo>
                  <a:pt x="593407" y="0"/>
                </a:lnTo>
              </a:path>
            </a:pathLst>
          </a:custGeom>
          <a:ln w="74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91421" y="1797240"/>
            <a:ext cx="603250" cy="0"/>
          </a:xfrm>
          <a:custGeom>
            <a:avLst/>
            <a:gdLst/>
            <a:ahLst/>
            <a:cxnLst/>
            <a:rect l="l" t="t" r="r" b="b"/>
            <a:pathLst>
              <a:path w="603250">
                <a:moveTo>
                  <a:pt x="0" y="0"/>
                </a:moveTo>
                <a:lnTo>
                  <a:pt x="603123" y="0"/>
                </a:lnTo>
              </a:path>
            </a:pathLst>
          </a:custGeom>
          <a:ln w="74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42466" y="2302636"/>
            <a:ext cx="561975" cy="0"/>
          </a:xfrm>
          <a:custGeom>
            <a:avLst/>
            <a:gdLst/>
            <a:ahLst/>
            <a:cxnLst/>
            <a:rect l="l" t="t" r="r" b="b"/>
            <a:pathLst>
              <a:path w="561975">
                <a:moveTo>
                  <a:pt x="0" y="0"/>
                </a:moveTo>
                <a:lnTo>
                  <a:pt x="561403" y="0"/>
                </a:lnTo>
              </a:path>
            </a:pathLst>
          </a:custGeom>
          <a:ln w="74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207514" y="2302636"/>
            <a:ext cx="619125" cy="0"/>
          </a:xfrm>
          <a:custGeom>
            <a:avLst/>
            <a:gdLst/>
            <a:ahLst/>
            <a:cxnLst/>
            <a:rect l="l" t="t" r="r" b="b"/>
            <a:pathLst>
              <a:path w="619125">
                <a:moveTo>
                  <a:pt x="0" y="0"/>
                </a:moveTo>
                <a:lnTo>
                  <a:pt x="619125" y="0"/>
                </a:lnTo>
              </a:path>
            </a:pathLst>
          </a:custGeom>
          <a:ln w="74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11804" y="2302636"/>
            <a:ext cx="602615" cy="0"/>
          </a:xfrm>
          <a:custGeom>
            <a:avLst/>
            <a:gdLst/>
            <a:ahLst/>
            <a:cxnLst/>
            <a:rect l="l" t="t" r="r" b="b"/>
            <a:pathLst>
              <a:path w="602614">
                <a:moveTo>
                  <a:pt x="0" y="0"/>
                </a:moveTo>
                <a:lnTo>
                  <a:pt x="602170" y="0"/>
                </a:lnTo>
              </a:path>
            </a:pathLst>
          </a:custGeom>
          <a:ln w="74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482852" y="2338585"/>
            <a:ext cx="2078355" cy="23367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  <a:tabLst>
                <a:tab pos="741680" algn="l"/>
                <a:tab pos="1616710" algn="l"/>
              </a:tabLst>
            </a:pPr>
            <a:r>
              <a:rPr sz="2025" i="1" spc="7" baseline="14403" dirty="0">
                <a:latin typeface="Times New Roman"/>
                <a:cs typeface="Times New Roman"/>
              </a:rPr>
              <a:t>R</a:t>
            </a:r>
            <a:r>
              <a:rPr sz="800" i="1" spc="5" dirty="0">
                <a:latin typeface="Times New Roman"/>
                <a:cs typeface="Times New Roman"/>
              </a:rPr>
              <a:t>conv</a:t>
            </a:r>
            <a:r>
              <a:rPr sz="800" i="1" spc="-50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,1	</a:t>
            </a:r>
            <a:r>
              <a:rPr sz="2025" i="1" spc="7" baseline="14403" dirty="0">
                <a:latin typeface="Times New Roman"/>
                <a:cs typeface="Times New Roman"/>
              </a:rPr>
              <a:t>R</a:t>
            </a:r>
            <a:r>
              <a:rPr sz="800" i="1" spc="5" dirty="0">
                <a:latin typeface="Times New Roman"/>
                <a:cs typeface="Times New Roman"/>
              </a:rPr>
              <a:t>cond</a:t>
            </a:r>
            <a:r>
              <a:rPr sz="800" i="1" spc="3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,</a:t>
            </a:r>
            <a:r>
              <a:rPr sz="800" spc="-85" dirty="0">
                <a:latin typeface="Times New Roman"/>
                <a:cs typeface="Times New Roman"/>
              </a:rPr>
              <a:t> </a:t>
            </a:r>
            <a:r>
              <a:rPr sz="800" i="1" spc="-10" dirty="0">
                <a:latin typeface="Times New Roman"/>
                <a:cs typeface="Times New Roman"/>
              </a:rPr>
              <a:t>wall	</a:t>
            </a:r>
            <a:r>
              <a:rPr sz="2025" i="1" spc="7" baseline="14403" dirty="0">
                <a:latin typeface="Times New Roman"/>
                <a:cs typeface="Times New Roman"/>
              </a:rPr>
              <a:t>R</a:t>
            </a:r>
            <a:r>
              <a:rPr sz="800" i="1" spc="5" dirty="0">
                <a:latin typeface="Times New Roman"/>
                <a:cs typeface="Times New Roman"/>
              </a:rPr>
              <a:t>conv</a:t>
            </a:r>
            <a:r>
              <a:rPr sz="800" i="1" spc="-7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,</a:t>
            </a:r>
            <a:r>
              <a:rPr sz="800" spc="-12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72711" y="2158753"/>
            <a:ext cx="692785" cy="23367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350" spc="15" dirty="0">
                <a:latin typeface="MT Extra"/>
                <a:cs typeface="MT Extra"/>
              </a:rPr>
              <a:t></a:t>
            </a:r>
            <a:r>
              <a:rPr sz="1350" spc="-204" dirty="0">
                <a:latin typeface="Times New Roman"/>
                <a:cs typeface="Times New Roman"/>
              </a:rPr>
              <a:t> </a:t>
            </a:r>
            <a:r>
              <a:rPr sz="1350" spc="25" dirty="0">
                <a:latin typeface="Times New Roman"/>
                <a:cs typeface="Times New Roman"/>
              </a:rPr>
              <a:t>(3.8.</a:t>
            </a:r>
            <a:r>
              <a:rPr sz="1350" i="1" spc="25" dirty="0">
                <a:latin typeface="Times New Roman"/>
                <a:cs typeface="Times New Roman"/>
              </a:rPr>
              <a:t>b</a:t>
            </a:r>
            <a:r>
              <a:rPr sz="1350" spc="2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05536" y="1362964"/>
            <a:ext cx="3016250" cy="923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rearranged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  <a:p>
            <a:pPr marL="503555">
              <a:lnSpc>
                <a:spcPct val="100000"/>
              </a:lnSpc>
              <a:spcBef>
                <a:spcPts val="15"/>
              </a:spcBef>
              <a:tabLst>
                <a:tab pos="2252980" algn="l"/>
              </a:tabLst>
            </a:pPr>
            <a:r>
              <a:rPr sz="2025" i="1" spc="-405" baseline="-34979" dirty="0">
                <a:latin typeface="Times New Roman"/>
                <a:cs typeface="Times New Roman"/>
              </a:rPr>
              <a:t>Q</a:t>
            </a:r>
            <a:r>
              <a:rPr sz="2025" spc="-405" baseline="-20576" dirty="0">
                <a:latin typeface="MT Extra"/>
                <a:cs typeface="MT Extra"/>
              </a:rPr>
              <a:t></a:t>
            </a:r>
            <a:r>
              <a:rPr sz="2025" spc="-405" baseline="-20576" dirty="0">
                <a:latin typeface="Times New Roman"/>
                <a:cs typeface="Times New Roman"/>
              </a:rPr>
              <a:t>        </a:t>
            </a:r>
            <a:r>
              <a:rPr sz="2025" spc="7" baseline="-34979" dirty="0">
                <a:latin typeface="Symbol"/>
                <a:cs typeface="Symbol"/>
              </a:rPr>
              <a:t></a:t>
            </a:r>
            <a:r>
              <a:rPr sz="2025" spc="7" baseline="-34979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T</a:t>
            </a:r>
            <a:r>
              <a:rPr sz="1200" baseline="-24305" dirty="0">
                <a:latin typeface="Symbol"/>
                <a:cs typeface="Symbol"/>
              </a:rPr>
              <a:t></a:t>
            </a:r>
            <a:r>
              <a:rPr sz="1200" baseline="-24305" dirty="0">
                <a:latin typeface="Times New Roman"/>
                <a:cs typeface="Times New Roman"/>
              </a:rPr>
              <a:t>1 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-45" dirty="0">
                <a:latin typeface="Times New Roman"/>
                <a:cs typeface="Times New Roman"/>
              </a:rPr>
              <a:t>T</a:t>
            </a:r>
            <a:r>
              <a:rPr sz="1200" spc="-67" baseline="-24305" dirty="0">
                <a:latin typeface="Times New Roman"/>
                <a:cs typeface="Times New Roman"/>
              </a:rPr>
              <a:t>1     </a:t>
            </a:r>
            <a:r>
              <a:rPr sz="2025" spc="7" baseline="-34979" dirty="0">
                <a:latin typeface="Symbol"/>
                <a:cs typeface="Symbol"/>
              </a:rPr>
              <a:t></a:t>
            </a:r>
            <a:r>
              <a:rPr sz="2025" spc="7" baseline="-34979" dirty="0">
                <a:latin typeface="Times New Roman"/>
                <a:cs typeface="Times New Roman"/>
              </a:rPr>
              <a:t> </a:t>
            </a:r>
            <a:r>
              <a:rPr sz="2025" spc="517" baseline="-34979" dirty="0">
                <a:latin typeface="Times New Roman"/>
                <a:cs typeface="Times New Roman"/>
              </a:rPr>
              <a:t> </a:t>
            </a:r>
            <a:r>
              <a:rPr sz="1350" i="1" spc="-45" dirty="0">
                <a:latin typeface="Times New Roman"/>
                <a:cs typeface="Times New Roman"/>
              </a:rPr>
              <a:t>T</a:t>
            </a:r>
            <a:r>
              <a:rPr sz="1200" spc="-67" baseline="-24305" dirty="0">
                <a:latin typeface="Times New Roman"/>
                <a:cs typeface="Times New Roman"/>
              </a:rPr>
              <a:t>1</a:t>
            </a:r>
            <a:r>
              <a:rPr sz="1200" spc="-104" baseline="-2430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-7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T</a:t>
            </a:r>
            <a:r>
              <a:rPr sz="1200" spc="7" baseline="-24305" dirty="0">
                <a:latin typeface="Times New Roman"/>
                <a:cs typeface="Times New Roman"/>
              </a:rPr>
              <a:t>2	</a:t>
            </a:r>
            <a:r>
              <a:rPr sz="2025" spc="7" baseline="-34979" dirty="0">
                <a:latin typeface="Symbol"/>
                <a:cs typeface="Symbol"/>
              </a:rPr>
              <a:t></a:t>
            </a:r>
            <a:r>
              <a:rPr sz="2025" spc="7" baseline="-34979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T</a:t>
            </a:r>
            <a:r>
              <a:rPr sz="1200" spc="7" baseline="-24305" dirty="0">
                <a:latin typeface="Times New Roman"/>
                <a:cs typeface="Times New Roman"/>
              </a:rPr>
              <a:t>2 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-210" dirty="0">
                <a:latin typeface="Times New Roman"/>
                <a:cs typeface="Times New Roman"/>
              </a:rPr>
              <a:t> </a:t>
            </a:r>
            <a:r>
              <a:rPr sz="1350" i="1" spc="-10" dirty="0">
                <a:latin typeface="Times New Roman"/>
                <a:cs typeface="Times New Roman"/>
              </a:rPr>
              <a:t>T</a:t>
            </a:r>
            <a:r>
              <a:rPr sz="1200" spc="-15" baseline="-24305" dirty="0">
                <a:latin typeface="Symbol"/>
                <a:cs typeface="Symbol"/>
              </a:rPr>
              <a:t></a:t>
            </a:r>
            <a:r>
              <a:rPr sz="1200" spc="-15" baseline="-24305" dirty="0">
                <a:latin typeface="Times New Roman"/>
                <a:cs typeface="Times New Roman"/>
              </a:rPr>
              <a:t> </a:t>
            </a:r>
            <a:r>
              <a:rPr sz="1200" spc="-7" baseline="-24305" dirty="0">
                <a:latin typeface="Times New Roman"/>
                <a:cs typeface="Times New Roman"/>
              </a:rPr>
              <a:t>2</a:t>
            </a:r>
            <a:endParaRPr sz="1200" baseline="-24305">
              <a:latin typeface="Times New Roman"/>
              <a:cs typeface="Times New Roman"/>
            </a:endParaRPr>
          </a:p>
          <a:p>
            <a:pPr marL="814705">
              <a:lnSpc>
                <a:spcPct val="100000"/>
              </a:lnSpc>
              <a:spcBef>
                <a:spcPts val="300"/>
              </a:spcBef>
              <a:tabLst>
                <a:tab pos="1624965" algn="l"/>
                <a:tab pos="2378075" algn="l"/>
              </a:tabLst>
            </a:pPr>
            <a:r>
              <a:rPr sz="1350" spc="5" dirty="0">
                <a:latin typeface="Times New Roman"/>
                <a:cs typeface="Times New Roman"/>
              </a:rPr>
              <a:t>1</a:t>
            </a:r>
            <a:r>
              <a:rPr sz="1350" spc="-204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/(</a:t>
            </a:r>
            <a:r>
              <a:rPr sz="1350" spc="-220" dirty="0">
                <a:latin typeface="Times New Roman"/>
                <a:cs typeface="Times New Roman"/>
              </a:rPr>
              <a:t> </a:t>
            </a:r>
            <a:r>
              <a:rPr sz="1350" i="1" spc="-55" dirty="0">
                <a:latin typeface="Times New Roman"/>
                <a:cs typeface="Times New Roman"/>
              </a:rPr>
              <a:t>h</a:t>
            </a:r>
            <a:r>
              <a:rPr sz="1200" spc="-82" baseline="-24305" dirty="0">
                <a:latin typeface="Times New Roman"/>
                <a:cs typeface="Times New Roman"/>
              </a:rPr>
              <a:t>1  </a:t>
            </a:r>
            <a:r>
              <a:rPr sz="1200" spc="-22" baseline="-24305" dirty="0">
                <a:latin typeface="Times New Roman"/>
                <a:cs typeface="Times New Roman"/>
              </a:rPr>
              <a:t> </a:t>
            </a:r>
            <a:r>
              <a:rPr sz="1350" i="1" spc="15" dirty="0">
                <a:latin typeface="Times New Roman"/>
                <a:cs typeface="Times New Roman"/>
              </a:rPr>
              <a:t>A</a:t>
            </a:r>
            <a:r>
              <a:rPr sz="1350" spc="15" dirty="0">
                <a:latin typeface="Times New Roman"/>
                <a:cs typeface="Times New Roman"/>
              </a:rPr>
              <a:t>)	</a:t>
            </a:r>
            <a:r>
              <a:rPr sz="1350" i="1" spc="5" dirty="0">
                <a:latin typeface="Times New Roman"/>
                <a:cs typeface="Times New Roman"/>
              </a:rPr>
              <a:t>L</a:t>
            </a:r>
            <a:r>
              <a:rPr sz="1350" i="1" spc="-15" dirty="0">
                <a:latin typeface="Times New Roman"/>
                <a:cs typeface="Times New Roman"/>
              </a:rPr>
              <a:t> </a:t>
            </a:r>
            <a:r>
              <a:rPr sz="1350" spc="35" dirty="0">
                <a:latin typeface="Times New Roman"/>
                <a:cs typeface="Times New Roman"/>
              </a:rPr>
              <a:t>/(</a:t>
            </a:r>
            <a:r>
              <a:rPr sz="1350" i="1" spc="35" dirty="0">
                <a:latin typeface="Times New Roman"/>
                <a:cs typeface="Times New Roman"/>
              </a:rPr>
              <a:t>k</a:t>
            </a:r>
            <a:r>
              <a:rPr sz="1350" i="1" spc="135" dirty="0">
                <a:latin typeface="Times New Roman"/>
                <a:cs typeface="Times New Roman"/>
              </a:rPr>
              <a:t> </a:t>
            </a:r>
            <a:r>
              <a:rPr sz="1350" i="1" spc="30" dirty="0">
                <a:latin typeface="Times New Roman"/>
                <a:cs typeface="Times New Roman"/>
              </a:rPr>
              <a:t>A</a:t>
            </a:r>
            <a:r>
              <a:rPr sz="1350" spc="30" dirty="0">
                <a:latin typeface="Times New Roman"/>
                <a:cs typeface="Times New Roman"/>
              </a:rPr>
              <a:t>)	</a:t>
            </a:r>
            <a:r>
              <a:rPr sz="1350" spc="5" dirty="0">
                <a:latin typeface="Times New Roman"/>
                <a:cs typeface="Times New Roman"/>
              </a:rPr>
              <a:t>1 </a:t>
            </a:r>
            <a:r>
              <a:rPr sz="1350" spc="30" dirty="0">
                <a:latin typeface="Times New Roman"/>
                <a:cs typeface="Times New Roman"/>
              </a:rPr>
              <a:t>/(</a:t>
            </a:r>
            <a:r>
              <a:rPr sz="1350" i="1" spc="30" dirty="0">
                <a:latin typeface="Times New Roman"/>
                <a:cs typeface="Times New Roman"/>
              </a:rPr>
              <a:t>h</a:t>
            </a:r>
            <a:r>
              <a:rPr sz="1200" spc="44" baseline="-24305" dirty="0">
                <a:latin typeface="Times New Roman"/>
                <a:cs typeface="Times New Roman"/>
              </a:rPr>
              <a:t>2</a:t>
            </a:r>
            <a:r>
              <a:rPr sz="1200" spc="52" baseline="-24305" dirty="0">
                <a:latin typeface="Times New Roman"/>
                <a:cs typeface="Times New Roman"/>
              </a:rPr>
              <a:t> </a:t>
            </a:r>
            <a:r>
              <a:rPr sz="1350" i="1" spc="15" dirty="0">
                <a:latin typeface="Times New Roman"/>
                <a:cs typeface="Times New Roman"/>
              </a:rPr>
              <a:t>A</a:t>
            </a:r>
            <a:r>
              <a:rPr sz="1350" spc="1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  <a:p>
            <a:pPr marL="704850">
              <a:lnSpc>
                <a:spcPct val="100000"/>
              </a:lnSpc>
              <a:spcBef>
                <a:spcPts val="445"/>
              </a:spcBef>
              <a:tabLst>
                <a:tab pos="2274570" algn="l"/>
              </a:tabLst>
            </a:pPr>
            <a:r>
              <a:rPr sz="2025" spc="7" baseline="-34979" dirty="0">
                <a:latin typeface="Symbol"/>
                <a:cs typeface="Symbol"/>
              </a:rPr>
              <a:t></a:t>
            </a:r>
            <a:r>
              <a:rPr sz="2025" spc="7" baseline="-34979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T</a:t>
            </a:r>
            <a:r>
              <a:rPr sz="1200" baseline="-24305" dirty="0">
                <a:latin typeface="Symbol"/>
                <a:cs typeface="Symbol"/>
              </a:rPr>
              <a:t></a:t>
            </a:r>
            <a:r>
              <a:rPr sz="1200" baseline="-24305" dirty="0">
                <a:latin typeface="Times New Roman"/>
                <a:cs typeface="Times New Roman"/>
              </a:rPr>
              <a:t>1 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-45" dirty="0">
                <a:latin typeface="Times New Roman"/>
                <a:cs typeface="Times New Roman"/>
              </a:rPr>
              <a:t>T</a:t>
            </a:r>
            <a:r>
              <a:rPr sz="1200" spc="-67" baseline="-24305" dirty="0">
                <a:latin typeface="Times New Roman"/>
                <a:cs typeface="Times New Roman"/>
              </a:rPr>
              <a:t>1    </a:t>
            </a:r>
            <a:r>
              <a:rPr sz="2025" spc="7" baseline="-34979" dirty="0">
                <a:latin typeface="Symbol"/>
                <a:cs typeface="Symbol"/>
              </a:rPr>
              <a:t></a:t>
            </a:r>
            <a:r>
              <a:rPr sz="2025" spc="7" baseline="-34979" dirty="0">
                <a:latin typeface="Times New Roman"/>
                <a:cs typeface="Times New Roman"/>
              </a:rPr>
              <a:t> </a:t>
            </a:r>
            <a:r>
              <a:rPr sz="2025" spc="517" baseline="-34979" dirty="0">
                <a:latin typeface="Times New Roman"/>
                <a:cs typeface="Times New Roman"/>
              </a:rPr>
              <a:t> </a:t>
            </a:r>
            <a:r>
              <a:rPr sz="1350" i="1" spc="-45" dirty="0">
                <a:latin typeface="Times New Roman"/>
                <a:cs typeface="Times New Roman"/>
              </a:rPr>
              <a:t>T</a:t>
            </a:r>
            <a:r>
              <a:rPr sz="1200" spc="-67" baseline="-24305" dirty="0">
                <a:latin typeface="Times New Roman"/>
                <a:cs typeface="Times New Roman"/>
              </a:rPr>
              <a:t>1</a:t>
            </a:r>
            <a:r>
              <a:rPr sz="1200" spc="-44" baseline="-2430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-7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T</a:t>
            </a:r>
            <a:r>
              <a:rPr sz="1200" spc="7" baseline="-24305" dirty="0">
                <a:latin typeface="Times New Roman"/>
                <a:cs typeface="Times New Roman"/>
              </a:rPr>
              <a:t>2	</a:t>
            </a:r>
            <a:r>
              <a:rPr sz="2025" spc="7" baseline="-34979" dirty="0">
                <a:latin typeface="Symbol"/>
                <a:cs typeface="Symbol"/>
              </a:rPr>
              <a:t></a:t>
            </a:r>
            <a:r>
              <a:rPr sz="2025" spc="7" baseline="-34979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T</a:t>
            </a:r>
            <a:r>
              <a:rPr sz="1200" spc="7" baseline="-24305" dirty="0">
                <a:latin typeface="Times New Roman"/>
                <a:cs typeface="Times New Roman"/>
              </a:rPr>
              <a:t>2 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-215" dirty="0">
                <a:latin typeface="Times New Roman"/>
                <a:cs typeface="Times New Roman"/>
              </a:rPr>
              <a:t> </a:t>
            </a:r>
            <a:r>
              <a:rPr sz="1350" i="1" spc="-10" dirty="0">
                <a:latin typeface="Times New Roman"/>
                <a:cs typeface="Times New Roman"/>
              </a:rPr>
              <a:t>T</a:t>
            </a:r>
            <a:r>
              <a:rPr sz="1200" spc="-15" baseline="-24305" dirty="0">
                <a:latin typeface="Symbol"/>
                <a:cs typeface="Symbol"/>
              </a:rPr>
              <a:t></a:t>
            </a:r>
            <a:r>
              <a:rPr sz="1200" spc="-15" baseline="-24305" dirty="0">
                <a:latin typeface="Times New Roman"/>
                <a:cs typeface="Times New Roman"/>
              </a:rPr>
              <a:t> </a:t>
            </a:r>
            <a:r>
              <a:rPr sz="1200" spc="-7" baseline="-24305" dirty="0">
                <a:latin typeface="Times New Roman"/>
                <a:cs typeface="Times New Roman"/>
              </a:rPr>
              <a:t>2</a:t>
            </a:r>
            <a:endParaRPr sz="1200" baseline="-24305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421130" y="2985770"/>
            <a:ext cx="658495" cy="0"/>
          </a:xfrm>
          <a:custGeom>
            <a:avLst/>
            <a:gdLst/>
            <a:ahLst/>
            <a:cxnLst/>
            <a:rect l="l" t="t" r="r" b="b"/>
            <a:pathLst>
              <a:path w="658494">
                <a:moveTo>
                  <a:pt x="0" y="0"/>
                </a:moveTo>
                <a:lnTo>
                  <a:pt x="657987" y="0"/>
                </a:lnTo>
              </a:path>
            </a:pathLst>
          </a:custGeom>
          <a:ln w="75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456688" y="2843753"/>
            <a:ext cx="154305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  <a:tabLst>
                <a:tab pos="843915" algn="l"/>
              </a:tabLst>
            </a:pPr>
            <a:r>
              <a:rPr sz="1350" spc="-25" dirty="0">
                <a:latin typeface="Times New Roman"/>
                <a:cs typeface="Times New Roman"/>
              </a:rPr>
              <a:t>(</a:t>
            </a:r>
            <a:r>
              <a:rPr sz="1350" i="1" spc="-25" dirty="0">
                <a:latin typeface="Times New Roman"/>
                <a:cs typeface="Times New Roman"/>
              </a:rPr>
              <a:t>W</a:t>
            </a:r>
            <a:r>
              <a:rPr sz="1350" i="1" spc="-4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)	</a:t>
            </a:r>
            <a:r>
              <a:rPr sz="1350" spc="50" dirty="0">
                <a:latin typeface="MT Extra"/>
                <a:cs typeface="MT Extra"/>
              </a:rPr>
              <a:t></a:t>
            </a:r>
            <a:r>
              <a:rPr sz="1350" spc="50" dirty="0">
                <a:latin typeface="Times New Roman"/>
                <a:cs typeface="Times New Roman"/>
              </a:rPr>
              <a:t>(3.9.</a:t>
            </a:r>
            <a:r>
              <a:rPr sz="1350" i="1" spc="50" dirty="0">
                <a:latin typeface="Times New Roman"/>
                <a:cs typeface="Times New Roman"/>
              </a:rPr>
              <a:t>a</a:t>
            </a:r>
            <a:r>
              <a:rPr sz="1350" spc="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05536" y="2514838"/>
            <a:ext cx="4572000" cy="49657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390"/>
              </a:spcBef>
            </a:pP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represented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terms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10" dirty="0">
                <a:latin typeface="Times New Roman"/>
                <a:cs typeface="Times New Roman"/>
              </a:rPr>
              <a:t>total </a:t>
            </a:r>
            <a:r>
              <a:rPr sz="1200" spc="-10" dirty="0">
                <a:latin typeface="Times New Roman"/>
                <a:cs typeface="Times New Roman"/>
              </a:rPr>
              <a:t>thermal resistance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total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  <a:p>
            <a:pPr marL="503555">
              <a:lnSpc>
                <a:spcPct val="100000"/>
              </a:lnSpc>
              <a:spcBef>
                <a:spcPts val="355"/>
              </a:spcBef>
            </a:pPr>
            <a:r>
              <a:rPr sz="2025" i="1" spc="-405" baseline="-22633" dirty="0">
                <a:latin typeface="Times New Roman"/>
                <a:cs typeface="Times New Roman"/>
              </a:rPr>
              <a:t>Q</a:t>
            </a:r>
            <a:r>
              <a:rPr sz="2025" spc="-405" baseline="-4115" dirty="0">
                <a:latin typeface="MT Extra"/>
                <a:cs typeface="MT Extra"/>
              </a:rPr>
              <a:t></a:t>
            </a:r>
            <a:r>
              <a:rPr sz="2025" spc="-405" baseline="-4115" dirty="0">
                <a:latin typeface="Times New Roman"/>
                <a:cs typeface="Times New Roman"/>
              </a:rPr>
              <a:t> </a:t>
            </a:r>
            <a:r>
              <a:rPr sz="2025" spc="15" baseline="-22633" dirty="0">
                <a:latin typeface="Symbol"/>
                <a:cs typeface="Symbol"/>
              </a:rPr>
              <a:t></a:t>
            </a:r>
            <a:r>
              <a:rPr sz="2025" spc="15" baseline="-22633" dirty="0">
                <a:latin typeface="Times New Roman"/>
                <a:cs typeface="Times New Roman"/>
              </a:rPr>
              <a:t> </a:t>
            </a:r>
            <a:r>
              <a:rPr sz="2025" i="1" spc="-7" baseline="14403" dirty="0">
                <a:latin typeface="Times New Roman"/>
                <a:cs typeface="Times New Roman"/>
              </a:rPr>
              <a:t>T</a:t>
            </a:r>
            <a:r>
              <a:rPr sz="800" spc="-5" dirty="0">
                <a:latin typeface="Symbol"/>
                <a:cs typeface="Symbol"/>
              </a:rPr>
              <a:t></a:t>
            </a:r>
            <a:r>
              <a:rPr sz="800" spc="-5" dirty="0">
                <a:latin typeface="Times New Roman"/>
                <a:cs typeface="Times New Roman"/>
              </a:rPr>
              <a:t>1 </a:t>
            </a:r>
            <a:r>
              <a:rPr sz="2025" spc="15" baseline="14403" dirty="0">
                <a:latin typeface="Symbol"/>
                <a:cs typeface="Symbol"/>
              </a:rPr>
              <a:t></a:t>
            </a:r>
            <a:r>
              <a:rPr sz="2025" spc="-345" baseline="14403" dirty="0">
                <a:latin typeface="Times New Roman"/>
                <a:cs typeface="Times New Roman"/>
              </a:rPr>
              <a:t> </a:t>
            </a:r>
            <a:r>
              <a:rPr sz="2025" i="1" spc="-30" baseline="14403" dirty="0">
                <a:latin typeface="Times New Roman"/>
                <a:cs typeface="Times New Roman"/>
              </a:rPr>
              <a:t>T</a:t>
            </a:r>
            <a:r>
              <a:rPr sz="800" spc="-20" dirty="0">
                <a:latin typeface="Symbol"/>
                <a:cs typeface="Symbol"/>
              </a:rPr>
              <a:t>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8236" y="3020537"/>
            <a:ext cx="1314450" cy="40703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43180" algn="r">
              <a:lnSpc>
                <a:spcPts val="1580"/>
              </a:lnSpc>
              <a:spcBef>
                <a:spcPts val="120"/>
              </a:spcBef>
            </a:pPr>
            <a:r>
              <a:rPr sz="2025" i="1" spc="15" baseline="14403" dirty="0">
                <a:latin typeface="Times New Roman"/>
                <a:cs typeface="Times New Roman"/>
              </a:rPr>
              <a:t>R</a:t>
            </a:r>
            <a:r>
              <a:rPr sz="800" i="1" spc="-10" dirty="0">
                <a:latin typeface="Times New Roman"/>
                <a:cs typeface="Times New Roman"/>
              </a:rPr>
              <a:t>t</a:t>
            </a:r>
            <a:r>
              <a:rPr sz="800" i="1" dirty="0">
                <a:latin typeface="Times New Roman"/>
                <a:cs typeface="Times New Roman"/>
              </a:rPr>
              <a:t>o</a:t>
            </a:r>
            <a:r>
              <a:rPr sz="800" i="1" spc="-10" dirty="0">
                <a:latin typeface="Times New Roman"/>
                <a:cs typeface="Times New Roman"/>
              </a:rPr>
              <a:t>t</a:t>
            </a:r>
            <a:r>
              <a:rPr sz="800" i="1" dirty="0">
                <a:latin typeface="Times New Roman"/>
                <a:cs typeface="Times New Roman"/>
              </a:rPr>
              <a:t>al</a:t>
            </a: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ts val="1400"/>
              </a:lnSpc>
            </a:pPr>
            <a:r>
              <a:rPr sz="1200" spc="-10" dirty="0">
                <a:latin typeface="Times New Roman"/>
                <a:cs typeface="Times New Roman"/>
              </a:rPr>
              <a:t>where;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715511" y="3760664"/>
            <a:ext cx="641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639311" y="3645377"/>
            <a:ext cx="126238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  <a:tabLst>
                <a:tab pos="493395" algn="l"/>
                <a:tab pos="941705" algn="l"/>
              </a:tabLst>
            </a:pPr>
            <a:r>
              <a:rPr sz="1350" i="1" spc="10" dirty="0">
                <a:latin typeface="Times New Roman"/>
                <a:cs typeface="Times New Roman"/>
              </a:rPr>
              <a:t>h </a:t>
            </a:r>
            <a:r>
              <a:rPr sz="1350" i="1" spc="4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A	</a:t>
            </a:r>
            <a:r>
              <a:rPr sz="1350" i="1" spc="5" dirty="0">
                <a:latin typeface="Times New Roman"/>
                <a:cs typeface="Times New Roman"/>
              </a:rPr>
              <a:t>k</a:t>
            </a:r>
            <a:r>
              <a:rPr sz="1350" i="1" spc="13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A	h</a:t>
            </a:r>
            <a:r>
              <a:rPr sz="1350" i="1" spc="12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28344" y="3626552"/>
            <a:ext cx="21977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527050" algn="l"/>
                <a:tab pos="1118235" algn="l"/>
                <a:tab pos="1886585" algn="l"/>
              </a:tabLst>
            </a:pPr>
            <a:r>
              <a:rPr sz="800" i="1" spc="-5" dirty="0">
                <a:latin typeface="Times New Roman"/>
                <a:cs typeface="Times New Roman"/>
              </a:rPr>
              <a:t>total	</a:t>
            </a:r>
            <a:r>
              <a:rPr sz="800" i="1" dirty="0">
                <a:latin typeface="Times New Roman"/>
                <a:cs typeface="Times New Roman"/>
              </a:rPr>
              <a:t>conv</a:t>
            </a:r>
            <a:r>
              <a:rPr sz="800" i="1" spc="-50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,1	</a:t>
            </a:r>
            <a:r>
              <a:rPr sz="800" i="1" dirty="0">
                <a:latin typeface="Times New Roman"/>
                <a:cs typeface="Times New Roman"/>
              </a:rPr>
              <a:t>cond</a:t>
            </a:r>
            <a:r>
              <a:rPr sz="800" i="1" spc="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,</a:t>
            </a:r>
            <a:r>
              <a:rPr sz="800" spc="-85" dirty="0">
                <a:latin typeface="Times New Roman"/>
                <a:cs typeface="Times New Roman"/>
              </a:rPr>
              <a:t> </a:t>
            </a:r>
            <a:r>
              <a:rPr sz="800" i="1" spc="-10" dirty="0">
                <a:latin typeface="Times New Roman"/>
                <a:cs typeface="Times New Roman"/>
              </a:rPr>
              <a:t>wall	</a:t>
            </a:r>
            <a:r>
              <a:rPr sz="800" i="1" dirty="0">
                <a:latin typeface="Times New Roman"/>
                <a:cs typeface="Times New Roman"/>
              </a:rPr>
              <a:t>conv</a:t>
            </a:r>
            <a:r>
              <a:rPr sz="800" i="1" spc="-1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,</a:t>
            </a:r>
            <a:r>
              <a:rPr sz="800" spc="-13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204459" y="3511265"/>
            <a:ext cx="171640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  <a:tabLst>
                <a:tab pos="1000760" algn="l"/>
              </a:tabLst>
            </a:pPr>
            <a:r>
              <a:rPr sz="1350" spc="20" dirty="0">
                <a:latin typeface="Times New Roman"/>
                <a:cs typeface="Times New Roman"/>
              </a:rPr>
              <a:t>(</a:t>
            </a:r>
            <a:r>
              <a:rPr sz="1350" i="1" spc="20" dirty="0">
                <a:latin typeface="Times New Roman"/>
                <a:cs typeface="Times New Roman"/>
              </a:rPr>
              <a:t>C</a:t>
            </a:r>
            <a:r>
              <a:rPr sz="1350" i="1" spc="-150" dirty="0">
                <a:latin typeface="Times New Roman"/>
                <a:cs typeface="Times New Roman"/>
              </a:rPr>
              <a:t> </a:t>
            </a:r>
            <a:r>
              <a:rPr sz="1200" spc="-7" baseline="41666" dirty="0">
                <a:latin typeface="MT Extra"/>
                <a:cs typeface="MT Extra"/>
              </a:rPr>
              <a:t></a:t>
            </a:r>
            <a:r>
              <a:rPr sz="1200" spc="-7" baseline="41666" dirty="0">
                <a:latin typeface="Times New Roman"/>
                <a:cs typeface="Times New Roman"/>
              </a:rPr>
              <a:t> </a:t>
            </a:r>
            <a:r>
              <a:rPr sz="1200" baseline="41666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/</a:t>
            </a:r>
            <a:r>
              <a:rPr sz="1350" spc="-190" dirty="0">
                <a:latin typeface="Times New Roman"/>
                <a:cs typeface="Times New Roman"/>
              </a:rPr>
              <a:t> </a:t>
            </a:r>
            <a:r>
              <a:rPr sz="1350" i="1" spc="15" dirty="0">
                <a:latin typeface="Times New Roman"/>
                <a:cs typeface="Times New Roman"/>
              </a:rPr>
              <a:t>W</a:t>
            </a:r>
            <a:r>
              <a:rPr sz="1350" i="1" spc="-4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)	</a:t>
            </a:r>
            <a:r>
              <a:rPr sz="1350" spc="45" dirty="0">
                <a:latin typeface="MT Extra"/>
                <a:cs typeface="MT Extra"/>
              </a:rPr>
              <a:t></a:t>
            </a:r>
            <a:r>
              <a:rPr sz="1350" spc="45" dirty="0">
                <a:latin typeface="Times New Roman"/>
                <a:cs typeface="Times New Roman"/>
              </a:rPr>
              <a:t>(3.9.</a:t>
            </a:r>
            <a:r>
              <a:rPr sz="1350" i="1" spc="45" dirty="0">
                <a:latin typeface="Times New Roman"/>
                <a:cs typeface="Times New Roman"/>
              </a:rPr>
              <a:t>b</a:t>
            </a:r>
            <a:r>
              <a:rPr sz="1350" spc="4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452367" y="3401537"/>
            <a:ext cx="148590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0"/>
              </a:spcBef>
            </a:pPr>
            <a:r>
              <a:rPr sz="2025" spc="15" baseline="-34979" dirty="0">
                <a:latin typeface="Symbol"/>
                <a:cs typeface="Symbol"/>
              </a:rPr>
              <a:t></a:t>
            </a:r>
            <a:r>
              <a:rPr sz="135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1</a:t>
            </a:r>
            <a:r>
              <a:rPr sz="1350" spc="10" dirty="0">
                <a:latin typeface="Times New Roman"/>
                <a:cs typeface="Times New Roman"/>
              </a:rPr>
              <a:t> </a:t>
            </a:r>
            <a:r>
              <a:rPr sz="2025" spc="15" baseline="-34979" dirty="0">
                <a:latin typeface="Symbol"/>
                <a:cs typeface="Symbol"/>
              </a:rPr>
              <a:t></a:t>
            </a:r>
            <a:r>
              <a:rPr sz="135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i="1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</a:t>
            </a:r>
            <a:r>
              <a:rPr sz="1350" i="1" spc="10" dirty="0">
                <a:latin typeface="Times New Roman"/>
                <a:cs typeface="Times New Roman"/>
              </a:rPr>
              <a:t> </a:t>
            </a:r>
            <a:r>
              <a:rPr sz="2025" spc="15" baseline="-34979" dirty="0">
                <a:latin typeface="Symbol"/>
                <a:cs typeface="Symbol"/>
              </a:rPr>
              <a:t></a:t>
            </a:r>
            <a:r>
              <a:rPr sz="1350" u="sng" spc="1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350" u="sng" spc="-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21663" y="3511265"/>
            <a:ext cx="2003425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  <a:tabLst>
                <a:tab pos="374650" algn="l"/>
                <a:tab pos="972185" algn="l"/>
                <a:tab pos="1736725" algn="l"/>
              </a:tabLst>
            </a:pPr>
            <a:r>
              <a:rPr sz="1350" i="1" spc="10" dirty="0">
                <a:latin typeface="Times New Roman"/>
                <a:cs typeface="Times New Roman"/>
              </a:rPr>
              <a:t>R	</a:t>
            </a:r>
            <a:r>
              <a:rPr sz="1350" spc="10" dirty="0">
                <a:latin typeface="Symbol"/>
                <a:cs typeface="Symbol"/>
              </a:rPr>
              <a:t></a:t>
            </a:r>
            <a:r>
              <a:rPr sz="1350" spc="10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R	</a:t>
            </a:r>
            <a:r>
              <a:rPr sz="1350" spc="10" dirty="0">
                <a:latin typeface="Symbol"/>
                <a:cs typeface="Symbol"/>
              </a:rPr>
              <a:t></a:t>
            </a:r>
            <a:r>
              <a:rPr sz="1350" spc="3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R	</a:t>
            </a:r>
            <a:r>
              <a:rPr sz="1350" spc="10" dirty="0">
                <a:latin typeface="Symbol"/>
                <a:cs typeface="Symbol"/>
              </a:rPr>
              <a:t></a:t>
            </a:r>
            <a:r>
              <a:rPr sz="1350" spc="-1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05536" y="3760664"/>
            <a:ext cx="6367780" cy="959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11020" algn="ctr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Times New Roman"/>
                <a:cs typeface="Times New Roman"/>
              </a:rPr>
              <a:t>2</a:t>
            </a:r>
            <a:endParaRPr sz="800">
              <a:latin typeface="Times New Roman"/>
              <a:cs typeface="Times New Roman"/>
            </a:endParaRPr>
          </a:p>
          <a:p>
            <a:pPr marL="25400">
              <a:lnSpc>
                <a:spcPts val="1405"/>
              </a:lnSpc>
              <a:spcBef>
                <a:spcPts val="3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sometimes convenient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express heat 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an analogous </a:t>
            </a:r>
            <a:r>
              <a:rPr sz="1200" spc="-20" dirty="0">
                <a:latin typeface="Times New Roman"/>
                <a:cs typeface="Times New Roman"/>
              </a:rPr>
              <a:t>manner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endParaRPr sz="1200">
              <a:latin typeface="Times New Roman"/>
              <a:cs typeface="Times New Roman"/>
            </a:endParaRPr>
          </a:p>
          <a:p>
            <a:pPr marL="25400">
              <a:lnSpc>
                <a:spcPts val="1405"/>
              </a:lnSpc>
            </a:pPr>
            <a:r>
              <a:rPr sz="1200" i="1" spc="-10" dirty="0">
                <a:latin typeface="Times New Roman"/>
                <a:cs typeface="Times New Roman"/>
              </a:rPr>
              <a:t>Newton’s </a:t>
            </a:r>
            <a:r>
              <a:rPr sz="1200" i="1" spc="-5" dirty="0">
                <a:latin typeface="Times New Roman"/>
                <a:cs typeface="Times New Roman"/>
              </a:rPr>
              <a:t>law of cooling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  <a:p>
            <a:pPr marL="503555">
              <a:lnSpc>
                <a:spcPct val="100000"/>
              </a:lnSpc>
              <a:spcBef>
                <a:spcPts val="210"/>
              </a:spcBef>
              <a:tabLst>
                <a:tab pos="1902460" algn="l"/>
                <a:tab pos="2728595" algn="l"/>
              </a:tabLst>
            </a:pPr>
            <a:r>
              <a:rPr sz="1350" i="1" spc="-275" dirty="0">
                <a:latin typeface="Times New Roman"/>
                <a:cs typeface="Times New Roman"/>
              </a:rPr>
              <a:t>Q</a:t>
            </a:r>
            <a:r>
              <a:rPr sz="2025" spc="-412" baseline="16460" dirty="0">
                <a:latin typeface="MT Extra"/>
                <a:cs typeface="MT Extra"/>
              </a:rPr>
              <a:t></a:t>
            </a:r>
            <a:r>
              <a:rPr sz="2025" spc="-412" baseline="16460" dirty="0">
                <a:latin typeface="Times New Roman"/>
                <a:cs typeface="Times New Roman"/>
              </a:rPr>
              <a:t>        </a:t>
            </a:r>
            <a:r>
              <a:rPr sz="1350" spc="65" dirty="0">
                <a:latin typeface="Symbol"/>
                <a:cs typeface="Symbol"/>
              </a:rPr>
              <a:t></a:t>
            </a:r>
            <a:r>
              <a:rPr sz="1350" i="1" spc="65" dirty="0">
                <a:latin typeface="Times New Roman"/>
                <a:cs typeface="Times New Roman"/>
              </a:rPr>
              <a:t>U</a:t>
            </a:r>
            <a:r>
              <a:rPr sz="1350" i="1" spc="204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A</a:t>
            </a:r>
            <a:r>
              <a:rPr sz="1350" i="1" spc="-13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</a:t>
            </a:r>
            <a:r>
              <a:rPr sz="1350" i="1" spc="-5" dirty="0">
                <a:latin typeface="Times New Roman"/>
                <a:cs typeface="Times New Roman"/>
              </a:rPr>
              <a:t>T</a:t>
            </a:r>
            <a:r>
              <a:rPr sz="1200" i="1" spc="-7" baseline="-24305" dirty="0">
                <a:latin typeface="Times New Roman"/>
                <a:cs typeface="Times New Roman"/>
              </a:rPr>
              <a:t>total	</a:t>
            </a:r>
            <a:r>
              <a:rPr sz="1350" spc="-40" dirty="0">
                <a:latin typeface="Times New Roman"/>
                <a:cs typeface="Times New Roman"/>
              </a:rPr>
              <a:t>(</a:t>
            </a:r>
            <a:r>
              <a:rPr sz="1350" i="1" spc="-40" dirty="0">
                <a:latin typeface="Times New Roman"/>
                <a:cs typeface="Times New Roman"/>
              </a:rPr>
              <a:t>W</a:t>
            </a:r>
            <a:r>
              <a:rPr sz="1350" i="1" spc="-6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	</a:t>
            </a:r>
            <a:r>
              <a:rPr sz="1350" spc="40" dirty="0">
                <a:latin typeface="MT Extra"/>
                <a:cs typeface="MT Extra"/>
              </a:rPr>
              <a:t></a:t>
            </a:r>
            <a:r>
              <a:rPr sz="1350" spc="40" dirty="0">
                <a:latin typeface="Times New Roman"/>
                <a:cs typeface="Times New Roman"/>
              </a:rPr>
              <a:t>(3.10.</a:t>
            </a:r>
            <a:r>
              <a:rPr sz="1350" i="1" spc="40" dirty="0">
                <a:latin typeface="Times New Roman"/>
                <a:cs typeface="Times New Roman"/>
              </a:rPr>
              <a:t>a</a:t>
            </a:r>
            <a:r>
              <a:rPr sz="1350" spc="4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284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U </a:t>
            </a: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overall heat transfer coefficient.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comparison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Eqs. (3.10.a)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(3.9.a) </a:t>
            </a:r>
            <a:r>
              <a:rPr sz="1200" spc="-5" dirty="0">
                <a:latin typeface="Times New Roman"/>
                <a:cs typeface="Times New Roman"/>
              </a:rPr>
              <a:t>shows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587817" y="4948301"/>
            <a:ext cx="355600" cy="0"/>
          </a:xfrm>
          <a:custGeom>
            <a:avLst/>
            <a:gdLst/>
            <a:ahLst/>
            <a:cxnLst/>
            <a:rect l="l" t="t" r="r" b="b"/>
            <a:pathLst>
              <a:path w="355600">
                <a:moveTo>
                  <a:pt x="0" y="0"/>
                </a:moveTo>
                <a:lnTo>
                  <a:pt x="355282" y="0"/>
                </a:lnTo>
              </a:path>
            </a:pathLst>
          </a:custGeom>
          <a:ln w="73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157793" y="5166233"/>
            <a:ext cx="307340" cy="0"/>
          </a:xfrm>
          <a:custGeom>
            <a:avLst/>
            <a:gdLst/>
            <a:ahLst/>
            <a:cxnLst/>
            <a:rect l="l" t="t" r="r" b="b"/>
            <a:pathLst>
              <a:path w="307339">
                <a:moveTo>
                  <a:pt x="0" y="0"/>
                </a:moveTo>
                <a:lnTo>
                  <a:pt x="30689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649092" y="5166233"/>
            <a:ext cx="263525" cy="0"/>
          </a:xfrm>
          <a:custGeom>
            <a:avLst/>
            <a:gdLst/>
            <a:ahLst/>
            <a:cxnLst/>
            <a:rect l="l" t="t" r="r" b="b"/>
            <a:pathLst>
              <a:path w="263525">
                <a:moveTo>
                  <a:pt x="0" y="0"/>
                </a:moveTo>
                <a:lnTo>
                  <a:pt x="26308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096577" y="5166233"/>
            <a:ext cx="327025" cy="0"/>
          </a:xfrm>
          <a:custGeom>
            <a:avLst/>
            <a:gdLst/>
            <a:ahLst/>
            <a:cxnLst/>
            <a:rect l="l" t="t" r="r" b="b"/>
            <a:pathLst>
              <a:path w="327025">
                <a:moveTo>
                  <a:pt x="0" y="0"/>
                </a:moveTo>
                <a:lnTo>
                  <a:pt x="32689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42553" y="4948301"/>
            <a:ext cx="1296670" cy="0"/>
          </a:xfrm>
          <a:custGeom>
            <a:avLst/>
            <a:gdLst/>
            <a:ahLst/>
            <a:cxnLst/>
            <a:rect l="l" t="t" r="r" b="b"/>
            <a:pathLst>
              <a:path w="1296670">
                <a:moveTo>
                  <a:pt x="0" y="0"/>
                </a:moveTo>
                <a:lnTo>
                  <a:pt x="1296161" y="0"/>
                </a:lnTo>
              </a:path>
            </a:pathLst>
          </a:custGeom>
          <a:ln w="73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40370" y="5927852"/>
            <a:ext cx="502920" cy="0"/>
          </a:xfrm>
          <a:custGeom>
            <a:avLst/>
            <a:gdLst/>
            <a:ahLst/>
            <a:cxnLst/>
            <a:rect l="l" t="t" r="r" b="b"/>
            <a:pathLst>
              <a:path w="502919">
                <a:moveTo>
                  <a:pt x="0" y="0"/>
                </a:moveTo>
                <a:lnTo>
                  <a:pt x="502729" y="0"/>
                </a:lnTo>
              </a:path>
            </a:pathLst>
          </a:custGeom>
          <a:ln w="73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157793" y="6145784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59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501836" y="6145784"/>
            <a:ext cx="130175" cy="0"/>
          </a:xfrm>
          <a:custGeom>
            <a:avLst/>
            <a:gdLst/>
            <a:ahLst/>
            <a:cxnLst/>
            <a:rect l="l" t="t" r="r" b="b"/>
            <a:pathLst>
              <a:path w="130175">
                <a:moveTo>
                  <a:pt x="0" y="0"/>
                </a:moveTo>
                <a:lnTo>
                  <a:pt x="1301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816351" y="6145784"/>
            <a:ext cx="179705" cy="0"/>
          </a:xfrm>
          <a:custGeom>
            <a:avLst/>
            <a:gdLst/>
            <a:ahLst/>
            <a:cxnLst/>
            <a:rect l="l" t="t" r="r" b="b"/>
            <a:pathLst>
              <a:path w="179705">
                <a:moveTo>
                  <a:pt x="0" y="0"/>
                </a:moveTo>
                <a:lnTo>
                  <a:pt x="17945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142553" y="5927852"/>
            <a:ext cx="868680" cy="0"/>
          </a:xfrm>
          <a:custGeom>
            <a:avLst/>
            <a:gdLst/>
            <a:ahLst/>
            <a:cxnLst/>
            <a:rect l="l" t="t" r="r" b="b"/>
            <a:pathLst>
              <a:path w="868680">
                <a:moveTo>
                  <a:pt x="0" y="0"/>
                </a:moveTo>
                <a:lnTo>
                  <a:pt x="868489" y="0"/>
                </a:lnTo>
              </a:path>
            </a:pathLst>
          </a:custGeom>
          <a:ln w="73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655319" y="5421024"/>
            <a:ext cx="228600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350" i="1" spc="15" dirty="0">
                <a:latin typeface="Times New Roman"/>
                <a:cs typeface="Times New Roman"/>
              </a:rPr>
              <a:t>o</a:t>
            </a:r>
            <a:r>
              <a:rPr sz="1350" i="1" spc="95" dirty="0">
                <a:latin typeface="Times New Roman"/>
                <a:cs typeface="Times New Roman"/>
              </a:rPr>
              <a:t>r</a:t>
            </a:r>
            <a:r>
              <a:rPr sz="1350" dirty="0">
                <a:latin typeface="Times New Roman"/>
                <a:cs typeface="Times New Roman"/>
              </a:rPr>
              <a:t>;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734055" y="4686268"/>
            <a:ext cx="581025" cy="46482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204"/>
              </a:spcBef>
            </a:pPr>
            <a:r>
              <a:rPr sz="1350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0"/>
              </a:spcBef>
              <a:tabLst>
                <a:tab pos="481330" algn="l"/>
              </a:tabLst>
            </a:pPr>
            <a:r>
              <a:rPr sz="1350" i="1" dirty="0">
                <a:latin typeface="Times New Roman"/>
                <a:cs typeface="Times New Roman"/>
              </a:rPr>
              <a:t>L	</a:t>
            </a:r>
            <a:r>
              <a:rPr sz="1350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144776" y="5158895"/>
            <a:ext cx="1306195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  <a:tabLst>
                <a:tab pos="515620" algn="l"/>
                <a:tab pos="963930" algn="l"/>
              </a:tabLst>
            </a:pPr>
            <a:r>
              <a:rPr sz="1350" i="1" spc="-55" dirty="0">
                <a:latin typeface="Times New Roman"/>
                <a:cs typeface="Times New Roman"/>
              </a:rPr>
              <a:t>h</a:t>
            </a:r>
            <a:r>
              <a:rPr sz="1200" spc="-82" baseline="-24305" dirty="0">
                <a:latin typeface="Times New Roman"/>
                <a:cs typeface="Times New Roman"/>
              </a:rPr>
              <a:t>1  </a:t>
            </a:r>
            <a:r>
              <a:rPr sz="1200" spc="-75" baseline="-2430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A	</a:t>
            </a:r>
            <a:r>
              <a:rPr sz="1350" i="1" dirty="0">
                <a:latin typeface="Times New Roman"/>
                <a:cs typeface="Times New Roman"/>
              </a:rPr>
              <a:t>k</a:t>
            </a:r>
            <a:r>
              <a:rPr sz="1350" i="1" spc="13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A	</a:t>
            </a:r>
            <a:r>
              <a:rPr sz="1350" i="1" spc="-5" dirty="0">
                <a:latin typeface="Times New Roman"/>
                <a:cs typeface="Times New Roman"/>
              </a:rPr>
              <a:t>h</a:t>
            </a:r>
            <a:r>
              <a:rPr sz="1200" spc="-7" baseline="-24305" dirty="0">
                <a:latin typeface="Times New Roman"/>
                <a:cs typeface="Times New Roman"/>
              </a:rPr>
              <a:t>2</a:t>
            </a:r>
            <a:r>
              <a:rPr sz="1200" spc="52" baseline="-2430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434591" y="5597620"/>
            <a:ext cx="537845" cy="59880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R="20955" algn="ctr">
              <a:lnSpc>
                <a:spcPct val="100000"/>
              </a:lnSpc>
              <a:spcBef>
                <a:spcPts val="735"/>
              </a:spcBef>
            </a:pPr>
            <a:r>
              <a:rPr sz="1350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  <a:p>
            <a:pPr marR="5080" algn="ctr">
              <a:lnSpc>
                <a:spcPct val="100000"/>
              </a:lnSpc>
              <a:spcBef>
                <a:spcPts val="635"/>
              </a:spcBef>
            </a:pPr>
            <a:r>
              <a:rPr sz="2025" i="1" spc="-7" baseline="14403" dirty="0">
                <a:latin typeface="Times New Roman"/>
                <a:cs typeface="Times New Roman"/>
              </a:rPr>
              <a:t>R</a:t>
            </a:r>
            <a:r>
              <a:rPr sz="800" i="1" spc="-5" dirty="0">
                <a:latin typeface="Times New Roman"/>
                <a:cs typeface="Times New Roman"/>
              </a:rPr>
              <a:t>total</a:t>
            </a:r>
            <a:r>
              <a:rPr sz="800" i="1" spc="160" dirty="0">
                <a:latin typeface="Times New Roman"/>
                <a:cs typeface="Times New Roman"/>
              </a:rPr>
              <a:t> </a:t>
            </a:r>
            <a:r>
              <a:rPr sz="2025" i="1" spc="7" baseline="14403" dirty="0">
                <a:latin typeface="Times New Roman"/>
                <a:cs typeface="Times New Roman"/>
              </a:rPr>
              <a:t>A</a:t>
            </a:r>
            <a:endParaRPr sz="2025" baseline="14403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580896" y="4622260"/>
            <a:ext cx="356870" cy="5924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710"/>
              </a:spcBef>
            </a:pPr>
            <a:r>
              <a:rPr sz="1350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  <a:p>
            <a:pPr marR="5080" algn="ctr">
              <a:lnSpc>
                <a:spcPct val="100000"/>
              </a:lnSpc>
              <a:spcBef>
                <a:spcPts val="610"/>
              </a:spcBef>
            </a:pPr>
            <a:r>
              <a:rPr sz="2025" i="1" baseline="14403" dirty="0">
                <a:latin typeface="Times New Roman"/>
                <a:cs typeface="Times New Roman"/>
              </a:rPr>
              <a:t>R</a:t>
            </a:r>
            <a:r>
              <a:rPr sz="800" i="1" dirty="0">
                <a:latin typeface="Times New Roman"/>
                <a:cs typeface="Times New Roman"/>
              </a:rPr>
              <a:t>total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767071" y="5786783"/>
            <a:ext cx="768350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350" spc="30" dirty="0">
                <a:latin typeface="MT Extra"/>
                <a:cs typeface="MT Extra"/>
              </a:rPr>
              <a:t></a:t>
            </a:r>
            <a:r>
              <a:rPr sz="1350" spc="30" dirty="0">
                <a:latin typeface="Times New Roman"/>
                <a:cs typeface="Times New Roman"/>
              </a:rPr>
              <a:t>(3.10.</a:t>
            </a:r>
            <a:r>
              <a:rPr sz="1350" i="1" spc="30" dirty="0">
                <a:latin typeface="Times New Roman"/>
                <a:cs typeface="Times New Roman"/>
              </a:rPr>
              <a:t>b</a:t>
            </a:r>
            <a:r>
              <a:rPr sz="1350" spc="3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357879" y="5786783"/>
            <a:ext cx="901700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r>
              <a:rPr sz="1350" spc="-30" dirty="0">
                <a:latin typeface="Times New Roman"/>
                <a:cs typeface="Times New Roman"/>
              </a:rPr>
              <a:t>(</a:t>
            </a:r>
            <a:r>
              <a:rPr sz="1350" i="1" spc="-30" dirty="0">
                <a:latin typeface="Times New Roman"/>
                <a:cs typeface="Times New Roman"/>
              </a:rPr>
              <a:t>W </a:t>
            </a:r>
            <a:r>
              <a:rPr sz="1350" dirty="0">
                <a:latin typeface="Times New Roman"/>
                <a:cs typeface="Times New Roman"/>
              </a:rPr>
              <a:t>/ </a:t>
            </a:r>
            <a:r>
              <a:rPr sz="1350" i="1" spc="5" dirty="0">
                <a:latin typeface="Times New Roman"/>
                <a:cs typeface="Times New Roman"/>
              </a:rPr>
              <a:t>m </a:t>
            </a:r>
            <a:r>
              <a:rPr sz="1200" spc="-7" baseline="41666" dirty="0">
                <a:latin typeface="Times New Roman"/>
                <a:cs typeface="Times New Roman"/>
              </a:rPr>
              <a:t>2 </a:t>
            </a:r>
            <a:r>
              <a:rPr sz="1350" i="1" spc="5" dirty="0">
                <a:latin typeface="Times New Roman"/>
                <a:cs typeface="Times New Roman"/>
              </a:rPr>
              <a:t>C</a:t>
            </a:r>
            <a:r>
              <a:rPr sz="1350" i="1" spc="-155" dirty="0">
                <a:latin typeface="Times New Roman"/>
                <a:cs typeface="Times New Roman"/>
              </a:rPr>
              <a:t> </a:t>
            </a:r>
            <a:r>
              <a:rPr sz="1200" spc="-7" baseline="41666" dirty="0">
                <a:latin typeface="MT Extra"/>
                <a:cs typeface="MT Extra"/>
              </a:rPr>
              <a:t></a:t>
            </a:r>
            <a:r>
              <a:rPr sz="1200" spc="-7" baseline="41666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166111" y="5664676"/>
            <a:ext cx="820419" cy="46482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1350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  <a:p>
            <a:pPr marR="5080" algn="ctr">
              <a:lnSpc>
                <a:spcPct val="100000"/>
              </a:lnSpc>
              <a:spcBef>
                <a:spcPts val="110"/>
              </a:spcBef>
            </a:pPr>
            <a:r>
              <a:rPr sz="1350" dirty="0">
                <a:latin typeface="Times New Roman"/>
                <a:cs typeface="Times New Roman"/>
              </a:rPr>
              <a:t>1 </a:t>
            </a:r>
            <a:r>
              <a:rPr sz="2025" baseline="-34979" dirty="0">
                <a:latin typeface="Symbol"/>
                <a:cs typeface="Symbol"/>
              </a:rPr>
              <a:t></a:t>
            </a:r>
            <a:r>
              <a:rPr sz="2025" baseline="-34979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L </a:t>
            </a:r>
            <a:r>
              <a:rPr sz="2025" baseline="-34979" dirty="0">
                <a:latin typeface="Symbol"/>
                <a:cs typeface="Symbol"/>
              </a:rPr>
              <a:t></a:t>
            </a:r>
            <a:r>
              <a:rPr sz="2025" spc="375" baseline="-34979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993392" y="5786783"/>
            <a:ext cx="107950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075944" y="5786783"/>
            <a:ext cx="306070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350" i="1" spc="5" dirty="0">
                <a:latin typeface="Times New Roman"/>
                <a:cs typeface="Times New Roman"/>
              </a:rPr>
              <a:t>U</a:t>
            </a:r>
            <a:r>
              <a:rPr sz="1350" i="1" spc="15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508504" y="5024783"/>
            <a:ext cx="552450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444500" algn="l"/>
              </a:tabLst>
            </a:pPr>
            <a:r>
              <a:rPr sz="1350" dirty="0">
                <a:latin typeface="Symbol"/>
                <a:cs typeface="Symbol"/>
              </a:rPr>
              <a:t>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dirty="0">
                <a:latin typeface="Symbol"/>
                <a:cs typeface="Symbol"/>
              </a:rPr>
              <a:t>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967992" y="4805328"/>
            <a:ext cx="421640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  <a:tabLst>
                <a:tab pos="296545" algn="l"/>
              </a:tabLst>
            </a:pPr>
            <a:r>
              <a:rPr sz="1350" dirty="0">
                <a:latin typeface="Symbol"/>
                <a:cs typeface="Symbol"/>
              </a:rPr>
              <a:t>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025" baseline="-37037" dirty="0">
                <a:latin typeface="Times New Roman"/>
                <a:cs typeface="Times New Roman"/>
              </a:rPr>
              <a:t>1</a:t>
            </a:r>
            <a:endParaRPr sz="2025" baseline="-37037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075944" y="4805328"/>
            <a:ext cx="452120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350" i="1" spc="5" dirty="0">
                <a:latin typeface="Times New Roman"/>
                <a:cs typeface="Times New Roman"/>
              </a:rPr>
              <a:t>U A</a:t>
            </a:r>
            <a:r>
              <a:rPr sz="1350" i="1" spc="-21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18236" y="6110809"/>
            <a:ext cx="6337935" cy="64262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551305">
              <a:lnSpc>
                <a:spcPct val="100000"/>
              </a:lnSpc>
              <a:spcBef>
                <a:spcPts val="315"/>
              </a:spcBef>
              <a:tabLst>
                <a:tab pos="1901825" algn="l"/>
                <a:tab pos="2209800" algn="l"/>
              </a:tabLst>
            </a:pPr>
            <a:r>
              <a:rPr sz="1350" i="1" spc="-55" dirty="0">
                <a:latin typeface="Times New Roman"/>
                <a:cs typeface="Times New Roman"/>
              </a:rPr>
              <a:t>h</a:t>
            </a:r>
            <a:r>
              <a:rPr sz="1200" spc="-82" baseline="-24305" dirty="0">
                <a:latin typeface="Times New Roman"/>
                <a:cs typeface="Times New Roman"/>
              </a:rPr>
              <a:t>1	</a:t>
            </a:r>
            <a:r>
              <a:rPr sz="1350" i="1" dirty="0">
                <a:latin typeface="Times New Roman"/>
                <a:cs typeface="Times New Roman"/>
              </a:rPr>
              <a:t>k	</a:t>
            </a:r>
            <a:r>
              <a:rPr sz="1350" i="1" spc="-5" dirty="0">
                <a:latin typeface="Times New Roman"/>
                <a:cs typeface="Times New Roman"/>
              </a:rPr>
              <a:t>h</a:t>
            </a:r>
            <a:r>
              <a:rPr sz="1200" spc="-7" baseline="-24305" dirty="0">
                <a:latin typeface="Times New Roman"/>
                <a:cs typeface="Times New Roman"/>
              </a:rPr>
              <a:t>2</a:t>
            </a:r>
            <a:endParaRPr sz="1200" baseline="-24305">
              <a:latin typeface="Times New Roman"/>
              <a:cs typeface="Times New Roman"/>
            </a:endParaRPr>
          </a:p>
          <a:p>
            <a:pPr marL="12700" marR="17780">
              <a:lnSpc>
                <a:spcPts val="1390"/>
              </a:lnSpc>
              <a:spcBef>
                <a:spcPts val="275"/>
              </a:spcBef>
            </a:pPr>
            <a:r>
              <a:rPr sz="1200" spc="-5" dirty="0">
                <a:latin typeface="Times New Roman"/>
                <a:cs typeface="Times New Roman"/>
              </a:rPr>
              <a:t>Therefore, </a:t>
            </a:r>
            <a:r>
              <a:rPr sz="1200" i="1" spc="5" dirty="0">
                <a:latin typeface="Times New Roman"/>
                <a:cs typeface="Times New Roman"/>
              </a:rPr>
              <a:t>for </a:t>
            </a:r>
            <a:r>
              <a:rPr sz="1200" i="1" spc="-5" dirty="0">
                <a:latin typeface="Times New Roman"/>
                <a:cs typeface="Times New Roman"/>
              </a:rPr>
              <a:t>a unit area</a:t>
            </a:r>
            <a:r>
              <a:rPr sz="1200" spc="-5" dirty="0">
                <a:latin typeface="Times New Roman"/>
                <a:cs typeface="Times New Roman"/>
              </a:rPr>
              <a:t>, the </a:t>
            </a:r>
            <a:r>
              <a:rPr sz="1200" i="1" spc="-5" dirty="0">
                <a:latin typeface="Times New Roman"/>
                <a:cs typeface="Times New Roman"/>
              </a:rPr>
              <a:t>overall heat transfer </a:t>
            </a:r>
            <a:r>
              <a:rPr sz="1200" i="1" dirty="0">
                <a:latin typeface="Times New Roman"/>
                <a:cs typeface="Times New Roman"/>
              </a:rPr>
              <a:t>coefficient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equal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inverse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total  thermal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resistance</a:t>
            </a:r>
            <a:r>
              <a:rPr sz="1200" spc="-1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678939" y="9601707"/>
            <a:ext cx="4185285" cy="3289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421005" marR="5080" indent="-408940">
              <a:lnSpc>
                <a:spcPts val="1180"/>
              </a:lnSpc>
              <a:spcBef>
                <a:spcPts val="165"/>
              </a:spcBef>
            </a:pPr>
            <a:r>
              <a:rPr sz="1000" b="1" i="1" dirty="0">
                <a:latin typeface="Times New Roman"/>
                <a:cs typeface="Times New Roman"/>
              </a:rPr>
              <a:t>Fig.(3.5) The </a:t>
            </a:r>
            <a:r>
              <a:rPr sz="1000" b="1" i="1" spc="-5" dirty="0">
                <a:latin typeface="Times New Roman"/>
                <a:cs typeface="Times New Roman"/>
              </a:rPr>
              <a:t>thermal resistance network </a:t>
            </a:r>
            <a:r>
              <a:rPr sz="1000" b="1" i="1" dirty="0">
                <a:latin typeface="Times New Roman"/>
                <a:cs typeface="Times New Roman"/>
              </a:rPr>
              <a:t>for </a:t>
            </a:r>
            <a:r>
              <a:rPr sz="1000" b="1" i="1" spc="-5" dirty="0">
                <a:latin typeface="Times New Roman"/>
                <a:cs typeface="Times New Roman"/>
              </a:rPr>
              <a:t>heat </a:t>
            </a:r>
            <a:r>
              <a:rPr sz="1000" b="1" i="1" dirty="0">
                <a:latin typeface="Times New Roman"/>
                <a:cs typeface="Times New Roman"/>
              </a:rPr>
              <a:t>transfer </a:t>
            </a:r>
            <a:r>
              <a:rPr sz="1000" b="1" i="1" spc="-5" dirty="0">
                <a:latin typeface="Times New Roman"/>
                <a:cs typeface="Times New Roman"/>
              </a:rPr>
              <a:t>through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plane wall  </a:t>
            </a:r>
            <a:r>
              <a:rPr sz="1000" b="1" i="1" dirty="0">
                <a:latin typeface="Times New Roman"/>
                <a:cs typeface="Times New Roman"/>
              </a:rPr>
              <a:t>subjected </a:t>
            </a:r>
            <a:r>
              <a:rPr sz="1000" b="1" i="1" spc="-10" dirty="0">
                <a:latin typeface="Times New Roman"/>
                <a:cs typeface="Times New Roman"/>
              </a:rPr>
              <a:t>to </a:t>
            </a:r>
            <a:r>
              <a:rPr sz="1000" b="1" i="1" dirty="0">
                <a:latin typeface="Times New Roman"/>
                <a:cs typeface="Times New Roman"/>
              </a:rPr>
              <a:t>convection on </a:t>
            </a:r>
            <a:r>
              <a:rPr sz="1000" b="1" i="1" spc="-5" dirty="0">
                <a:latin typeface="Times New Roman"/>
                <a:cs typeface="Times New Roman"/>
              </a:rPr>
              <a:t>both </a:t>
            </a:r>
            <a:r>
              <a:rPr sz="1000" b="1" i="1" spc="-10" dirty="0">
                <a:latin typeface="Times New Roman"/>
                <a:cs typeface="Times New Roman"/>
              </a:rPr>
              <a:t>sides, </a:t>
            </a: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electrical</a:t>
            </a:r>
            <a:r>
              <a:rPr sz="1000" b="1" i="1" spc="2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analogy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859536" y="6825488"/>
            <a:ext cx="5821679" cy="2746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50391" y="6816343"/>
            <a:ext cx="5846445" cy="2764790"/>
          </a:xfrm>
          <a:custGeom>
            <a:avLst/>
            <a:gdLst/>
            <a:ahLst/>
            <a:cxnLst/>
            <a:rect l="l" t="t" r="r" b="b"/>
            <a:pathLst>
              <a:path w="5846445" h="2764790">
                <a:moveTo>
                  <a:pt x="0" y="0"/>
                </a:moveTo>
                <a:lnTo>
                  <a:pt x="5846064" y="0"/>
                </a:lnTo>
                <a:lnTo>
                  <a:pt x="5846064" y="2764535"/>
                </a:lnTo>
                <a:lnTo>
                  <a:pt x="0" y="2764535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43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21283" y="747268"/>
            <a:ext cx="3081020" cy="161353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198kJ/kg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5" dirty="0">
                <a:latin typeface="Times New Roman"/>
                <a:cs typeface="Times New Roman"/>
              </a:rPr>
              <a:t>evaporation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liquid </a:t>
            </a:r>
            <a:r>
              <a:rPr sz="1200" spc="-5" dirty="0">
                <a:latin typeface="Times New Roman"/>
                <a:cs typeface="Times New Roman"/>
              </a:rPr>
              <a:t>nitrogen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tank as a </a:t>
            </a:r>
            <a:r>
              <a:rPr sz="1200" spc="-10" dirty="0">
                <a:latin typeface="Times New Roman"/>
                <a:cs typeface="Times New Roman"/>
              </a:rPr>
              <a:t>result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25" dirty="0">
                <a:latin typeface="Times New Roman"/>
                <a:cs typeface="Times New Roman"/>
              </a:rPr>
              <a:t>ambient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25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tank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95800"/>
              </a:lnSpc>
              <a:spcBef>
                <a:spcPts val="1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not </a:t>
            </a:r>
            <a:r>
              <a:rPr sz="1200" spc="-15" dirty="0">
                <a:latin typeface="Times New Roman"/>
                <a:cs typeface="Times New Roman"/>
              </a:rPr>
              <a:t>insulated,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15" dirty="0">
                <a:latin typeface="Times New Roman"/>
                <a:cs typeface="Times New Roman"/>
              </a:rPr>
              <a:t>insulated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b="1" i="1" spc="-5" dirty="0">
                <a:latin typeface="Times New Roman"/>
                <a:cs typeface="Times New Roman"/>
              </a:rPr>
              <a:t>5cm</a:t>
            </a:r>
            <a:r>
              <a:rPr sz="1200" spc="-5" dirty="0">
                <a:latin typeface="Times New Roman"/>
                <a:cs typeface="Times New Roman"/>
              </a:rPr>
              <a:t>-thick  </a:t>
            </a:r>
            <a:r>
              <a:rPr sz="1200" spc="-20" dirty="0">
                <a:latin typeface="Times New Roman"/>
                <a:cs typeface="Times New Roman"/>
              </a:rPr>
              <a:t>fiberglass </a:t>
            </a:r>
            <a:r>
              <a:rPr sz="1200" spc="-15" dirty="0">
                <a:latin typeface="Times New Roman"/>
                <a:cs typeface="Times New Roman"/>
              </a:rPr>
              <a:t>insulation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k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0.035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),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insulated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b="1" i="1" spc="-5" dirty="0">
                <a:latin typeface="Times New Roman"/>
                <a:cs typeface="Times New Roman"/>
              </a:rPr>
              <a:t>2cm</a:t>
            </a:r>
            <a:r>
              <a:rPr sz="1200" spc="-5" dirty="0">
                <a:latin typeface="Times New Roman"/>
                <a:cs typeface="Times New Roman"/>
              </a:rPr>
              <a:t>-thick </a:t>
            </a:r>
            <a:r>
              <a:rPr sz="1200" spc="-10" dirty="0">
                <a:latin typeface="Times New Roman"/>
                <a:cs typeface="Times New Roman"/>
              </a:rPr>
              <a:t>super-insulation </a:t>
            </a:r>
            <a:r>
              <a:rPr sz="1200" spc="-20" dirty="0">
                <a:latin typeface="Times New Roman"/>
                <a:cs typeface="Times New Roman"/>
              </a:rPr>
              <a:t>which  </a:t>
            </a:r>
            <a:r>
              <a:rPr sz="1200" spc="-15" dirty="0">
                <a:latin typeface="Times New Roman"/>
                <a:cs typeface="Times New Roman"/>
              </a:rPr>
              <a:t>has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20" dirty="0">
                <a:latin typeface="Times New Roman"/>
                <a:cs typeface="Times New Roman"/>
              </a:rPr>
              <a:t>effective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0.00005  </a:t>
            </a:r>
            <a:r>
              <a:rPr sz="1200" b="1" i="1" spc="-5" dirty="0">
                <a:latin typeface="Times New Roman"/>
                <a:cs typeface="Times New Roman"/>
              </a:rPr>
              <a:t>W/m</a:t>
            </a:r>
            <a:r>
              <a:rPr sz="1200" b="1" i="1" spc="3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52069" algn="just">
              <a:lnSpc>
                <a:spcPts val="139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1.055kg/s, 0.0214kg/s,</a:t>
            </a:r>
            <a:r>
              <a:rPr sz="1200" b="1" i="1" spc="10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0.000076kg/s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5883" y="4779771"/>
            <a:ext cx="3133725" cy="248856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4925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3.27-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2mm</a:t>
            </a:r>
            <a:r>
              <a:rPr sz="1200" spc="-5" dirty="0">
                <a:latin typeface="Times New Roman"/>
                <a:cs typeface="Times New Roman"/>
              </a:rPr>
              <a:t>-diameter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10m</a:t>
            </a:r>
            <a:r>
              <a:rPr sz="1200" spc="-5" dirty="0">
                <a:latin typeface="Times New Roman"/>
                <a:cs typeface="Times New Roman"/>
              </a:rPr>
              <a:t>-long </a:t>
            </a:r>
            <a:r>
              <a:rPr sz="1200" spc="-10" dirty="0">
                <a:latin typeface="Times New Roman"/>
                <a:cs typeface="Times New Roman"/>
              </a:rPr>
              <a:t>electric  </a:t>
            </a:r>
            <a:r>
              <a:rPr sz="1200" spc="-15" dirty="0">
                <a:latin typeface="Times New Roman"/>
                <a:cs typeface="Times New Roman"/>
              </a:rPr>
              <a:t>wire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tightly </a:t>
            </a:r>
            <a:r>
              <a:rPr sz="1200" spc="-5" dirty="0">
                <a:latin typeface="Times New Roman"/>
                <a:cs typeface="Times New Roman"/>
              </a:rPr>
              <a:t>wrapped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dirty="0">
                <a:latin typeface="Times New Roman"/>
                <a:cs typeface="Times New Roman"/>
              </a:rPr>
              <a:t>1mm</a:t>
            </a:r>
            <a:r>
              <a:rPr sz="1200" dirty="0">
                <a:latin typeface="Times New Roman"/>
                <a:cs typeface="Times New Roman"/>
              </a:rPr>
              <a:t>-thick </a:t>
            </a:r>
            <a:r>
              <a:rPr sz="1200" spc="-15" dirty="0">
                <a:latin typeface="Times New Roman"/>
                <a:cs typeface="Times New Roman"/>
              </a:rPr>
              <a:t>plastic  </a:t>
            </a:r>
            <a:r>
              <a:rPr sz="1200" spc="-5" dirty="0">
                <a:latin typeface="Times New Roman"/>
                <a:cs typeface="Times New Roman"/>
              </a:rPr>
              <a:t>cover whose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k =0.15</a:t>
            </a:r>
            <a:r>
              <a:rPr sz="1200" b="1" i="1" spc="215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W/m</a:t>
            </a:r>
            <a:endParaRPr sz="1200">
              <a:latin typeface="Times New Roman"/>
              <a:cs typeface="Times New Roman"/>
            </a:endParaRPr>
          </a:p>
          <a:p>
            <a:pPr marL="77470" indent="-40005" algn="just">
              <a:lnSpc>
                <a:spcPts val="1345"/>
              </a:lnSpc>
              <a:buSzPct val="91666"/>
              <a:buChar char="·"/>
              <a:tabLst>
                <a:tab pos="78105" algn="l"/>
              </a:tabLst>
            </a:pPr>
            <a:r>
              <a:rPr sz="1200" b="1" i="1" spc="-10" dirty="0">
                <a:latin typeface="Times New Roman"/>
                <a:cs typeface="Times New Roman"/>
              </a:rPr>
              <a:t>C°</a:t>
            </a:r>
            <a:r>
              <a:rPr sz="1200" spc="-10" dirty="0">
                <a:latin typeface="Times New Roman"/>
                <a:cs typeface="Times New Roman"/>
              </a:rPr>
              <a:t>. Electrical measurements </a:t>
            </a:r>
            <a:r>
              <a:rPr sz="1200" spc="-15" dirty="0">
                <a:latin typeface="Times New Roman"/>
                <a:cs typeface="Times New Roman"/>
              </a:rPr>
              <a:t>indicate </a:t>
            </a:r>
            <a:r>
              <a:rPr sz="1200" spc="-5" dirty="0">
                <a:latin typeface="Times New Roman"/>
                <a:cs typeface="Times New Roman"/>
              </a:rPr>
              <a:t>that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38100" marR="30480" algn="just">
              <a:lnSpc>
                <a:spcPct val="95800"/>
              </a:lnSpc>
              <a:spcBef>
                <a:spcPts val="35"/>
              </a:spcBef>
            </a:pPr>
            <a:r>
              <a:rPr sz="1200" spc="-5" dirty="0">
                <a:latin typeface="Times New Roman"/>
                <a:cs typeface="Times New Roman"/>
              </a:rPr>
              <a:t>current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10A </a:t>
            </a:r>
            <a:r>
              <a:rPr sz="1200" spc="-10" dirty="0">
                <a:latin typeface="Times New Roman"/>
                <a:cs typeface="Times New Roman"/>
              </a:rPr>
              <a:t>passes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wire and </a:t>
            </a:r>
            <a:r>
              <a:rPr sz="1200" spc="-5" dirty="0">
                <a:latin typeface="Times New Roman"/>
                <a:cs typeface="Times New Roman"/>
              </a:rPr>
              <a:t>there 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 voltage </a:t>
            </a:r>
            <a:r>
              <a:rPr sz="1200" spc="5" dirty="0">
                <a:latin typeface="Times New Roman"/>
                <a:cs typeface="Times New Roman"/>
              </a:rPr>
              <a:t>drop of </a:t>
            </a:r>
            <a:r>
              <a:rPr sz="1200" b="1" i="1" spc="-5" dirty="0">
                <a:latin typeface="Times New Roman"/>
                <a:cs typeface="Times New Roman"/>
              </a:rPr>
              <a:t>8V </a:t>
            </a:r>
            <a:r>
              <a:rPr sz="1200" spc="-15" dirty="0">
                <a:latin typeface="Times New Roman"/>
                <a:cs typeface="Times New Roman"/>
              </a:rPr>
              <a:t>along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wire.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insulated wire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exposed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medium  </a:t>
            </a:r>
            <a:r>
              <a:rPr sz="1200" spc="-5" dirty="0">
                <a:latin typeface="Times New Roman"/>
                <a:cs typeface="Times New Roman"/>
              </a:rPr>
              <a:t>at 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∞</a:t>
            </a:r>
            <a:r>
              <a:rPr sz="1200" b="1" i="1" spc="-5" dirty="0">
                <a:latin typeface="Times New Roman"/>
                <a:cs typeface="Times New Roman"/>
              </a:rPr>
              <a:t>=30C°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h= 24 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temperature at the  </a:t>
            </a:r>
            <a:r>
              <a:rPr sz="1200" spc="-15" dirty="0">
                <a:latin typeface="Times New Roman"/>
                <a:cs typeface="Times New Roman"/>
              </a:rPr>
              <a:t>interface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wire 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plastic </a:t>
            </a:r>
            <a:r>
              <a:rPr sz="1200" spc="-5" dirty="0">
                <a:latin typeface="Times New Roman"/>
                <a:cs typeface="Times New Roman"/>
              </a:rPr>
              <a:t>cover </a:t>
            </a:r>
            <a:r>
              <a:rPr sz="1200" spc="-25" dirty="0">
                <a:latin typeface="Times New Roman"/>
                <a:cs typeface="Times New Roman"/>
              </a:rPr>
              <a:t>in 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5" dirty="0">
                <a:latin typeface="Times New Roman"/>
                <a:cs typeface="Times New Roman"/>
              </a:rPr>
              <a:t>operation. </a:t>
            </a:r>
            <a:r>
              <a:rPr sz="1200" spc="-25" dirty="0">
                <a:latin typeface="Times New Roman"/>
                <a:cs typeface="Times New Roman"/>
              </a:rPr>
              <a:t>Also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25" dirty="0">
                <a:latin typeface="Times New Roman"/>
                <a:cs typeface="Times New Roman"/>
              </a:rPr>
              <a:t>if </a:t>
            </a:r>
            <a:r>
              <a:rPr sz="1200" spc="-20" dirty="0">
                <a:latin typeface="Times New Roman"/>
                <a:cs typeface="Times New Roman"/>
              </a:rPr>
              <a:t>doubling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plastic </a:t>
            </a:r>
            <a:r>
              <a:rPr sz="1200" spc="-5" dirty="0">
                <a:latin typeface="Times New Roman"/>
                <a:cs typeface="Times New Roman"/>
              </a:rPr>
              <a:t>cover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increase </a:t>
            </a:r>
            <a:r>
              <a:rPr sz="1200" spc="5" dirty="0">
                <a:latin typeface="Times New Roman"/>
                <a:cs typeface="Times New Roman"/>
              </a:rPr>
              <a:t>or  </a:t>
            </a:r>
            <a:r>
              <a:rPr sz="1200" spc="-5" dirty="0">
                <a:latin typeface="Times New Roman"/>
                <a:cs typeface="Times New Roman"/>
              </a:rPr>
              <a:t>decrease </a:t>
            </a:r>
            <a:r>
              <a:rPr sz="1200" spc="-15" dirty="0">
                <a:latin typeface="Times New Roman"/>
                <a:cs typeface="Times New Roman"/>
              </a:rPr>
              <a:t>this interface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temperature.</a:t>
            </a:r>
            <a:endParaRPr sz="1200">
              <a:latin typeface="Times New Roman"/>
              <a:cs typeface="Times New Roman"/>
            </a:endParaRPr>
          </a:p>
          <a:p>
            <a:pPr marL="1150620" algn="just">
              <a:lnSpc>
                <a:spcPts val="139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62.4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C°, It</a:t>
            </a:r>
            <a:r>
              <a:rPr sz="1200" b="1" i="1" spc="7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decrease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5883" y="8284971"/>
            <a:ext cx="3136900" cy="1616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algn="just">
              <a:lnSpc>
                <a:spcPts val="1405"/>
              </a:lnSpc>
              <a:spcBef>
                <a:spcPts val="10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3.28-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0.083in</a:t>
            </a:r>
            <a:r>
              <a:rPr sz="1200" spc="-5" dirty="0">
                <a:latin typeface="Times New Roman"/>
                <a:cs typeface="Times New Roman"/>
              </a:rPr>
              <a:t>-diameter </a:t>
            </a:r>
            <a:r>
              <a:rPr sz="1200" spc="-10" dirty="0">
                <a:latin typeface="Times New Roman"/>
                <a:cs typeface="Times New Roman"/>
              </a:rPr>
              <a:t>electrical </a:t>
            </a:r>
            <a:r>
              <a:rPr sz="1200" spc="-15" dirty="0">
                <a:latin typeface="Times New Roman"/>
                <a:cs typeface="Times New Roman"/>
              </a:rPr>
              <a:t>wire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229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115F°</a:t>
            </a:r>
            <a:endParaRPr sz="1200">
              <a:latin typeface="Times New Roman"/>
              <a:cs typeface="Times New Roman"/>
            </a:endParaRPr>
          </a:p>
          <a:p>
            <a:pPr marL="38100" algn="just">
              <a:lnSpc>
                <a:spcPts val="1380"/>
              </a:lnSpc>
            </a:pP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covered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b="1" i="1" spc="-5" dirty="0">
                <a:latin typeface="Times New Roman"/>
                <a:cs typeface="Times New Roman"/>
              </a:rPr>
              <a:t>0.02in</a:t>
            </a:r>
            <a:r>
              <a:rPr sz="1200" spc="-5" dirty="0">
                <a:latin typeface="Times New Roman"/>
                <a:cs typeface="Times New Roman"/>
              </a:rPr>
              <a:t>-thick </a:t>
            </a:r>
            <a:r>
              <a:rPr sz="1200" spc="-15" dirty="0">
                <a:latin typeface="Times New Roman"/>
                <a:cs typeface="Times New Roman"/>
              </a:rPr>
              <a:t>plastic  insulation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b="1" i="1" spc="-10" dirty="0">
                <a:latin typeface="Times New Roman"/>
                <a:cs typeface="Times New Roman"/>
              </a:rPr>
              <a:t>k </a:t>
            </a:r>
            <a:r>
              <a:rPr sz="1200" b="1" i="1" spc="20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endParaRPr sz="1200">
              <a:latin typeface="Times New Roman"/>
              <a:cs typeface="Times New Roman"/>
            </a:endParaRPr>
          </a:p>
          <a:p>
            <a:pPr marL="38100" marR="37465" algn="just">
              <a:lnSpc>
                <a:spcPct val="95800"/>
              </a:lnSpc>
              <a:spcBef>
                <a:spcPts val="35"/>
              </a:spcBef>
            </a:pPr>
            <a:r>
              <a:rPr sz="1200" b="1" i="1" dirty="0">
                <a:latin typeface="Times New Roman"/>
                <a:cs typeface="Times New Roman"/>
              </a:rPr>
              <a:t>0.075 </a:t>
            </a:r>
            <a:r>
              <a:rPr sz="1200" b="1" i="1" spc="-5" dirty="0">
                <a:latin typeface="Times New Roman"/>
                <a:cs typeface="Times New Roman"/>
              </a:rPr>
              <a:t>Btu/h </a:t>
            </a:r>
            <a:r>
              <a:rPr sz="1200" b="1" i="1" dirty="0">
                <a:latin typeface="Times New Roman"/>
                <a:cs typeface="Times New Roman"/>
              </a:rPr>
              <a:t>·ft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).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wire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exposed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50F°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combined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10" dirty="0">
                <a:latin typeface="Times New Roman"/>
                <a:cs typeface="Times New Roman"/>
              </a:rPr>
              <a:t>radiation heat  transfer </a:t>
            </a:r>
            <a:r>
              <a:rPr sz="1200" spc="-20" dirty="0">
                <a:latin typeface="Times New Roman"/>
                <a:cs typeface="Times New Roman"/>
              </a:rPr>
              <a:t>coefficient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2.5 </a:t>
            </a:r>
            <a:r>
              <a:rPr sz="1200" b="1" i="1" spc="-5" dirty="0">
                <a:latin typeface="Times New Roman"/>
                <a:cs typeface="Times New Roman"/>
              </a:rPr>
              <a:t>Btu/h</a:t>
            </a:r>
            <a:r>
              <a:rPr sz="1200" b="1" i="1" spc="-15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·ft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endParaRPr sz="1200" baseline="38194">
              <a:latin typeface="Times New Roman"/>
              <a:cs typeface="Times New Roman"/>
            </a:endParaRPr>
          </a:p>
          <a:p>
            <a:pPr marL="77470" indent="-40005" algn="just">
              <a:lnSpc>
                <a:spcPts val="1345"/>
              </a:lnSpc>
              <a:buSzPct val="91666"/>
              <a:buChar char="·"/>
              <a:tabLst>
                <a:tab pos="78105" algn="l"/>
              </a:tabLst>
            </a:pPr>
            <a:r>
              <a:rPr sz="1200" b="1" i="1" spc="-10" dirty="0">
                <a:latin typeface="Times New Roman"/>
                <a:cs typeface="Times New Roman"/>
              </a:rPr>
              <a:t>F°</a:t>
            </a:r>
            <a:r>
              <a:rPr sz="1200" spc="-10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25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plastic insulation </a:t>
            </a:r>
            <a:r>
              <a:rPr sz="1200" spc="5" dirty="0">
                <a:latin typeface="Times New Roman"/>
                <a:cs typeface="Times New Roman"/>
              </a:rPr>
              <a:t>on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marL="38100" marR="30480" algn="just">
              <a:lnSpc>
                <a:spcPts val="1370"/>
              </a:lnSpc>
              <a:spcBef>
                <a:spcPts val="80"/>
              </a:spcBef>
            </a:pPr>
            <a:r>
              <a:rPr sz="1200" spc="-15" dirty="0">
                <a:latin typeface="Times New Roman"/>
                <a:cs typeface="Times New Roman"/>
              </a:rPr>
              <a:t>wire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increase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5" dirty="0">
                <a:latin typeface="Times New Roman"/>
                <a:cs typeface="Times New Roman"/>
              </a:rPr>
              <a:t>decrease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 the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wire.</a:t>
            </a:r>
            <a:endParaRPr sz="1200">
              <a:latin typeface="Times New Roman"/>
              <a:cs typeface="Times New Roman"/>
            </a:endParaRPr>
          </a:p>
          <a:p>
            <a:pPr marL="1945639" algn="just">
              <a:lnSpc>
                <a:spcPts val="140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It</a:t>
            </a:r>
            <a:r>
              <a:rPr sz="1200" b="1" i="1" spc="3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helps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58111" y="7334504"/>
            <a:ext cx="2002536" cy="7559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04747" y="7718043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Prob.(3.27)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816607" y="2436367"/>
            <a:ext cx="1853184" cy="20482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124203" y="4130547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Prob.(3.26)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32859" y="747268"/>
            <a:ext cx="3136900" cy="14401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 marR="38100" algn="just">
              <a:lnSpc>
                <a:spcPts val="1390"/>
              </a:lnSpc>
              <a:spcBef>
                <a:spcPts val="18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3.29-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5mm</a:t>
            </a:r>
            <a:r>
              <a:rPr sz="1200" spc="-5" dirty="0">
                <a:latin typeface="Times New Roman"/>
                <a:cs typeface="Times New Roman"/>
              </a:rPr>
              <a:t>-diameter </a:t>
            </a:r>
            <a:r>
              <a:rPr sz="1200" spc="-15" dirty="0">
                <a:latin typeface="Times New Roman"/>
                <a:cs typeface="Times New Roman"/>
              </a:rPr>
              <a:t>spherical </a:t>
            </a:r>
            <a:r>
              <a:rPr sz="1200" spc="-20" dirty="0">
                <a:latin typeface="Times New Roman"/>
                <a:cs typeface="Times New Roman"/>
              </a:rPr>
              <a:t>ball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50C°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covered  </a:t>
            </a:r>
            <a:r>
              <a:rPr sz="1200" spc="-15" dirty="0">
                <a:latin typeface="Times New Roman"/>
                <a:cs typeface="Times New Roman"/>
              </a:rPr>
              <a:t>by 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b="1" i="1" dirty="0">
                <a:latin typeface="Times New Roman"/>
                <a:cs typeface="Times New Roman"/>
              </a:rPr>
              <a:t>1mm</a:t>
            </a:r>
            <a:r>
              <a:rPr sz="1200" dirty="0">
                <a:latin typeface="Times New Roman"/>
                <a:cs typeface="Times New Roman"/>
              </a:rPr>
              <a:t>-thick  </a:t>
            </a:r>
            <a:r>
              <a:rPr sz="1200" spc="-15" dirty="0">
                <a:latin typeface="Times New Roman"/>
                <a:cs typeface="Times New Roman"/>
              </a:rPr>
              <a:t>plastic  insulation 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b="1" i="1" spc="-10" dirty="0">
                <a:latin typeface="Times New Roman"/>
                <a:cs typeface="Times New Roman"/>
              </a:rPr>
              <a:t>k</a:t>
            </a:r>
            <a:r>
              <a:rPr sz="1200" b="1" i="1" spc="8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endParaRPr sz="1200">
              <a:latin typeface="Times New Roman"/>
              <a:cs typeface="Times New Roman"/>
            </a:endParaRPr>
          </a:p>
          <a:p>
            <a:pPr marL="38100" algn="just">
              <a:lnSpc>
                <a:spcPts val="1310"/>
              </a:lnSpc>
            </a:pPr>
            <a:r>
              <a:rPr sz="1200" b="1" i="1" dirty="0">
                <a:latin typeface="Times New Roman"/>
                <a:cs typeface="Times New Roman"/>
              </a:rPr>
              <a:t>0.13 </a:t>
            </a:r>
            <a:r>
              <a:rPr sz="1200" b="1" i="1" spc="-10" dirty="0">
                <a:latin typeface="Times New Roman"/>
                <a:cs typeface="Times New Roman"/>
              </a:rPr>
              <a:t>W/m 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).  </a:t>
            </a: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spc="-20" dirty="0">
                <a:latin typeface="Times New Roman"/>
                <a:cs typeface="Times New Roman"/>
              </a:rPr>
              <a:t>ball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exposed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23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medium</a:t>
            </a:r>
            <a:endParaRPr sz="1200">
              <a:latin typeface="Times New Roman"/>
              <a:cs typeface="Times New Roman"/>
            </a:endParaRPr>
          </a:p>
          <a:p>
            <a:pPr marL="38100" marR="30480" algn="just">
              <a:lnSpc>
                <a:spcPct val="95600"/>
              </a:lnSpc>
              <a:spcBef>
                <a:spcPts val="40"/>
              </a:spcBef>
            </a:pP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15C°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combined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10" dirty="0">
                <a:latin typeface="Times New Roman"/>
                <a:cs typeface="Times New Roman"/>
              </a:rPr>
              <a:t>radiation 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20W/m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. 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25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plastic insulation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ball </a:t>
            </a:r>
            <a:r>
              <a:rPr sz="1200" spc="-25" dirty="0">
                <a:latin typeface="Times New Roman"/>
                <a:cs typeface="Times New Roman"/>
              </a:rPr>
              <a:t>will  </a:t>
            </a:r>
            <a:r>
              <a:rPr sz="1200" spc="-20" dirty="0">
                <a:latin typeface="Times New Roman"/>
                <a:cs typeface="Times New Roman"/>
              </a:rPr>
              <a:t>help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10" dirty="0">
                <a:latin typeface="Times New Roman"/>
                <a:cs typeface="Times New Roman"/>
              </a:rPr>
              <a:t>hurt heat transfer </a:t>
            </a:r>
            <a:r>
              <a:rPr sz="1200" spc="-5" dirty="0">
                <a:latin typeface="Times New Roman"/>
                <a:cs typeface="Times New Roman"/>
              </a:rPr>
              <a:t>from the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ball.</a:t>
            </a:r>
            <a:endParaRPr sz="1200">
              <a:latin typeface="Times New Roman"/>
              <a:cs typeface="Times New Roman"/>
            </a:endParaRPr>
          </a:p>
          <a:p>
            <a:pPr marL="1945639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It</a:t>
            </a:r>
            <a:r>
              <a:rPr sz="1200" b="1" i="1" spc="3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helps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32859" y="3551428"/>
            <a:ext cx="3133725" cy="19608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3.30- </a:t>
            </a:r>
            <a:r>
              <a:rPr sz="1200" spc="-10" dirty="0">
                <a:latin typeface="Times New Roman"/>
                <a:cs typeface="Times New Roman"/>
              </a:rPr>
              <a:t>Obtain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relation 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25" dirty="0">
                <a:latin typeface="Times New Roman"/>
                <a:cs typeface="Times New Roman"/>
              </a:rPr>
              <a:t>efficiency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constant cross-sectional area </a:t>
            </a:r>
            <a:r>
              <a:rPr sz="1200" b="1" i="1" spc="-5" dirty="0">
                <a:latin typeface="Times New Roman"/>
                <a:cs typeface="Times New Roman"/>
              </a:rPr>
              <a:t>A</a:t>
            </a:r>
            <a:r>
              <a:rPr sz="1200" b="1" i="1" spc="-7" baseline="-10416" dirty="0">
                <a:latin typeface="Times New Roman"/>
                <a:cs typeface="Times New Roman"/>
              </a:rPr>
              <a:t>c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perimeter  </a:t>
            </a:r>
            <a:r>
              <a:rPr sz="1200" b="1" i="1" spc="-5" dirty="0">
                <a:latin typeface="Times New Roman"/>
                <a:cs typeface="Times New Roman"/>
              </a:rPr>
              <a:t>p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b="1" i="1" dirty="0">
                <a:latin typeface="Times New Roman"/>
                <a:cs typeface="Times New Roman"/>
              </a:rPr>
              <a:t>L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b="1" i="1" spc="-5" dirty="0">
                <a:latin typeface="Times New Roman"/>
                <a:cs typeface="Times New Roman"/>
              </a:rPr>
              <a:t>k </a:t>
            </a:r>
            <a:r>
              <a:rPr sz="1200" spc="-5" dirty="0">
                <a:latin typeface="Times New Roman"/>
                <a:cs typeface="Times New Roman"/>
              </a:rPr>
              <a:t>exposed 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 transfer </a:t>
            </a:r>
            <a:r>
              <a:rPr sz="1200" spc="-20" dirty="0">
                <a:latin typeface="Times New Roman"/>
                <a:cs typeface="Times New Roman"/>
              </a:rPr>
              <a:t>coefficient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i="1" spc="-5" dirty="0">
                <a:latin typeface="Times New Roman"/>
                <a:cs typeface="Times New Roman"/>
              </a:rPr>
              <a:t>. </a:t>
            </a:r>
            <a:r>
              <a:rPr sz="1200" spc="-20" dirty="0">
                <a:latin typeface="Times New Roman"/>
                <a:cs typeface="Times New Roman"/>
              </a:rPr>
              <a:t>Assume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fins </a:t>
            </a:r>
            <a:r>
              <a:rPr sz="1200" spc="-5" dirty="0">
                <a:latin typeface="Times New Roman"/>
                <a:cs typeface="Times New Roman"/>
              </a:rPr>
              <a:t>are  </a:t>
            </a:r>
            <a:r>
              <a:rPr sz="1200" spc="-20" dirty="0">
                <a:latin typeface="Times New Roman"/>
                <a:cs typeface="Times New Roman"/>
              </a:rPr>
              <a:t>sufficiently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10" dirty="0">
                <a:latin typeface="Times New Roman"/>
                <a:cs typeface="Times New Roman"/>
              </a:rPr>
              <a:t>so </a:t>
            </a:r>
            <a:r>
              <a:rPr sz="1200" spc="-5" dirty="0">
                <a:latin typeface="Times New Roman"/>
                <a:cs typeface="Times New Roman"/>
              </a:rPr>
              <a:t>that 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0" dirty="0">
                <a:latin typeface="Times New Roman"/>
                <a:cs typeface="Times New Roman"/>
              </a:rPr>
              <a:t>tip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nearly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</a:t>
            </a:r>
            <a:r>
              <a:rPr sz="1200" dirty="0">
                <a:latin typeface="Times New Roman"/>
                <a:cs typeface="Times New Roman"/>
              </a:rPr>
              <a:t>. Take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5" dirty="0">
                <a:latin typeface="Times New Roman"/>
                <a:cs typeface="Times New Roman"/>
              </a:rPr>
              <a:t>base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b </a:t>
            </a:r>
            <a:r>
              <a:rPr sz="1200" spc="-15" dirty="0">
                <a:latin typeface="Times New Roman"/>
                <a:cs typeface="Times New Roman"/>
              </a:rPr>
              <a:t>and neglect heat  </a:t>
            </a:r>
            <a:r>
              <a:rPr sz="1200" spc="-10" dirty="0">
                <a:latin typeface="Times New Roman"/>
                <a:cs typeface="Times New Roman"/>
              </a:rPr>
              <a:t>transfer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-10" dirty="0">
                <a:latin typeface="Times New Roman"/>
                <a:cs typeface="Times New Roman"/>
              </a:rPr>
              <a:t>tips. </a:t>
            </a:r>
            <a:r>
              <a:rPr sz="1200" spc="-30" dirty="0">
                <a:latin typeface="Times New Roman"/>
                <a:cs typeface="Times New Roman"/>
              </a:rPr>
              <a:t>Simplify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relation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for</a:t>
            </a:r>
            <a:endParaRPr sz="1200">
              <a:latin typeface="Times New Roman"/>
              <a:cs typeface="Times New Roman"/>
            </a:endParaRPr>
          </a:p>
          <a:p>
            <a:pPr marL="38100" marR="36195" algn="just">
              <a:lnSpc>
                <a:spcPts val="1370"/>
              </a:lnSpc>
              <a:spcBef>
                <a:spcPts val="5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circular </a:t>
            </a:r>
            <a:r>
              <a:rPr sz="1200" spc="-30" dirty="0">
                <a:latin typeface="Times New Roman"/>
                <a:cs typeface="Times New Roman"/>
              </a:rPr>
              <a:t>fin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diameter </a:t>
            </a:r>
            <a:r>
              <a:rPr sz="1200" b="1" i="1" spc="-5" dirty="0">
                <a:latin typeface="Times New Roman"/>
                <a:cs typeface="Times New Roman"/>
              </a:rPr>
              <a:t>D </a:t>
            </a:r>
            <a:r>
              <a:rPr sz="1200" spc="-5" dirty="0">
                <a:latin typeface="Times New Roman"/>
                <a:cs typeface="Times New Roman"/>
              </a:rPr>
              <a:t>&amp;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10" dirty="0">
                <a:latin typeface="Times New Roman"/>
                <a:cs typeface="Times New Roman"/>
              </a:rPr>
              <a:t>rectangular  </a:t>
            </a:r>
            <a:r>
              <a:rPr sz="1200" spc="-30" dirty="0">
                <a:latin typeface="Times New Roman"/>
                <a:cs typeface="Times New Roman"/>
              </a:rPr>
              <a:t>fins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thickness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i="1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32859" y="5654547"/>
            <a:ext cx="3133090" cy="231775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9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3.31- </a:t>
            </a:r>
            <a:r>
              <a:rPr sz="1200" dirty="0">
                <a:latin typeface="Times New Roman"/>
                <a:cs typeface="Times New Roman"/>
              </a:rPr>
              <a:t>Steam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heating </a:t>
            </a:r>
            <a:r>
              <a:rPr sz="1200" spc="-10" dirty="0">
                <a:latin typeface="Times New Roman"/>
                <a:cs typeface="Times New Roman"/>
              </a:rPr>
              <a:t>system </a:t>
            </a:r>
            <a:r>
              <a:rPr sz="1200" spc="-15" dirty="0">
                <a:latin typeface="Times New Roman"/>
                <a:cs typeface="Times New Roman"/>
              </a:rPr>
              <a:t>flows </a:t>
            </a:r>
            <a:r>
              <a:rPr sz="1200" dirty="0">
                <a:latin typeface="Times New Roman"/>
                <a:cs typeface="Times New Roman"/>
              </a:rPr>
              <a:t>through  </a:t>
            </a:r>
            <a:r>
              <a:rPr sz="1200" spc="-5" dirty="0">
                <a:latin typeface="Times New Roman"/>
                <a:cs typeface="Times New Roman"/>
              </a:rPr>
              <a:t>tubes whose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5" dirty="0">
                <a:latin typeface="Times New Roman"/>
                <a:cs typeface="Times New Roman"/>
              </a:rPr>
              <a:t>diameter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5cm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whose  </a:t>
            </a:r>
            <a:r>
              <a:rPr sz="1200" spc="-25" dirty="0">
                <a:latin typeface="Times New Roman"/>
                <a:cs typeface="Times New Roman"/>
              </a:rPr>
              <a:t>walls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a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180C°</a:t>
            </a:r>
            <a:r>
              <a:rPr sz="1200" spc="-5" dirty="0">
                <a:latin typeface="Times New Roman"/>
                <a:cs typeface="Times New Roman"/>
              </a:rPr>
              <a:t>.  </a:t>
            </a:r>
            <a:r>
              <a:rPr sz="1200" spc="-15" dirty="0">
                <a:latin typeface="Times New Roman"/>
                <a:cs typeface="Times New Roman"/>
              </a:rPr>
              <a:t>Circular </a:t>
            </a:r>
            <a:r>
              <a:rPr sz="1200" spc="-25" dirty="0">
                <a:latin typeface="Times New Roman"/>
                <a:cs typeface="Times New Roman"/>
              </a:rPr>
              <a:t>aluminum </a:t>
            </a:r>
            <a:r>
              <a:rPr sz="1200" spc="-30" dirty="0">
                <a:latin typeface="Times New Roman"/>
                <a:cs typeface="Times New Roman"/>
              </a:rPr>
              <a:t>fins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b="1" i="1" spc="-10" dirty="0">
                <a:latin typeface="Times New Roman"/>
                <a:cs typeface="Times New Roman"/>
              </a:rPr>
              <a:t>k </a:t>
            </a:r>
            <a:r>
              <a:rPr sz="1200" b="1" i="1" spc="-5" dirty="0">
                <a:latin typeface="Times New Roman"/>
                <a:cs typeface="Times New Roman"/>
              </a:rPr>
              <a:t>= 186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5" dirty="0">
                <a:latin typeface="Times New Roman"/>
                <a:cs typeface="Times New Roman"/>
              </a:rPr>
              <a:t>of  outer </a:t>
            </a:r>
            <a:r>
              <a:rPr sz="1200" spc="-15" dirty="0">
                <a:latin typeface="Times New Roman"/>
                <a:cs typeface="Times New Roman"/>
              </a:rPr>
              <a:t>diameter </a:t>
            </a:r>
            <a:r>
              <a:rPr sz="1200" b="1" i="1" spc="-5" dirty="0">
                <a:latin typeface="Times New Roman"/>
                <a:cs typeface="Times New Roman"/>
              </a:rPr>
              <a:t>6cm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constant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b="1" i="1" spc="5" dirty="0">
                <a:latin typeface="Times New Roman"/>
                <a:cs typeface="Times New Roman"/>
              </a:rPr>
              <a:t>1mm 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attached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tube.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space between the  </a:t>
            </a:r>
            <a:r>
              <a:rPr sz="1200" spc="-30" dirty="0">
                <a:latin typeface="Times New Roman"/>
                <a:cs typeface="Times New Roman"/>
              </a:rPr>
              <a:t>fins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10" dirty="0">
                <a:latin typeface="Times New Roman"/>
                <a:cs typeface="Times New Roman"/>
              </a:rPr>
              <a:t>3mm</a:t>
            </a:r>
            <a:r>
              <a:rPr sz="1200" spc="1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 there are </a:t>
            </a:r>
            <a:r>
              <a:rPr sz="1200" b="1" i="1" spc="-5" dirty="0">
                <a:latin typeface="Times New Roman"/>
                <a:cs typeface="Times New Roman"/>
              </a:rPr>
              <a:t>250 </a:t>
            </a:r>
            <a:r>
              <a:rPr sz="1200" spc="-30" dirty="0">
                <a:latin typeface="Times New Roman"/>
                <a:cs typeface="Times New Roman"/>
              </a:rPr>
              <a:t>fins </a:t>
            </a:r>
            <a:r>
              <a:rPr sz="1200" spc="-5" dirty="0">
                <a:latin typeface="Times New Roman"/>
                <a:cs typeface="Times New Roman"/>
              </a:rPr>
              <a:t>per </a:t>
            </a:r>
            <a:r>
              <a:rPr sz="1200" spc="-10" dirty="0">
                <a:latin typeface="Times New Roman"/>
                <a:cs typeface="Times New Roman"/>
              </a:rPr>
              <a:t>meter  length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tube. Heat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transferred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surrounding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200" b="1" i="1" spc="-5" dirty="0">
                <a:latin typeface="Times New Roman"/>
                <a:cs typeface="Times New Roman"/>
              </a:rPr>
              <a:t>= 25C°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transfer 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40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increase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the tube per </a:t>
            </a:r>
            <a:r>
              <a:rPr sz="1200" spc="-10" dirty="0">
                <a:latin typeface="Times New Roman"/>
                <a:cs typeface="Times New Roman"/>
              </a:rPr>
              <a:t>meter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its length </a:t>
            </a:r>
            <a:r>
              <a:rPr sz="1200" spc="-5" dirty="0">
                <a:latin typeface="Times New Roman"/>
                <a:cs typeface="Times New Roman"/>
              </a:rPr>
              <a:t>as a </a:t>
            </a:r>
            <a:r>
              <a:rPr sz="1200" spc="-10" dirty="0">
                <a:latin typeface="Times New Roman"/>
                <a:cs typeface="Times New Roman"/>
              </a:rPr>
              <a:t>result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adding </a:t>
            </a:r>
            <a:r>
              <a:rPr sz="1200" spc="-25" dirty="0">
                <a:latin typeface="Times New Roman"/>
                <a:cs typeface="Times New Roman"/>
              </a:rPr>
              <a:t>fins.</a:t>
            </a:r>
            <a:endParaRPr sz="1200">
              <a:latin typeface="Times New Roman"/>
              <a:cs typeface="Times New Roman"/>
            </a:endParaRPr>
          </a:p>
          <a:p>
            <a:pPr marL="1945639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2639</a:t>
            </a:r>
            <a:r>
              <a:rPr sz="1200" b="1" i="1" spc="2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W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202935" y="8072119"/>
            <a:ext cx="1697736" cy="18531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510532" y="9504171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Prob.(3.31)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772911" y="2207767"/>
            <a:ext cx="1106424" cy="11216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928108" y="2996692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Prob.(3.29)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70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832859" y="747268"/>
            <a:ext cx="3134360" cy="3015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algn="just">
              <a:lnSpc>
                <a:spcPts val="1415"/>
              </a:lnSpc>
              <a:spcBef>
                <a:spcPts val="10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3.36-</a:t>
            </a:r>
            <a:r>
              <a:rPr sz="1200" b="1" i="1" spc="14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Two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3m</a:t>
            </a:r>
            <a:r>
              <a:rPr sz="1200" spc="-5" dirty="0">
                <a:latin typeface="Times New Roman"/>
                <a:cs typeface="Times New Roman"/>
              </a:rPr>
              <a:t>-long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0.4cm</a:t>
            </a:r>
            <a:r>
              <a:rPr sz="1200" spc="-5" dirty="0">
                <a:latin typeface="Times New Roman"/>
                <a:cs typeface="Times New Roman"/>
              </a:rPr>
              <a:t>-thick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cast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iron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endParaRPr sz="1200">
              <a:latin typeface="Times New Roman"/>
              <a:cs typeface="Times New Roman"/>
            </a:endParaRPr>
          </a:p>
          <a:p>
            <a:pPr marL="38100" marR="30480" algn="just">
              <a:lnSpc>
                <a:spcPct val="95800"/>
              </a:lnSpc>
              <a:spcBef>
                <a:spcPts val="35"/>
              </a:spcBef>
            </a:pPr>
            <a:r>
              <a:rPr sz="1200" b="1" i="1" spc="-5" dirty="0">
                <a:latin typeface="Times New Roman"/>
                <a:cs typeface="Times New Roman"/>
              </a:rPr>
              <a:t>= 52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) steam </a:t>
            </a:r>
            <a:r>
              <a:rPr sz="1200" spc="-15" dirty="0">
                <a:latin typeface="Times New Roman"/>
                <a:cs typeface="Times New Roman"/>
              </a:rPr>
              <a:t>pipes </a:t>
            </a:r>
            <a:r>
              <a:rPr sz="1200" spc="5" dirty="0">
                <a:latin typeface="Times New Roman"/>
                <a:cs typeface="Times New Roman"/>
              </a:rPr>
              <a:t>of outer </a:t>
            </a:r>
            <a:r>
              <a:rPr sz="1200" spc="-15" dirty="0">
                <a:latin typeface="Times New Roman"/>
                <a:cs typeface="Times New Roman"/>
              </a:rPr>
              <a:t>diameter  </a:t>
            </a:r>
            <a:r>
              <a:rPr sz="1200" b="1" i="1" spc="-5" dirty="0">
                <a:latin typeface="Times New Roman"/>
                <a:cs typeface="Times New Roman"/>
              </a:rPr>
              <a:t>10cm </a:t>
            </a:r>
            <a:r>
              <a:rPr sz="1200" spc="-5" dirty="0">
                <a:latin typeface="Times New Roman"/>
                <a:cs typeface="Times New Roman"/>
              </a:rPr>
              <a:t>are connected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dirty="0">
                <a:latin typeface="Times New Roman"/>
                <a:cs typeface="Times New Roman"/>
              </a:rPr>
              <a:t>other through </a:t>
            </a:r>
            <a:r>
              <a:rPr sz="1200" spc="5" dirty="0">
                <a:latin typeface="Times New Roman"/>
                <a:cs typeface="Times New Roman"/>
              </a:rPr>
              <a:t>two  </a:t>
            </a:r>
            <a:r>
              <a:rPr sz="1200" b="1" i="1" spc="-5" dirty="0">
                <a:latin typeface="Times New Roman"/>
                <a:cs typeface="Times New Roman"/>
              </a:rPr>
              <a:t>1cm</a:t>
            </a:r>
            <a:r>
              <a:rPr sz="1200" spc="-5" dirty="0">
                <a:latin typeface="Times New Roman"/>
                <a:cs typeface="Times New Roman"/>
              </a:rPr>
              <a:t>-thick </a:t>
            </a:r>
            <a:r>
              <a:rPr sz="1200" spc="-20" dirty="0">
                <a:latin typeface="Times New Roman"/>
                <a:cs typeface="Times New Roman"/>
              </a:rPr>
              <a:t>flanges </a:t>
            </a:r>
            <a:r>
              <a:rPr sz="1200" spc="5" dirty="0">
                <a:latin typeface="Times New Roman"/>
                <a:cs typeface="Times New Roman"/>
              </a:rPr>
              <a:t>of outer </a:t>
            </a:r>
            <a:r>
              <a:rPr sz="1200" spc="-15" dirty="0">
                <a:latin typeface="Times New Roman"/>
                <a:cs typeface="Times New Roman"/>
              </a:rPr>
              <a:t>diameter </a:t>
            </a:r>
            <a:r>
              <a:rPr sz="1200" b="1" i="1" dirty="0">
                <a:latin typeface="Times New Roman"/>
                <a:cs typeface="Times New Roman"/>
              </a:rPr>
              <a:t>20cm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dirty="0">
                <a:latin typeface="Times New Roman"/>
                <a:cs typeface="Times New Roman"/>
              </a:rPr>
              <a:t>steam </a:t>
            </a:r>
            <a:r>
              <a:rPr sz="1200" spc="-15" dirty="0">
                <a:latin typeface="Times New Roman"/>
                <a:cs typeface="Times New Roman"/>
              </a:rPr>
              <a:t>flows </a:t>
            </a:r>
            <a:r>
              <a:rPr sz="1200" spc="-25" dirty="0">
                <a:latin typeface="Times New Roman"/>
                <a:cs typeface="Times New Roman"/>
              </a:rPr>
              <a:t>inside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5" dirty="0">
                <a:latin typeface="Times New Roman"/>
                <a:cs typeface="Times New Roman"/>
              </a:rPr>
              <a:t>at an </a:t>
            </a:r>
            <a:r>
              <a:rPr sz="1200" spc="-10" dirty="0">
                <a:latin typeface="Times New Roman"/>
                <a:cs typeface="Times New Roman"/>
              </a:rPr>
              <a:t>average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spc="-5" dirty="0">
                <a:latin typeface="Times New Roman"/>
                <a:cs typeface="Times New Roman"/>
              </a:rPr>
              <a:t>200C°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transfer 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180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exposed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25" dirty="0">
                <a:latin typeface="Times New Roman"/>
                <a:cs typeface="Times New Roman"/>
              </a:rPr>
              <a:t>ambient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12C°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25W/m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·°C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 </a:t>
            </a:r>
            <a:r>
              <a:rPr sz="1200" spc="-15" dirty="0">
                <a:latin typeface="Times New Roman"/>
                <a:cs typeface="Times New Roman"/>
              </a:rPr>
              <a:t>Disregarding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flanges,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average 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pipe.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20" dirty="0">
                <a:latin typeface="Times New Roman"/>
                <a:cs typeface="Times New Roman"/>
              </a:rPr>
              <a:t>Using 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base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flange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treating the </a:t>
            </a:r>
            <a:r>
              <a:rPr sz="1200" spc="-20" dirty="0">
                <a:latin typeface="Times New Roman"/>
                <a:cs typeface="Times New Roman"/>
              </a:rPr>
              <a:t>flanges </a:t>
            </a:r>
            <a:r>
              <a:rPr sz="1200" spc="-5" dirty="0">
                <a:latin typeface="Times New Roman"/>
                <a:cs typeface="Times New Roman"/>
              </a:rPr>
              <a:t>as the </a:t>
            </a:r>
            <a:r>
              <a:rPr sz="1200" spc="-25" dirty="0">
                <a:latin typeface="Times New Roman"/>
                <a:cs typeface="Times New Roman"/>
              </a:rPr>
              <a:t>fins,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fin  </a:t>
            </a:r>
            <a:r>
              <a:rPr sz="1200" spc="-25" dirty="0">
                <a:latin typeface="Times New Roman"/>
                <a:cs typeface="Times New Roman"/>
              </a:rPr>
              <a:t>efficiency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the  </a:t>
            </a:r>
            <a:r>
              <a:rPr sz="1200" spc="-20" dirty="0">
                <a:latin typeface="Times New Roman"/>
                <a:cs typeface="Times New Roman"/>
              </a:rPr>
              <a:t>flanges.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</a:t>
            </a:r>
            <a:r>
              <a:rPr sz="1200" spc="-20" dirty="0">
                <a:latin typeface="Times New Roman"/>
                <a:cs typeface="Times New Roman"/>
              </a:rPr>
              <a:t>What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flange  </a:t>
            </a:r>
            <a:r>
              <a:rPr sz="1200" spc="-5" dirty="0">
                <a:latin typeface="Times New Roman"/>
                <a:cs typeface="Times New Roman"/>
              </a:rPr>
              <a:t>section </a:t>
            </a:r>
            <a:r>
              <a:rPr sz="1200" spc="-20" dirty="0">
                <a:latin typeface="Times New Roman"/>
                <a:cs typeface="Times New Roman"/>
              </a:rPr>
              <a:t>equivalent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for heat transfer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purposes?</a:t>
            </a:r>
            <a:endParaRPr sz="1200">
              <a:latin typeface="Times New Roman"/>
              <a:cs typeface="Times New Roman"/>
            </a:endParaRPr>
          </a:p>
          <a:p>
            <a:pPr marL="354965" algn="just">
              <a:lnSpc>
                <a:spcPts val="139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174.8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C°,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0.88,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214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W,</a:t>
            </a:r>
            <a:r>
              <a:rPr sz="1200" b="1" i="1" spc="1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8.35cm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721352" y="3945128"/>
            <a:ext cx="2145792" cy="24658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955796" y="5730747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Prob.(3.36)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5883" y="747268"/>
            <a:ext cx="3131185" cy="19640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3.32-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stainless </a:t>
            </a:r>
            <a:r>
              <a:rPr sz="1200" dirty="0">
                <a:latin typeface="Times New Roman"/>
                <a:cs typeface="Times New Roman"/>
              </a:rPr>
              <a:t>steel </a:t>
            </a:r>
            <a:r>
              <a:rPr sz="1200" spc="5" dirty="0">
                <a:latin typeface="Times New Roman"/>
                <a:cs typeface="Times New Roman"/>
              </a:rPr>
              <a:t>spoon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b="1" i="1" spc="-10" dirty="0">
                <a:latin typeface="Times New Roman"/>
                <a:cs typeface="Times New Roman"/>
              </a:rPr>
              <a:t>k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8.7  </a:t>
            </a:r>
            <a:r>
              <a:rPr sz="1200" b="1" i="1" spc="-5" dirty="0">
                <a:latin typeface="Times New Roman"/>
                <a:cs typeface="Times New Roman"/>
              </a:rPr>
              <a:t>Btu/h </a:t>
            </a:r>
            <a:r>
              <a:rPr sz="1200" b="1" i="1" dirty="0">
                <a:latin typeface="Times New Roman"/>
                <a:cs typeface="Times New Roman"/>
              </a:rPr>
              <a:t>·ft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15" dirty="0">
                <a:latin typeface="Times New Roman"/>
                <a:cs typeface="Times New Roman"/>
              </a:rPr>
              <a:t>partially </a:t>
            </a:r>
            <a:r>
              <a:rPr sz="1200" spc="-20" dirty="0">
                <a:latin typeface="Times New Roman"/>
                <a:cs typeface="Times New Roman"/>
              </a:rPr>
              <a:t>immersed </a:t>
            </a:r>
            <a:r>
              <a:rPr sz="1200" spc="-25" dirty="0">
                <a:latin typeface="Times New Roman"/>
                <a:cs typeface="Times New Roman"/>
              </a:rPr>
              <a:t>in boiling </a:t>
            </a:r>
            <a:r>
              <a:rPr sz="1200" dirty="0">
                <a:latin typeface="Times New Roman"/>
                <a:cs typeface="Times New Roman"/>
              </a:rPr>
              <a:t>water 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200F°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kitchen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75F°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handle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5" dirty="0">
                <a:latin typeface="Times New Roman"/>
                <a:cs typeface="Times New Roman"/>
              </a:rPr>
              <a:t>spoon </a:t>
            </a:r>
            <a:r>
              <a:rPr sz="1200" spc="-15" dirty="0">
                <a:latin typeface="Times New Roman"/>
                <a:cs typeface="Times New Roman"/>
              </a:rPr>
              <a:t>has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cross </a:t>
            </a:r>
            <a:r>
              <a:rPr sz="1200" spc="-5" dirty="0">
                <a:latin typeface="Times New Roman"/>
                <a:cs typeface="Times New Roman"/>
              </a:rPr>
              <a:t>section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0.08in×0.5in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10" dirty="0">
                <a:latin typeface="Times New Roman"/>
                <a:cs typeface="Times New Roman"/>
              </a:rPr>
              <a:t>extends </a:t>
            </a:r>
            <a:r>
              <a:rPr sz="1200" b="1" i="1" spc="-5" dirty="0">
                <a:latin typeface="Times New Roman"/>
                <a:cs typeface="Times New Roman"/>
              </a:rPr>
              <a:t>7in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15" dirty="0">
                <a:latin typeface="Times New Roman"/>
                <a:cs typeface="Times New Roman"/>
              </a:rPr>
              <a:t>free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dirty="0">
                <a:latin typeface="Times New Roman"/>
                <a:cs typeface="Times New Roman"/>
              </a:rPr>
              <a:t>water. 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 the  exposed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surfaces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spoon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handle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3</a:t>
            </a:r>
            <a:r>
              <a:rPr sz="1200" b="1" i="1" spc="15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Btu/h</a:t>
            </a:r>
            <a:endParaRPr sz="1200">
              <a:latin typeface="Times New Roman"/>
              <a:cs typeface="Times New Roman"/>
            </a:endParaRPr>
          </a:p>
          <a:p>
            <a:pPr marL="38100" marR="31750" algn="just">
              <a:lnSpc>
                <a:spcPct val="95800"/>
              </a:lnSpc>
              <a:spcBef>
                <a:spcPts val="10"/>
              </a:spcBef>
              <a:buSzPct val="91666"/>
              <a:buChar char="·"/>
              <a:tabLst>
                <a:tab pos="78105" algn="l"/>
              </a:tabLst>
            </a:pPr>
            <a:r>
              <a:rPr sz="1200" b="1" i="1" dirty="0">
                <a:latin typeface="Times New Roman"/>
                <a:cs typeface="Times New Roman"/>
              </a:rPr>
              <a:t>ft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-20" dirty="0">
                <a:latin typeface="Times New Roman"/>
                <a:cs typeface="Times New Roman"/>
              </a:rPr>
              <a:t>difference  </a:t>
            </a:r>
            <a:r>
              <a:rPr sz="1200" dirty="0">
                <a:latin typeface="Times New Roman"/>
                <a:cs typeface="Times New Roman"/>
              </a:rPr>
              <a:t>across </a:t>
            </a:r>
            <a:r>
              <a:rPr sz="1200" spc="-5" dirty="0">
                <a:latin typeface="Times New Roman"/>
                <a:cs typeface="Times New Roman"/>
              </a:rPr>
              <a:t>the exposed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spoon </a:t>
            </a:r>
            <a:r>
              <a:rPr sz="1200" spc="-20" dirty="0">
                <a:latin typeface="Times New Roman"/>
                <a:cs typeface="Times New Roman"/>
              </a:rPr>
              <a:t>handle.  </a:t>
            </a:r>
            <a:r>
              <a:rPr sz="1200" spc="5" dirty="0">
                <a:latin typeface="Times New Roman"/>
                <a:cs typeface="Times New Roman"/>
              </a:rPr>
              <a:t>State </a:t>
            </a:r>
            <a:r>
              <a:rPr sz="1200" spc="-10" dirty="0">
                <a:latin typeface="Times New Roman"/>
                <a:cs typeface="Times New Roman"/>
              </a:rPr>
              <a:t>your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assumptions.</a:t>
            </a:r>
            <a:endParaRPr sz="1200">
              <a:latin typeface="Times New Roman"/>
              <a:cs typeface="Times New Roman"/>
            </a:endParaRPr>
          </a:p>
          <a:p>
            <a:pPr marL="1866900" algn="just">
              <a:lnSpc>
                <a:spcPts val="139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124.6</a:t>
            </a:r>
            <a:r>
              <a:rPr sz="1200" b="1" i="1" spc="2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F°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1283" y="4779771"/>
            <a:ext cx="3078480" cy="56197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370"/>
              </a:lnSpc>
              <a:spcBef>
                <a:spcPts val="204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3.33- </a:t>
            </a:r>
            <a:r>
              <a:rPr sz="1200" spc="-5" dirty="0">
                <a:latin typeface="Times New Roman"/>
                <a:cs typeface="Times New Roman"/>
              </a:rPr>
              <a:t>Repeat </a:t>
            </a:r>
            <a:r>
              <a:rPr sz="1200" dirty="0">
                <a:latin typeface="Times New Roman"/>
                <a:cs typeface="Times New Roman"/>
              </a:rPr>
              <a:t>Prob.(3.32)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silver </a:t>
            </a:r>
            <a:r>
              <a:rPr sz="1200" spc="5" dirty="0">
                <a:latin typeface="Times New Roman"/>
                <a:cs typeface="Times New Roman"/>
              </a:rPr>
              <a:t>spoon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 =  247 Btu/h </a:t>
            </a:r>
            <a:r>
              <a:rPr sz="1200" b="1" i="1" dirty="0">
                <a:latin typeface="Times New Roman"/>
                <a:cs typeface="Times New Roman"/>
              </a:rPr>
              <a:t>.ft</a:t>
            </a:r>
            <a:r>
              <a:rPr sz="1200" b="1" i="1" spc="4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).</a:t>
            </a:r>
            <a:endParaRPr sz="1200">
              <a:latin typeface="Times New Roman"/>
              <a:cs typeface="Times New Roman"/>
            </a:endParaRPr>
          </a:p>
          <a:p>
            <a:pPr marL="1920239">
              <a:lnSpc>
                <a:spcPts val="138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55.9</a:t>
            </a:r>
            <a:r>
              <a:rPr sz="1200" b="1" i="1" spc="2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F°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5883" y="5480811"/>
            <a:ext cx="3134995" cy="178752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7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3.34- </a:t>
            </a:r>
            <a:r>
              <a:rPr sz="1200" spc="-5" dirty="0">
                <a:latin typeface="Times New Roman"/>
                <a:cs typeface="Times New Roman"/>
              </a:rPr>
              <a:t>A hot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at 100C°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cooled </a:t>
            </a:r>
            <a:r>
              <a:rPr sz="1200" spc="-15" dirty="0">
                <a:latin typeface="Times New Roman"/>
                <a:cs typeface="Times New Roman"/>
              </a:rPr>
              <a:t>by  </a:t>
            </a:r>
            <a:r>
              <a:rPr sz="1200" spc="-10" dirty="0">
                <a:latin typeface="Times New Roman"/>
                <a:cs typeface="Times New Roman"/>
              </a:rPr>
              <a:t>attaching </a:t>
            </a:r>
            <a:r>
              <a:rPr sz="1200" b="1" i="1" spc="-5" dirty="0">
                <a:latin typeface="Times New Roman"/>
                <a:cs typeface="Times New Roman"/>
              </a:rPr>
              <a:t>3cm</a:t>
            </a:r>
            <a:r>
              <a:rPr sz="1200" spc="-5" dirty="0">
                <a:latin typeface="Times New Roman"/>
                <a:cs typeface="Times New Roman"/>
              </a:rPr>
              <a:t>-long, </a:t>
            </a:r>
            <a:r>
              <a:rPr sz="1200" b="1" i="1" spc="-5" dirty="0">
                <a:latin typeface="Times New Roman"/>
                <a:cs typeface="Times New Roman"/>
              </a:rPr>
              <a:t>0.25cm</a:t>
            </a:r>
            <a:r>
              <a:rPr sz="1200" spc="-5" dirty="0">
                <a:latin typeface="Times New Roman"/>
                <a:cs typeface="Times New Roman"/>
              </a:rPr>
              <a:t>-diameter </a:t>
            </a:r>
            <a:r>
              <a:rPr sz="1200" spc="-25" dirty="0">
                <a:latin typeface="Times New Roman"/>
                <a:cs typeface="Times New Roman"/>
              </a:rPr>
              <a:t>aluminum  </a:t>
            </a:r>
            <a:r>
              <a:rPr sz="1200" spc="-20" dirty="0">
                <a:latin typeface="Times New Roman"/>
                <a:cs typeface="Times New Roman"/>
              </a:rPr>
              <a:t>pin </a:t>
            </a:r>
            <a:r>
              <a:rPr sz="1200" spc="-30" dirty="0">
                <a:latin typeface="Times New Roman"/>
                <a:cs typeface="Times New Roman"/>
              </a:rPr>
              <a:t>fins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 = 237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it, 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center-to-  </a:t>
            </a:r>
            <a:r>
              <a:rPr sz="1200" spc="-5" dirty="0">
                <a:latin typeface="Times New Roman"/>
                <a:cs typeface="Times New Roman"/>
              </a:rPr>
              <a:t>center </a:t>
            </a:r>
            <a:r>
              <a:rPr sz="1200" spc="-10" dirty="0">
                <a:latin typeface="Times New Roman"/>
                <a:cs typeface="Times New Roman"/>
              </a:rPr>
              <a:t>distance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0.6cm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surrounding </a:t>
            </a:r>
            <a:r>
              <a:rPr sz="1200" spc="-20" dirty="0">
                <a:latin typeface="Times New Roman"/>
                <a:cs typeface="Times New Roman"/>
              </a:rPr>
              <a:t>medium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30C°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 transfer  </a:t>
            </a:r>
            <a:r>
              <a:rPr sz="1200" spc="-20" dirty="0">
                <a:latin typeface="Times New Roman"/>
                <a:cs typeface="Times New Roman"/>
              </a:rPr>
              <a:t>coefficient  </a:t>
            </a:r>
            <a:r>
              <a:rPr sz="1200" spc="5" dirty="0">
                <a:latin typeface="Times New Roman"/>
                <a:cs typeface="Times New Roman"/>
              </a:rPr>
              <a:t>on 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surfaces 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35 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endParaRPr sz="1200" baseline="38194">
              <a:latin typeface="Times New Roman"/>
              <a:cs typeface="Times New Roman"/>
            </a:endParaRPr>
          </a:p>
          <a:p>
            <a:pPr marL="38100" marR="33655" algn="just">
              <a:lnSpc>
                <a:spcPct val="95800"/>
              </a:lnSpc>
              <a:spcBef>
                <a:spcPts val="15"/>
              </a:spcBef>
              <a:buSzPct val="91666"/>
              <a:buChar char="·"/>
              <a:tabLst>
                <a:tab pos="78105" algn="l"/>
              </a:tabLst>
            </a:pPr>
            <a:r>
              <a:rPr sz="1200" b="1" i="1" spc="-10" dirty="0">
                <a:latin typeface="Times New Roman"/>
                <a:cs typeface="Times New Roman"/>
              </a:rPr>
              <a:t>C°</a:t>
            </a:r>
            <a:r>
              <a:rPr sz="1200" spc="-10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the  </a:t>
            </a:r>
            <a:r>
              <a:rPr sz="1200" spc="-10" dirty="0">
                <a:latin typeface="Times New Roman"/>
                <a:cs typeface="Times New Roman"/>
              </a:rPr>
              <a:t>surface 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dirty="0">
                <a:latin typeface="Times New Roman"/>
                <a:cs typeface="Times New Roman"/>
              </a:rPr>
              <a:t>1m×1m </a:t>
            </a:r>
            <a:r>
              <a:rPr sz="1200" spc="-5" dirty="0">
                <a:latin typeface="Times New Roman"/>
                <a:cs typeface="Times New Roman"/>
              </a:rPr>
              <a:t>section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plate. </a:t>
            </a:r>
            <a:r>
              <a:rPr sz="1200" spc="-25" dirty="0">
                <a:latin typeface="Times New Roman"/>
                <a:cs typeface="Times New Roman"/>
              </a:rPr>
              <a:t>Also  </a:t>
            </a:r>
            <a:r>
              <a:rPr sz="1200" spc="-15" dirty="0">
                <a:latin typeface="Times New Roman"/>
                <a:cs typeface="Times New Roman"/>
              </a:rPr>
              <a:t>determine  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overall  </a:t>
            </a:r>
            <a:r>
              <a:rPr sz="1200" spc="-15" dirty="0">
                <a:latin typeface="Times New Roman"/>
                <a:cs typeface="Times New Roman"/>
              </a:rPr>
              <a:t>effectiveness 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fins.</a:t>
            </a:r>
            <a:endParaRPr sz="1200">
              <a:latin typeface="Times New Roman"/>
              <a:cs typeface="Times New Roman"/>
            </a:endParaRPr>
          </a:p>
          <a:p>
            <a:pPr marL="1567815" algn="just">
              <a:lnSpc>
                <a:spcPts val="139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17.4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kW,</a:t>
            </a:r>
            <a:r>
              <a:rPr sz="1200" b="1" i="1" spc="4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591055" y="7422895"/>
            <a:ext cx="2075687" cy="18775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21283" y="8931147"/>
            <a:ext cx="3078480" cy="833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827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Prob.(3.34)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>
              <a:lnSpc>
                <a:spcPts val="1390"/>
              </a:lnSpc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3.35- </a:t>
            </a:r>
            <a:r>
              <a:rPr sz="1200" spc="-5" dirty="0">
                <a:latin typeface="Times New Roman"/>
                <a:cs typeface="Times New Roman"/>
              </a:rPr>
              <a:t>Repeat </a:t>
            </a:r>
            <a:r>
              <a:rPr sz="1200" dirty="0">
                <a:latin typeface="Times New Roman"/>
                <a:cs typeface="Times New Roman"/>
              </a:rPr>
              <a:t>Prob.(3.34) </a:t>
            </a:r>
            <a:r>
              <a:rPr sz="1200" spc="-20" dirty="0">
                <a:latin typeface="Times New Roman"/>
                <a:cs typeface="Times New Roman"/>
              </a:rPr>
              <a:t>using </a:t>
            </a:r>
            <a:r>
              <a:rPr sz="1200" dirty="0">
                <a:latin typeface="Times New Roman"/>
                <a:cs typeface="Times New Roman"/>
              </a:rPr>
              <a:t>copper </a:t>
            </a:r>
            <a:r>
              <a:rPr sz="1200" spc="-30" dirty="0">
                <a:latin typeface="Times New Roman"/>
                <a:cs typeface="Times New Roman"/>
              </a:rPr>
              <a:t>fins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 =  386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10" dirty="0">
                <a:latin typeface="Times New Roman"/>
                <a:cs typeface="Times New Roman"/>
              </a:rPr>
              <a:t>instead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5" dirty="0">
                <a:latin typeface="Times New Roman"/>
                <a:cs typeface="Times New Roman"/>
              </a:rPr>
              <a:t>aluminum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ones.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773935" y="2777744"/>
            <a:ext cx="1877568" cy="1676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965708" y="4130547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Prob.(3.32)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72132" y="9749366"/>
            <a:ext cx="154940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17.8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kW,</a:t>
            </a:r>
            <a:r>
              <a:rPr sz="1200" b="1" i="1" spc="2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7.27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0936" y="805687"/>
            <a:ext cx="3999229" cy="4944110"/>
          </a:xfrm>
          <a:custGeom>
            <a:avLst/>
            <a:gdLst/>
            <a:ahLst/>
            <a:cxnLst/>
            <a:rect l="l" t="t" r="r" b="b"/>
            <a:pathLst>
              <a:path w="3999229" h="4944110">
                <a:moveTo>
                  <a:pt x="0" y="4943856"/>
                </a:moveTo>
                <a:lnTo>
                  <a:pt x="3998976" y="4943856"/>
                </a:lnTo>
                <a:lnTo>
                  <a:pt x="3998976" y="0"/>
                </a:lnTo>
                <a:lnTo>
                  <a:pt x="0" y="0"/>
                </a:lnTo>
                <a:lnTo>
                  <a:pt x="0" y="4943856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21320" y="1928114"/>
            <a:ext cx="658495" cy="0"/>
          </a:xfrm>
          <a:custGeom>
            <a:avLst/>
            <a:gdLst/>
            <a:ahLst/>
            <a:cxnLst/>
            <a:rect l="l" t="t" r="r" b="b"/>
            <a:pathLst>
              <a:path w="658494">
                <a:moveTo>
                  <a:pt x="0" y="0"/>
                </a:moveTo>
                <a:lnTo>
                  <a:pt x="658177" y="0"/>
                </a:lnTo>
              </a:path>
            </a:pathLst>
          </a:custGeom>
          <a:ln w="75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456688" y="1786097"/>
            <a:ext cx="1637664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  <a:tabLst>
                <a:tab pos="843915" algn="l"/>
              </a:tabLst>
            </a:pPr>
            <a:r>
              <a:rPr sz="1350" spc="-45" dirty="0">
                <a:latin typeface="Times New Roman"/>
                <a:cs typeface="Times New Roman"/>
              </a:rPr>
              <a:t>(</a:t>
            </a:r>
            <a:r>
              <a:rPr sz="1350" i="1" spc="15" dirty="0">
                <a:latin typeface="Times New Roman"/>
                <a:cs typeface="Times New Roman"/>
              </a:rPr>
              <a:t>W</a:t>
            </a:r>
            <a:r>
              <a:rPr sz="1350" i="1" spc="-4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spc="180" dirty="0">
                <a:latin typeface="MT Extra"/>
                <a:cs typeface="MT Extra"/>
              </a:rPr>
              <a:t></a:t>
            </a:r>
            <a:r>
              <a:rPr sz="1350" spc="25" dirty="0">
                <a:latin typeface="Times New Roman"/>
                <a:cs typeface="Times New Roman"/>
              </a:rPr>
              <a:t>(</a:t>
            </a:r>
            <a:r>
              <a:rPr sz="1350" spc="65" dirty="0">
                <a:latin typeface="Times New Roman"/>
                <a:cs typeface="Times New Roman"/>
              </a:rPr>
              <a:t>3</a:t>
            </a:r>
            <a:r>
              <a:rPr sz="1350" spc="20" dirty="0">
                <a:latin typeface="Times New Roman"/>
                <a:cs typeface="Times New Roman"/>
              </a:rPr>
              <a:t>.</a:t>
            </a:r>
            <a:r>
              <a:rPr sz="1350" spc="15" dirty="0">
                <a:latin typeface="Times New Roman"/>
                <a:cs typeface="Times New Roman"/>
              </a:rPr>
              <a:t>1</a:t>
            </a:r>
            <a:r>
              <a:rPr sz="1350" spc="90" dirty="0">
                <a:latin typeface="Times New Roman"/>
                <a:cs typeface="Times New Roman"/>
              </a:rPr>
              <a:t>1</a:t>
            </a:r>
            <a:r>
              <a:rPr sz="1350" spc="-30" dirty="0">
                <a:latin typeface="Times New Roman"/>
                <a:cs typeface="Times New Roman"/>
              </a:rPr>
              <a:t>.</a:t>
            </a:r>
            <a:r>
              <a:rPr sz="1350" i="1" spc="114" dirty="0">
                <a:latin typeface="Times New Roman"/>
                <a:cs typeface="Times New Roman"/>
              </a:rPr>
              <a:t>a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5536" y="780796"/>
            <a:ext cx="4072890" cy="1172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 algn="just">
              <a:lnSpc>
                <a:spcPts val="151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3.1.3- </a:t>
            </a:r>
            <a:r>
              <a:rPr sz="1300" b="1" i="1" spc="-10" dirty="0">
                <a:latin typeface="Times New Roman"/>
                <a:cs typeface="Times New Roman"/>
              </a:rPr>
              <a:t>Multilayer </a:t>
            </a:r>
            <a:r>
              <a:rPr sz="1300" b="1" i="1" spc="-5" dirty="0">
                <a:latin typeface="Times New Roman"/>
                <a:cs typeface="Times New Roman"/>
              </a:rPr>
              <a:t>Plane</a:t>
            </a:r>
            <a:r>
              <a:rPr sz="1300" b="1" i="1" spc="35" dirty="0">
                <a:latin typeface="Times New Roman"/>
                <a:cs typeface="Times New Roman"/>
              </a:rPr>
              <a:t> </a:t>
            </a:r>
            <a:r>
              <a:rPr sz="1300" b="1" i="1" spc="-10" dirty="0">
                <a:latin typeface="Times New Roman"/>
                <a:cs typeface="Times New Roman"/>
              </a:rPr>
              <a:t>Walls</a:t>
            </a:r>
            <a:endParaRPr sz="1300">
              <a:latin typeface="Times New Roman"/>
              <a:cs typeface="Times New Roman"/>
            </a:endParaRPr>
          </a:p>
          <a:p>
            <a:pPr marL="25400" marR="30480" indent="198120" algn="just">
              <a:lnSpc>
                <a:spcPct val="96100"/>
              </a:lnSpc>
              <a:spcBef>
                <a:spcPts val="10"/>
              </a:spcBef>
            </a:pP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plane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0" dirty="0">
                <a:latin typeface="Times New Roman"/>
                <a:cs typeface="Times New Roman"/>
              </a:rPr>
              <a:t>consists </a:t>
            </a:r>
            <a:r>
              <a:rPr sz="1200" spc="5" dirty="0">
                <a:latin typeface="Times New Roman"/>
                <a:cs typeface="Times New Roman"/>
              </a:rPr>
              <a:t>of two </a:t>
            </a:r>
            <a:r>
              <a:rPr sz="1200" spc="-20" dirty="0">
                <a:latin typeface="Times New Roman"/>
                <a:cs typeface="Times New Roman"/>
              </a:rPr>
              <a:t>layers </a:t>
            </a:r>
            <a:r>
              <a:rPr sz="1200" spc="-5" dirty="0">
                <a:latin typeface="Times New Roman"/>
                <a:cs typeface="Times New Roman"/>
              </a:rPr>
              <a:t>(such as a  </a:t>
            </a:r>
            <a:r>
              <a:rPr sz="1200" spc="-15" dirty="0">
                <a:latin typeface="Times New Roman"/>
                <a:cs typeface="Times New Roman"/>
              </a:rPr>
              <a:t>brick wall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layer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insulation)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Fig.(3.6). The 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two-layer </a:t>
            </a:r>
            <a:r>
              <a:rPr sz="1200" spc="-5" dirty="0">
                <a:latin typeface="Times New Roman"/>
                <a:cs typeface="Times New Roman"/>
              </a:rPr>
              <a:t>composite </a:t>
            </a:r>
            <a:r>
              <a:rPr sz="1200" spc="-15" dirty="0">
                <a:latin typeface="Times New Roman"/>
                <a:cs typeface="Times New Roman"/>
              </a:rPr>
              <a:t>wall 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  <a:p>
            <a:pPr marL="503555">
              <a:lnSpc>
                <a:spcPct val="100000"/>
              </a:lnSpc>
              <a:spcBef>
                <a:spcPts val="355"/>
              </a:spcBef>
            </a:pPr>
            <a:r>
              <a:rPr sz="2025" i="1" spc="-405" baseline="-22633" dirty="0">
                <a:latin typeface="Times New Roman"/>
                <a:cs typeface="Times New Roman"/>
              </a:rPr>
              <a:t>Q</a:t>
            </a:r>
            <a:r>
              <a:rPr sz="2025" spc="-405" baseline="-4115" dirty="0">
                <a:latin typeface="MT Extra"/>
                <a:cs typeface="MT Extra"/>
              </a:rPr>
              <a:t></a:t>
            </a:r>
            <a:r>
              <a:rPr sz="2025" spc="-405" baseline="-4115" dirty="0">
                <a:latin typeface="Times New Roman"/>
                <a:cs typeface="Times New Roman"/>
              </a:rPr>
              <a:t> </a:t>
            </a:r>
            <a:r>
              <a:rPr sz="2025" spc="15" baseline="-22633" dirty="0">
                <a:latin typeface="Symbol"/>
                <a:cs typeface="Symbol"/>
              </a:rPr>
              <a:t></a:t>
            </a:r>
            <a:r>
              <a:rPr sz="2025" spc="15" baseline="-22633" dirty="0">
                <a:latin typeface="Times New Roman"/>
                <a:cs typeface="Times New Roman"/>
              </a:rPr>
              <a:t> </a:t>
            </a:r>
            <a:r>
              <a:rPr sz="2025" i="1" spc="-7" baseline="14403" dirty="0">
                <a:latin typeface="Times New Roman"/>
                <a:cs typeface="Times New Roman"/>
              </a:rPr>
              <a:t>T</a:t>
            </a:r>
            <a:r>
              <a:rPr sz="800" spc="-5" dirty="0">
                <a:latin typeface="Symbol"/>
                <a:cs typeface="Symbol"/>
              </a:rPr>
              <a:t></a:t>
            </a:r>
            <a:r>
              <a:rPr sz="800" spc="-5" dirty="0">
                <a:latin typeface="Times New Roman"/>
                <a:cs typeface="Times New Roman"/>
              </a:rPr>
              <a:t>1 </a:t>
            </a:r>
            <a:r>
              <a:rPr sz="2025" spc="15" baseline="14403" dirty="0">
                <a:latin typeface="Symbol"/>
                <a:cs typeface="Symbol"/>
              </a:rPr>
              <a:t></a:t>
            </a:r>
            <a:r>
              <a:rPr sz="2025" spc="-307" baseline="14403" dirty="0">
                <a:latin typeface="Times New Roman"/>
                <a:cs typeface="Times New Roman"/>
              </a:rPr>
              <a:t> </a:t>
            </a:r>
            <a:r>
              <a:rPr sz="2025" i="1" spc="-7" baseline="14403" dirty="0">
                <a:latin typeface="Times New Roman"/>
                <a:cs typeface="Times New Roman"/>
              </a:rPr>
              <a:t>T</a:t>
            </a:r>
            <a:r>
              <a:rPr sz="800" spc="-5" dirty="0">
                <a:latin typeface="Symbol"/>
                <a:cs typeface="Symbol"/>
              </a:rPr>
              <a:t></a:t>
            </a:r>
            <a:r>
              <a:rPr sz="800" spc="-5" dirty="0">
                <a:latin typeface="Times New Roman"/>
                <a:cs typeface="Times New Roman"/>
              </a:rPr>
              <a:t> 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41601" y="2886710"/>
            <a:ext cx="312420" cy="0"/>
          </a:xfrm>
          <a:custGeom>
            <a:avLst/>
            <a:gdLst/>
            <a:ahLst/>
            <a:cxnLst/>
            <a:rect l="l" t="t" r="r" b="b"/>
            <a:pathLst>
              <a:path w="312419">
                <a:moveTo>
                  <a:pt x="0" y="0"/>
                </a:moveTo>
                <a:lnTo>
                  <a:pt x="312419" y="0"/>
                </a:lnTo>
              </a:path>
            </a:pathLst>
          </a:custGeom>
          <a:ln w="75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37472" y="2886710"/>
            <a:ext cx="332740" cy="0"/>
          </a:xfrm>
          <a:custGeom>
            <a:avLst/>
            <a:gdLst/>
            <a:ahLst/>
            <a:cxnLst/>
            <a:rect l="l" t="t" r="r" b="b"/>
            <a:pathLst>
              <a:path w="332739">
                <a:moveTo>
                  <a:pt x="0" y="0"/>
                </a:moveTo>
                <a:lnTo>
                  <a:pt x="332613" y="0"/>
                </a:lnTo>
              </a:path>
            </a:pathLst>
          </a:custGeom>
          <a:ln w="75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635760" y="2877481"/>
            <a:ext cx="1873885" cy="2343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0"/>
              </a:spcBef>
              <a:tabLst>
                <a:tab pos="518795" algn="l"/>
                <a:tab pos="1012825" algn="l"/>
                <a:tab pos="1530985" algn="l"/>
              </a:tabLst>
            </a:pPr>
            <a:r>
              <a:rPr sz="1350" i="1" spc="-40" dirty="0">
                <a:latin typeface="Times New Roman"/>
                <a:cs typeface="Times New Roman"/>
              </a:rPr>
              <a:t>h</a:t>
            </a:r>
            <a:r>
              <a:rPr sz="1200" spc="-60" baseline="-24305" dirty="0">
                <a:latin typeface="Times New Roman"/>
                <a:cs typeface="Times New Roman"/>
              </a:rPr>
              <a:t>1 </a:t>
            </a:r>
            <a:r>
              <a:rPr sz="1200" spc="82" baseline="-2430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A	</a:t>
            </a:r>
            <a:r>
              <a:rPr sz="1350" i="1" spc="-5" dirty="0">
                <a:latin typeface="Times New Roman"/>
                <a:cs typeface="Times New Roman"/>
              </a:rPr>
              <a:t>k</a:t>
            </a:r>
            <a:r>
              <a:rPr sz="1200" spc="-7" baseline="-24305" dirty="0">
                <a:latin typeface="Times New Roman"/>
                <a:cs typeface="Times New Roman"/>
              </a:rPr>
              <a:t>1 </a:t>
            </a:r>
            <a:r>
              <a:rPr sz="1200" spc="67" baseline="-2430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A	</a:t>
            </a:r>
            <a:r>
              <a:rPr sz="1350" i="1" spc="55" dirty="0">
                <a:latin typeface="Times New Roman"/>
                <a:cs typeface="Times New Roman"/>
              </a:rPr>
              <a:t>k</a:t>
            </a:r>
            <a:r>
              <a:rPr sz="1200" spc="82" baseline="-24305" dirty="0">
                <a:latin typeface="Times New Roman"/>
                <a:cs typeface="Times New Roman"/>
              </a:rPr>
              <a:t>2</a:t>
            </a:r>
            <a:r>
              <a:rPr sz="1200" spc="434" baseline="-2430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A	</a:t>
            </a:r>
            <a:r>
              <a:rPr sz="1350" i="1" spc="-5" dirty="0">
                <a:latin typeface="Times New Roman"/>
                <a:cs typeface="Times New Roman"/>
              </a:rPr>
              <a:t>h</a:t>
            </a:r>
            <a:r>
              <a:rPr sz="1200" spc="-7" baseline="-24305" dirty="0">
                <a:latin typeface="Times New Roman"/>
                <a:cs typeface="Times New Roman"/>
              </a:rPr>
              <a:t>2</a:t>
            </a:r>
            <a:r>
              <a:rPr sz="1200" spc="52" baseline="-2430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96311" y="2743368"/>
            <a:ext cx="2101215" cy="2343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  <a:tabLst>
                <a:tab pos="1316355" algn="l"/>
              </a:tabLst>
            </a:pPr>
            <a:r>
              <a:rPr sz="1350" spc="10" dirty="0">
                <a:latin typeface="Symbol"/>
                <a:cs typeface="Symbol"/>
              </a:rPr>
              <a:t></a:t>
            </a:r>
            <a:r>
              <a:rPr sz="1350" spc="10" dirty="0">
                <a:latin typeface="Times New Roman"/>
                <a:cs typeface="Times New Roman"/>
              </a:rPr>
              <a:t>	</a:t>
            </a:r>
            <a:r>
              <a:rPr sz="1350" spc="45" dirty="0">
                <a:latin typeface="MT Extra"/>
                <a:cs typeface="MT Extra"/>
              </a:rPr>
              <a:t></a:t>
            </a:r>
            <a:r>
              <a:rPr sz="1350" spc="45" dirty="0">
                <a:latin typeface="Times New Roman"/>
                <a:cs typeface="Times New Roman"/>
              </a:rPr>
              <a:t>(3.11.</a:t>
            </a:r>
            <a:r>
              <a:rPr sz="1350" i="1" spc="45" dirty="0">
                <a:latin typeface="Times New Roman"/>
                <a:cs typeface="Times New Roman"/>
              </a:rPr>
              <a:t>b</a:t>
            </a:r>
            <a:r>
              <a:rPr sz="1350" spc="4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61516" y="2636689"/>
            <a:ext cx="2072639" cy="2343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  <a:tabLst>
                <a:tab pos="766445" algn="l"/>
                <a:tab pos="1259840" algn="l"/>
                <a:tab pos="1549400" algn="l"/>
              </a:tabLst>
            </a:pPr>
            <a:r>
              <a:rPr sz="2025" spc="15" baseline="-34979" dirty="0">
                <a:latin typeface="Symbol"/>
                <a:cs typeface="Symbol"/>
              </a:rPr>
              <a:t></a:t>
            </a:r>
            <a:r>
              <a:rPr sz="2025" spc="15" baseline="-34979" dirty="0">
                <a:latin typeface="Times New Roman"/>
                <a:cs typeface="Times New Roman"/>
              </a:rPr>
              <a:t> </a:t>
            </a:r>
            <a:r>
              <a:rPr sz="135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u="sng" spc="2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  </a:t>
            </a:r>
            <a:r>
              <a:rPr sz="1350" spc="195" dirty="0">
                <a:latin typeface="Times New Roman"/>
                <a:cs typeface="Times New Roman"/>
              </a:rPr>
              <a:t> </a:t>
            </a:r>
            <a:r>
              <a:rPr sz="2025" spc="15" baseline="-34979" dirty="0">
                <a:latin typeface="Symbol"/>
                <a:cs typeface="Symbol"/>
              </a:rPr>
              <a:t></a:t>
            </a:r>
            <a:r>
              <a:rPr sz="2025" spc="15" baseline="-34979" dirty="0">
                <a:latin typeface="Times New Roman"/>
                <a:cs typeface="Times New Roman"/>
              </a:rPr>
              <a:t>	</a:t>
            </a:r>
            <a:r>
              <a:rPr sz="1350" i="1" spc="-45" dirty="0">
                <a:latin typeface="Times New Roman"/>
                <a:cs typeface="Times New Roman"/>
              </a:rPr>
              <a:t>L</a:t>
            </a:r>
            <a:r>
              <a:rPr sz="1200" spc="-67" baseline="-24305" dirty="0">
                <a:latin typeface="Times New Roman"/>
                <a:cs typeface="Times New Roman"/>
              </a:rPr>
              <a:t>1	</a:t>
            </a:r>
            <a:r>
              <a:rPr sz="1350" i="1" spc="15" dirty="0">
                <a:latin typeface="Times New Roman"/>
                <a:cs typeface="Times New Roman"/>
              </a:rPr>
              <a:t>L</a:t>
            </a:r>
            <a:r>
              <a:rPr sz="1200" spc="22" baseline="-24305" dirty="0">
                <a:latin typeface="Times New Roman"/>
                <a:cs typeface="Times New Roman"/>
              </a:rPr>
              <a:t>2	</a:t>
            </a:r>
            <a:r>
              <a:rPr sz="2025" spc="15" baseline="-34979" dirty="0">
                <a:latin typeface="Symbol"/>
                <a:cs typeface="Symbol"/>
              </a:rPr>
              <a:t></a:t>
            </a:r>
            <a:r>
              <a:rPr sz="1350" u="sng" spc="20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5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350" u="sng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2836" y="1962881"/>
            <a:ext cx="3509645" cy="6648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95044">
              <a:lnSpc>
                <a:spcPts val="1580"/>
              </a:lnSpc>
              <a:spcBef>
                <a:spcPts val="120"/>
              </a:spcBef>
            </a:pPr>
            <a:r>
              <a:rPr sz="2025" i="1" baseline="14403" dirty="0">
                <a:latin typeface="Times New Roman"/>
                <a:cs typeface="Times New Roman"/>
              </a:rPr>
              <a:t>R</a:t>
            </a:r>
            <a:r>
              <a:rPr sz="800" i="1" dirty="0">
                <a:latin typeface="Times New Roman"/>
                <a:cs typeface="Times New Roman"/>
              </a:rPr>
              <a:t>total</a:t>
            </a:r>
            <a:endParaRPr sz="800">
              <a:latin typeface="Times New Roman"/>
              <a:cs typeface="Times New Roman"/>
            </a:endParaRPr>
          </a:p>
          <a:p>
            <a:pPr marL="38100">
              <a:lnSpc>
                <a:spcPts val="1400"/>
              </a:lnSpc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total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total thermal </a:t>
            </a:r>
            <a:r>
              <a:rPr sz="1200" i="1" spc="-10" dirty="0">
                <a:latin typeface="Times New Roman"/>
                <a:cs typeface="Times New Roman"/>
              </a:rPr>
              <a:t>resistance</a:t>
            </a:r>
            <a:r>
              <a:rPr sz="1200" spc="-10" dirty="0">
                <a:latin typeface="Times New Roman"/>
                <a:cs typeface="Times New Roman"/>
              </a:rPr>
              <a:t>, expressed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  <a:p>
            <a:pPr marL="290195" algn="ctr">
              <a:lnSpc>
                <a:spcPct val="100000"/>
              </a:lnSpc>
              <a:spcBef>
                <a:spcPts val="405"/>
              </a:spcBef>
            </a:pPr>
            <a:r>
              <a:rPr sz="2025" i="1" baseline="14403" dirty="0">
                <a:latin typeface="Times New Roman"/>
                <a:cs typeface="Times New Roman"/>
              </a:rPr>
              <a:t>R</a:t>
            </a:r>
            <a:r>
              <a:rPr sz="800" i="1" dirty="0">
                <a:latin typeface="Times New Roman"/>
                <a:cs typeface="Times New Roman"/>
              </a:rPr>
              <a:t>total </a:t>
            </a:r>
            <a:r>
              <a:rPr sz="2025" spc="15" baseline="14403" dirty="0">
                <a:latin typeface="Symbol"/>
                <a:cs typeface="Symbol"/>
              </a:rPr>
              <a:t></a:t>
            </a:r>
            <a:r>
              <a:rPr sz="2025" spc="15" baseline="14403" dirty="0">
                <a:latin typeface="Times New Roman"/>
                <a:cs typeface="Times New Roman"/>
              </a:rPr>
              <a:t> </a:t>
            </a:r>
            <a:r>
              <a:rPr sz="2025" i="1" baseline="14403" dirty="0">
                <a:latin typeface="Times New Roman"/>
                <a:cs typeface="Times New Roman"/>
              </a:rPr>
              <a:t>R</a:t>
            </a:r>
            <a:r>
              <a:rPr sz="800" i="1" dirty="0">
                <a:latin typeface="Times New Roman"/>
                <a:cs typeface="Times New Roman"/>
              </a:rPr>
              <a:t>conv </a:t>
            </a:r>
            <a:r>
              <a:rPr sz="800" spc="-10" dirty="0">
                <a:latin typeface="Times New Roman"/>
                <a:cs typeface="Times New Roman"/>
              </a:rPr>
              <a:t>,1 </a:t>
            </a:r>
            <a:r>
              <a:rPr sz="2025" spc="15" baseline="14403" dirty="0">
                <a:latin typeface="Symbol"/>
                <a:cs typeface="Symbol"/>
              </a:rPr>
              <a:t></a:t>
            </a:r>
            <a:r>
              <a:rPr sz="2025" spc="15" baseline="14403" dirty="0">
                <a:latin typeface="Times New Roman"/>
                <a:cs typeface="Times New Roman"/>
              </a:rPr>
              <a:t> </a:t>
            </a:r>
            <a:r>
              <a:rPr sz="2025" i="1" spc="37" baseline="14403" dirty="0">
                <a:latin typeface="Times New Roman"/>
                <a:cs typeface="Times New Roman"/>
              </a:rPr>
              <a:t>R</a:t>
            </a:r>
            <a:r>
              <a:rPr sz="800" i="1" spc="25" dirty="0">
                <a:latin typeface="Times New Roman"/>
                <a:cs typeface="Times New Roman"/>
              </a:rPr>
              <a:t>wall </a:t>
            </a:r>
            <a:r>
              <a:rPr sz="800" spc="5" dirty="0">
                <a:latin typeface="Times New Roman"/>
                <a:cs typeface="Times New Roman"/>
              </a:rPr>
              <a:t>,1 </a:t>
            </a:r>
            <a:r>
              <a:rPr sz="2025" spc="15" baseline="14403" dirty="0">
                <a:latin typeface="Symbol"/>
                <a:cs typeface="Symbol"/>
              </a:rPr>
              <a:t></a:t>
            </a:r>
            <a:r>
              <a:rPr sz="2025" spc="15" baseline="14403" dirty="0">
                <a:latin typeface="Times New Roman"/>
                <a:cs typeface="Times New Roman"/>
              </a:rPr>
              <a:t> </a:t>
            </a:r>
            <a:r>
              <a:rPr sz="2025" i="1" spc="37" baseline="14403" dirty="0">
                <a:latin typeface="Times New Roman"/>
                <a:cs typeface="Times New Roman"/>
              </a:rPr>
              <a:t>R</a:t>
            </a:r>
            <a:r>
              <a:rPr sz="800" i="1" spc="25" dirty="0">
                <a:latin typeface="Times New Roman"/>
                <a:cs typeface="Times New Roman"/>
              </a:rPr>
              <a:t>wall </a:t>
            </a:r>
            <a:r>
              <a:rPr sz="800" dirty="0">
                <a:latin typeface="Times New Roman"/>
                <a:cs typeface="Times New Roman"/>
              </a:rPr>
              <a:t>, </a:t>
            </a:r>
            <a:r>
              <a:rPr sz="800" spc="-5" dirty="0">
                <a:latin typeface="Times New Roman"/>
                <a:cs typeface="Times New Roman"/>
              </a:rPr>
              <a:t>2 </a:t>
            </a:r>
            <a:r>
              <a:rPr sz="2025" spc="15" baseline="14403" dirty="0">
                <a:latin typeface="Symbol"/>
                <a:cs typeface="Symbol"/>
              </a:rPr>
              <a:t></a:t>
            </a:r>
            <a:r>
              <a:rPr sz="2025" spc="15" baseline="14403" dirty="0">
                <a:latin typeface="Times New Roman"/>
                <a:cs typeface="Times New Roman"/>
              </a:rPr>
              <a:t> </a:t>
            </a:r>
            <a:r>
              <a:rPr sz="2025" i="1" spc="7" baseline="14403" dirty="0">
                <a:latin typeface="Times New Roman"/>
                <a:cs typeface="Times New Roman"/>
              </a:rPr>
              <a:t>R</a:t>
            </a:r>
            <a:r>
              <a:rPr sz="800" i="1" spc="5" dirty="0">
                <a:latin typeface="Times New Roman"/>
                <a:cs typeface="Times New Roman"/>
              </a:rPr>
              <a:t>conv </a:t>
            </a:r>
            <a:r>
              <a:rPr sz="800" dirty="0">
                <a:latin typeface="Times New Roman"/>
                <a:cs typeface="Times New Roman"/>
              </a:rPr>
              <a:t>,</a:t>
            </a:r>
            <a:r>
              <a:rPr sz="800" spc="-6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0936" y="3118611"/>
            <a:ext cx="4016375" cy="90931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R="5080" algn="just">
              <a:lnSpc>
                <a:spcPct val="958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Above </a:t>
            </a:r>
            <a:r>
              <a:rPr sz="1200" spc="-10" dirty="0">
                <a:latin typeface="Times New Roman"/>
                <a:cs typeface="Times New Roman"/>
              </a:rPr>
              <a:t>result 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10" dirty="0">
                <a:latin typeface="Times New Roman"/>
                <a:cs typeface="Times New Roman"/>
              </a:rPr>
              <a:t>two-layer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analogous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i="1" spc="-5" dirty="0">
                <a:latin typeface="Times New Roman"/>
                <a:cs typeface="Times New Roman"/>
              </a:rPr>
              <a:t>single-layer </a:t>
            </a:r>
            <a:r>
              <a:rPr sz="1200" spc="-10" dirty="0">
                <a:latin typeface="Times New Roman"/>
                <a:cs typeface="Times New Roman"/>
              </a:rPr>
              <a:t>case, except </a:t>
            </a:r>
            <a:r>
              <a:rPr sz="1200" spc="-5" dirty="0">
                <a:latin typeface="Times New Roman"/>
                <a:cs typeface="Times New Roman"/>
              </a:rPr>
              <a:t>that an </a:t>
            </a:r>
            <a:r>
              <a:rPr sz="1200" i="1" spc="-5" dirty="0">
                <a:latin typeface="Times New Roman"/>
                <a:cs typeface="Times New Roman"/>
              </a:rPr>
              <a:t>additional resistance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added 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additional layer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5" dirty="0">
                <a:latin typeface="Times New Roman"/>
                <a:cs typeface="Times New Roman"/>
              </a:rPr>
              <a:t>So,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20" dirty="0">
                <a:latin typeface="Times New Roman"/>
                <a:cs typeface="Times New Roman"/>
              </a:rPr>
              <a:t>plane </a:t>
            </a:r>
            <a:r>
              <a:rPr sz="1200" spc="-25" dirty="0">
                <a:latin typeface="Times New Roman"/>
                <a:cs typeface="Times New Roman"/>
              </a:rPr>
              <a:t>walls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5" dirty="0">
                <a:latin typeface="Times New Roman"/>
                <a:cs typeface="Times New Roman"/>
              </a:rPr>
              <a:t>consist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i="1" spc="-5" dirty="0">
                <a:latin typeface="Times New Roman"/>
                <a:cs typeface="Times New Roman"/>
              </a:rPr>
              <a:t>three 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i="1" spc="-5" dirty="0">
                <a:latin typeface="Times New Roman"/>
                <a:cs typeface="Times New Roman"/>
              </a:rPr>
              <a:t>more layers </a:t>
            </a:r>
            <a:r>
              <a:rPr sz="1200" spc="-5" dirty="0">
                <a:latin typeface="Times New Roman"/>
                <a:cs typeface="Times New Roman"/>
              </a:rPr>
              <a:t>we can use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result </a:t>
            </a:r>
            <a:r>
              <a:rPr sz="1200" spc="-15" dirty="0">
                <a:latin typeface="Times New Roman"/>
                <a:cs typeface="Times New Roman"/>
              </a:rPr>
              <a:t>by adding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i="1" spc="-5" dirty="0">
                <a:latin typeface="Times New Roman"/>
                <a:cs typeface="Times New Roman"/>
              </a:rPr>
              <a:t>additional  resistance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i="1" spc="-5" dirty="0">
                <a:latin typeface="Times New Roman"/>
                <a:cs typeface="Times New Roman"/>
              </a:rPr>
              <a:t>additional</a:t>
            </a:r>
            <a:r>
              <a:rPr sz="1200" i="1" spc="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layer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06320" y="3974083"/>
            <a:ext cx="170815" cy="235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5"/>
              </a:spcBef>
            </a:pPr>
            <a:r>
              <a:rPr sz="2025" b="1" i="1" spc="-442" baseline="-16460" dirty="0">
                <a:latin typeface="Times New Roman"/>
                <a:cs typeface="Times New Roman"/>
              </a:rPr>
              <a:t>Q</a:t>
            </a:r>
            <a:r>
              <a:rPr sz="1350" spc="-295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0936" y="4054347"/>
            <a:ext cx="4017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962785" algn="l"/>
              </a:tabLst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  </a:t>
            </a:r>
            <a:r>
              <a:rPr sz="1200" dirty="0">
                <a:latin typeface="Times New Roman"/>
                <a:cs typeface="Times New Roman"/>
              </a:rPr>
              <a:t>If  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2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rate	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i="1" spc="-15" dirty="0">
                <a:latin typeface="Times New Roman"/>
                <a:cs typeface="Times New Roman"/>
              </a:rPr>
              <a:t>known</a:t>
            </a:r>
            <a:r>
              <a:rPr sz="1200" spc="-15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10" dirty="0">
                <a:latin typeface="Times New Roman"/>
                <a:cs typeface="Times New Roman"/>
              </a:rPr>
              <a:t>unknown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surface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05536" y="4258564"/>
            <a:ext cx="4067175" cy="38227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5400" marR="30480">
              <a:lnSpc>
                <a:spcPts val="1370"/>
              </a:lnSpc>
              <a:spcBef>
                <a:spcPts val="204"/>
              </a:spcBef>
            </a:pP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j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15" dirty="0">
                <a:latin typeface="Times New Roman"/>
                <a:cs typeface="Times New Roman"/>
              </a:rPr>
              <a:t>any </a:t>
            </a:r>
            <a:r>
              <a:rPr sz="1200" i="1" spc="-5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i="1" dirty="0">
                <a:latin typeface="Times New Roman"/>
                <a:cs typeface="Times New Roman"/>
              </a:rPr>
              <a:t>interface </a:t>
            </a:r>
            <a:r>
              <a:rPr sz="1200" b="1" i="1" spc="-5" dirty="0">
                <a:latin typeface="Times New Roman"/>
                <a:cs typeface="Times New Roman"/>
              </a:rPr>
              <a:t>j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determined </a:t>
            </a:r>
            <a:r>
              <a:rPr sz="1200" spc="-5" dirty="0">
                <a:latin typeface="Times New Roman"/>
                <a:cs typeface="Times New Roman"/>
              </a:rPr>
              <a:t>as 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Fig.(3.7)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from;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435608" y="4890579"/>
            <a:ext cx="562610" cy="0"/>
          </a:xfrm>
          <a:custGeom>
            <a:avLst/>
            <a:gdLst/>
            <a:ahLst/>
            <a:cxnLst/>
            <a:rect l="l" t="t" r="r" b="b"/>
            <a:pathLst>
              <a:path w="562610">
                <a:moveTo>
                  <a:pt x="0" y="0"/>
                </a:moveTo>
                <a:lnTo>
                  <a:pt x="562165" y="0"/>
                </a:lnTo>
              </a:path>
            </a:pathLst>
          </a:custGeom>
          <a:ln w="73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560320" y="4748962"/>
            <a:ext cx="45085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350" spc="25" dirty="0">
                <a:latin typeface="Times New Roman"/>
                <a:cs typeface="Times New Roman"/>
              </a:rPr>
              <a:t>(3.12)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28496" y="4925747"/>
            <a:ext cx="57023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sz="2025" i="1" spc="22" baseline="14403" dirty="0">
                <a:latin typeface="Times New Roman"/>
                <a:cs typeface="Times New Roman"/>
              </a:rPr>
              <a:t>R</a:t>
            </a:r>
            <a:r>
              <a:rPr sz="750" i="1" spc="15" dirty="0">
                <a:latin typeface="Times New Roman"/>
                <a:cs typeface="Times New Roman"/>
              </a:rPr>
              <a:t>total</a:t>
            </a:r>
            <a:r>
              <a:rPr sz="750" i="1" spc="-15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,</a:t>
            </a:r>
            <a:r>
              <a:rPr sz="750" spc="-105" dirty="0">
                <a:latin typeface="Times New Roman"/>
                <a:cs typeface="Times New Roman"/>
              </a:rPr>
              <a:t> </a:t>
            </a:r>
            <a:r>
              <a:rPr sz="750" i="1" spc="5" dirty="0">
                <a:latin typeface="Times New Roman"/>
                <a:cs typeface="Times New Roman"/>
              </a:rPr>
              <a:t>i</a:t>
            </a:r>
            <a:r>
              <a:rPr sz="750" i="1" spc="-12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Symbol"/>
                <a:cs typeface="Symbol"/>
              </a:rPr>
              <a:t></a:t>
            </a:r>
            <a:r>
              <a:rPr sz="750" spc="35" dirty="0">
                <a:latin typeface="Times New Roman"/>
                <a:cs typeface="Times New Roman"/>
              </a:rPr>
              <a:t> </a:t>
            </a:r>
            <a:r>
              <a:rPr sz="750" i="1" spc="5" dirty="0">
                <a:latin typeface="Times New Roman"/>
                <a:cs typeface="Times New Roman"/>
              </a:rPr>
              <a:t>j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84072" y="4617898"/>
            <a:ext cx="87820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sz="2025" i="1" spc="-412" baseline="-43209" dirty="0">
                <a:latin typeface="Times New Roman"/>
                <a:cs typeface="Times New Roman"/>
              </a:rPr>
              <a:t>Q</a:t>
            </a:r>
            <a:r>
              <a:rPr sz="2025" spc="-412" baseline="-26748" dirty="0">
                <a:latin typeface="MT Extra"/>
                <a:cs typeface="MT Extra"/>
              </a:rPr>
              <a:t></a:t>
            </a:r>
            <a:r>
              <a:rPr sz="2025" spc="-412" baseline="-26748" dirty="0">
                <a:latin typeface="Times New Roman"/>
                <a:cs typeface="Times New Roman"/>
              </a:rPr>
              <a:t> </a:t>
            </a:r>
            <a:r>
              <a:rPr sz="2025" spc="-7" baseline="-43209" dirty="0">
                <a:latin typeface="Symbol"/>
                <a:cs typeface="Symbol"/>
              </a:rPr>
              <a:t></a:t>
            </a:r>
            <a:r>
              <a:rPr sz="2025" spc="-7" baseline="-43209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T</a:t>
            </a:r>
            <a:r>
              <a:rPr sz="1125" i="1" baseline="-25925" dirty="0">
                <a:latin typeface="Times New Roman"/>
                <a:cs typeface="Times New Roman"/>
              </a:rPr>
              <a:t>i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T</a:t>
            </a:r>
            <a:r>
              <a:rPr sz="1350" i="1" spc="-170" dirty="0">
                <a:latin typeface="Times New Roman"/>
                <a:cs typeface="Times New Roman"/>
              </a:rPr>
              <a:t> </a:t>
            </a:r>
            <a:r>
              <a:rPr sz="1125" i="1" spc="7" baseline="-25925" dirty="0">
                <a:latin typeface="Times New Roman"/>
                <a:cs typeface="Times New Roman"/>
              </a:rPr>
              <a:t>j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05536" y="5133340"/>
            <a:ext cx="406654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30480">
              <a:lnSpc>
                <a:spcPts val="1390"/>
              </a:lnSpc>
              <a:spcBef>
                <a:spcPts val="185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i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i="1" spc="-15" dirty="0">
                <a:latin typeface="Times New Roman"/>
                <a:cs typeface="Times New Roman"/>
              </a:rPr>
              <a:t>known </a:t>
            </a:r>
            <a:r>
              <a:rPr sz="1200" spc="-5" dirty="0">
                <a:latin typeface="Times New Roman"/>
                <a:cs typeface="Times New Roman"/>
              </a:rPr>
              <a:t>temperature at location </a:t>
            </a:r>
            <a:r>
              <a:rPr sz="1200" b="1" i="1" spc="-5" dirty="0">
                <a:latin typeface="Times New Roman"/>
                <a:cs typeface="Times New Roman"/>
              </a:rPr>
              <a:t>i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total, i – j</a:t>
            </a:r>
            <a:r>
              <a:rPr sz="1200" b="1" spc="-5" dirty="0">
                <a:latin typeface="Times New Roman"/>
                <a:cs typeface="Times New Roman"/>
              </a:rPr>
              <a:t>)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10" dirty="0">
                <a:latin typeface="Times New Roman"/>
                <a:cs typeface="Times New Roman"/>
              </a:rPr>
              <a:t>total </a:t>
            </a:r>
            <a:r>
              <a:rPr sz="1200" spc="-10" dirty="0">
                <a:latin typeface="Times New Roman"/>
                <a:cs typeface="Times New Roman"/>
              </a:rPr>
              <a:t>thermal resistance </a:t>
            </a:r>
            <a:r>
              <a:rPr sz="1200" spc="-5" dirty="0">
                <a:latin typeface="Times New Roman"/>
                <a:cs typeface="Times New Roman"/>
              </a:rPr>
              <a:t>between </a:t>
            </a:r>
            <a:r>
              <a:rPr sz="1200" spc="-10" dirty="0">
                <a:latin typeface="Times New Roman"/>
                <a:cs typeface="Times New Roman"/>
              </a:rPr>
              <a:t>locations </a:t>
            </a:r>
            <a:r>
              <a:rPr sz="1200" b="1" i="1" spc="-5" dirty="0">
                <a:latin typeface="Times New Roman"/>
                <a:cs typeface="Times New Roman"/>
              </a:rPr>
              <a:t>i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-6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j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629911" y="948944"/>
            <a:ext cx="2313432" cy="388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683252" y="4810252"/>
            <a:ext cx="2225040" cy="91376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8100" marR="30480" algn="ctr">
              <a:lnSpc>
                <a:spcPct val="96400"/>
              </a:lnSpc>
              <a:spcBef>
                <a:spcPts val="150"/>
              </a:spcBef>
            </a:pPr>
            <a:r>
              <a:rPr sz="1000" b="1" i="1" dirty="0">
                <a:latin typeface="Times New Roman"/>
                <a:cs typeface="Times New Roman"/>
              </a:rPr>
              <a:t>Fig.(3.6) The </a:t>
            </a:r>
            <a:r>
              <a:rPr sz="1000" b="1" i="1" spc="-5" dirty="0">
                <a:latin typeface="Times New Roman"/>
                <a:cs typeface="Times New Roman"/>
              </a:rPr>
              <a:t>thermal resistance network  </a:t>
            </a:r>
            <a:r>
              <a:rPr sz="1000" b="1" i="1" dirty="0">
                <a:latin typeface="Times New Roman"/>
                <a:cs typeface="Times New Roman"/>
              </a:rPr>
              <a:t>for </a:t>
            </a:r>
            <a:r>
              <a:rPr sz="1000" b="1" i="1" spc="-5" dirty="0">
                <a:latin typeface="Times New Roman"/>
                <a:cs typeface="Times New Roman"/>
              </a:rPr>
              <a:t>heat </a:t>
            </a:r>
            <a:r>
              <a:rPr sz="1000" b="1" i="1" dirty="0">
                <a:latin typeface="Times New Roman"/>
                <a:cs typeface="Times New Roman"/>
              </a:rPr>
              <a:t>transfer through a </a:t>
            </a:r>
            <a:r>
              <a:rPr sz="1000" b="1" i="1" spc="-5" dirty="0">
                <a:latin typeface="Times New Roman"/>
                <a:cs typeface="Times New Roman"/>
              </a:rPr>
              <a:t>two-layer  </a:t>
            </a:r>
            <a:r>
              <a:rPr sz="1000" b="1" i="1" dirty="0">
                <a:latin typeface="Times New Roman"/>
                <a:cs typeface="Times New Roman"/>
              </a:rPr>
              <a:t>plane </a:t>
            </a:r>
            <a:r>
              <a:rPr sz="1000" b="1" i="1" spc="-5" dirty="0">
                <a:latin typeface="Times New Roman"/>
                <a:cs typeface="Times New Roman"/>
              </a:rPr>
              <a:t>wall subjected </a:t>
            </a: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spc="-5" dirty="0">
                <a:latin typeface="Times New Roman"/>
                <a:cs typeface="Times New Roman"/>
              </a:rPr>
              <a:t>convection </a:t>
            </a:r>
            <a:r>
              <a:rPr sz="1000" b="1" i="1" dirty="0">
                <a:latin typeface="Times New Roman"/>
                <a:cs typeface="Times New Roman"/>
              </a:rPr>
              <a:t>on  both </a:t>
            </a:r>
            <a:r>
              <a:rPr sz="1000" b="1" i="1" spc="-5" dirty="0">
                <a:latin typeface="Times New Roman"/>
                <a:cs typeface="Times New Roman"/>
              </a:rPr>
              <a:t>sides </a:t>
            </a:r>
            <a:r>
              <a:rPr sz="1000" b="1" i="1" dirty="0">
                <a:latin typeface="Times New Roman"/>
                <a:cs typeface="Times New Roman"/>
              </a:rPr>
              <a:t>and the evaluation of the  </a:t>
            </a:r>
            <a:r>
              <a:rPr sz="1000" b="1" i="1" spc="-5" dirty="0">
                <a:latin typeface="Times New Roman"/>
                <a:cs typeface="Times New Roman"/>
              </a:rPr>
              <a:t>surface </a:t>
            </a: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-5" dirty="0">
                <a:latin typeface="Times New Roman"/>
                <a:cs typeface="Times New Roman"/>
              </a:rPr>
              <a:t>interface temperatures  </a:t>
            </a:r>
            <a:r>
              <a:rPr sz="1000" b="1" i="1" dirty="0">
                <a:latin typeface="Times New Roman"/>
                <a:cs typeface="Times New Roman"/>
              </a:rPr>
              <a:t>when </a:t>
            </a:r>
            <a:r>
              <a:rPr sz="1000" b="1" i="1" spc="-5" dirty="0">
                <a:latin typeface="Times New Roman"/>
                <a:cs typeface="Times New Roman"/>
              </a:rPr>
              <a:t>T</a:t>
            </a:r>
            <a:r>
              <a:rPr sz="975" b="1" i="1" spc="-7" baseline="-12820" dirty="0">
                <a:latin typeface="Times New Roman"/>
                <a:cs typeface="Times New Roman"/>
              </a:rPr>
              <a:t>∞1 </a:t>
            </a: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-5" dirty="0">
                <a:latin typeface="Times New Roman"/>
                <a:cs typeface="Times New Roman"/>
              </a:rPr>
              <a:t>T</a:t>
            </a:r>
            <a:r>
              <a:rPr sz="975" b="1" i="1" spc="-7" baseline="-12820" dirty="0">
                <a:latin typeface="Times New Roman"/>
                <a:cs typeface="Times New Roman"/>
              </a:rPr>
              <a:t>∞2 </a:t>
            </a:r>
            <a:r>
              <a:rPr sz="1000" b="1" i="1" spc="-10" dirty="0">
                <a:latin typeface="Times New Roman"/>
                <a:cs typeface="Times New Roman"/>
              </a:rPr>
              <a:t>are</a:t>
            </a:r>
            <a:r>
              <a:rPr sz="1000" b="1" i="1" spc="-15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given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245608" y="6346952"/>
            <a:ext cx="1743456" cy="2145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5443220" y="8513571"/>
            <a:ext cx="12490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4320" marR="5080" indent="-262255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Fig.(3.7) </a:t>
            </a:r>
            <a:r>
              <a:rPr sz="1000" b="1" i="1" spc="-5" dirty="0">
                <a:latin typeface="Times New Roman"/>
                <a:cs typeface="Times New Roman"/>
              </a:rPr>
              <a:t>Schematic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for  Example-</a:t>
            </a:r>
            <a:r>
              <a:rPr sz="1000" b="1" i="1" spc="-2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3.1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18744" y="6297929"/>
            <a:ext cx="4605528" cy="33616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2343911" y="6859016"/>
            <a:ext cx="658495" cy="16510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30480">
              <a:lnSpc>
                <a:spcPts val="1205"/>
              </a:lnSpc>
            </a:pPr>
            <a:r>
              <a:rPr sz="1100" b="1" spc="-5" dirty="0">
                <a:latin typeface="Arial Narrow"/>
                <a:cs typeface="Arial Narrow"/>
              </a:rPr>
              <a:t>Fig.(3.7).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98447" y="6426200"/>
            <a:ext cx="363220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42545">
              <a:lnSpc>
                <a:spcPts val="1345"/>
              </a:lnSpc>
            </a:pPr>
            <a:r>
              <a:rPr sz="1200" b="1" i="1" spc="-5" dirty="0">
                <a:solidFill>
                  <a:srgbClr val="F85487"/>
                </a:solidFill>
                <a:latin typeface="Arial"/>
                <a:cs typeface="Arial"/>
              </a:rPr>
              <a:t>3.1-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44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3608" y="814832"/>
            <a:ext cx="4529328" cy="24353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7887" y="3288029"/>
            <a:ext cx="4620895" cy="0"/>
          </a:xfrm>
          <a:custGeom>
            <a:avLst/>
            <a:gdLst/>
            <a:ahLst/>
            <a:cxnLst/>
            <a:rect l="l" t="t" r="r" b="b"/>
            <a:pathLst>
              <a:path w="4620895">
                <a:moveTo>
                  <a:pt x="0" y="0"/>
                </a:moveTo>
                <a:lnTo>
                  <a:pt x="4620768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5508" y="784859"/>
            <a:ext cx="0" cy="2495550"/>
          </a:xfrm>
          <a:custGeom>
            <a:avLst/>
            <a:gdLst/>
            <a:ahLst/>
            <a:cxnLst/>
            <a:rect l="l" t="t" r="r" b="b"/>
            <a:pathLst>
              <a:path h="2495550">
                <a:moveTo>
                  <a:pt x="0" y="0"/>
                </a:moveTo>
                <a:lnTo>
                  <a:pt x="0" y="249555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7887" y="777240"/>
            <a:ext cx="4620895" cy="0"/>
          </a:xfrm>
          <a:custGeom>
            <a:avLst/>
            <a:gdLst/>
            <a:ahLst/>
            <a:cxnLst/>
            <a:rect l="l" t="t" r="r" b="b"/>
            <a:pathLst>
              <a:path w="4620895">
                <a:moveTo>
                  <a:pt x="0" y="0"/>
                </a:moveTo>
                <a:lnTo>
                  <a:pt x="4620768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41035" y="784351"/>
            <a:ext cx="0" cy="2496820"/>
          </a:xfrm>
          <a:custGeom>
            <a:avLst/>
            <a:gdLst/>
            <a:ahLst/>
            <a:cxnLst/>
            <a:rect l="l" t="t" r="r" b="b"/>
            <a:pathLst>
              <a:path h="2496820">
                <a:moveTo>
                  <a:pt x="0" y="0"/>
                </a:moveTo>
                <a:lnTo>
                  <a:pt x="0" y="2496312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8368" y="3257550"/>
            <a:ext cx="4559935" cy="0"/>
          </a:xfrm>
          <a:custGeom>
            <a:avLst/>
            <a:gdLst/>
            <a:ahLst/>
            <a:cxnLst/>
            <a:rect l="l" t="t" r="r" b="b"/>
            <a:pathLst>
              <a:path w="4559935">
                <a:moveTo>
                  <a:pt x="0" y="0"/>
                </a:moveTo>
                <a:lnTo>
                  <a:pt x="4559808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5987" y="815339"/>
            <a:ext cx="0" cy="2434590"/>
          </a:xfrm>
          <a:custGeom>
            <a:avLst/>
            <a:gdLst/>
            <a:ahLst/>
            <a:cxnLst/>
            <a:rect l="l" t="t" r="r" b="b"/>
            <a:pathLst>
              <a:path h="2434590">
                <a:moveTo>
                  <a:pt x="0" y="0"/>
                </a:moveTo>
                <a:lnTo>
                  <a:pt x="0" y="243459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8368" y="807719"/>
            <a:ext cx="4559935" cy="0"/>
          </a:xfrm>
          <a:custGeom>
            <a:avLst/>
            <a:gdLst/>
            <a:ahLst/>
            <a:cxnLst/>
            <a:rect l="l" t="t" r="r" b="b"/>
            <a:pathLst>
              <a:path w="4559935">
                <a:moveTo>
                  <a:pt x="0" y="0"/>
                </a:moveTo>
                <a:lnTo>
                  <a:pt x="4559808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10555" y="814832"/>
            <a:ext cx="0" cy="2435860"/>
          </a:xfrm>
          <a:custGeom>
            <a:avLst/>
            <a:gdLst/>
            <a:ahLst/>
            <a:cxnLst/>
            <a:rect l="l" t="t" r="r" b="b"/>
            <a:pathLst>
              <a:path h="2435860">
                <a:moveTo>
                  <a:pt x="0" y="0"/>
                </a:moveTo>
                <a:lnTo>
                  <a:pt x="0" y="2435352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30367" y="3856735"/>
            <a:ext cx="1807464" cy="3026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586476" y="6904228"/>
            <a:ext cx="106108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03505" marR="5080" indent="-91440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Fig.(3.8)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Schematic  </a:t>
            </a:r>
            <a:r>
              <a:rPr sz="1000" b="1" i="1" dirty="0">
                <a:latin typeface="Times New Roman"/>
                <a:cs typeface="Times New Roman"/>
              </a:rPr>
              <a:t>for </a:t>
            </a:r>
            <a:r>
              <a:rPr sz="1000" b="1" i="1" spc="-5" dirty="0">
                <a:latin typeface="Times New Roman"/>
                <a:cs typeface="Times New Roman"/>
              </a:rPr>
              <a:t>Example-</a:t>
            </a:r>
            <a:r>
              <a:rPr sz="1000" b="1" i="1" spc="-2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3.2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88848" y="3518408"/>
            <a:ext cx="4486656" cy="2286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88848" y="5749544"/>
            <a:ext cx="4486656" cy="41696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07136" y="7392416"/>
            <a:ext cx="637540" cy="161925"/>
          </a:xfrm>
          <a:custGeom>
            <a:avLst/>
            <a:gdLst/>
            <a:ahLst/>
            <a:cxnLst/>
            <a:rect l="l" t="t" r="r" b="b"/>
            <a:pathLst>
              <a:path w="637540" h="161925">
                <a:moveTo>
                  <a:pt x="0" y="161544"/>
                </a:moveTo>
                <a:lnTo>
                  <a:pt x="637032" y="161544"/>
                </a:lnTo>
                <a:lnTo>
                  <a:pt x="637032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55319" y="3491229"/>
            <a:ext cx="4546600" cy="6450330"/>
          </a:xfrm>
          <a:prstGeom prst="rect">
            <a:avLst/>
          </a:prstGeom>
          <a:ln w="15240">
            <a:solidFill>
              <a:srgbClr val="FF339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Times New Roman"/>
              <a:cs typeface="Times New Roman"/>
            </a:endParaRPr>
          </a:p>
          <a:p>
            <a:pPr marL="81915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 Narrow"/>
                <a:cs typeface="Arial Narrow"/>
              </a:rPr>
              <a:t>Fig.(3.8).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10639" y="3603752"/>
            <a:ext cx="350520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42545">
              <a:lnSpc>
                <a:spcPts val="1370"/>
              </a:lnSpc>
            </a:pPr>
            <a:r>
              <a:rPr sz="1200" b="1" i="1" spc="-5" dirty="0">
                <a:solidFill>
                  <a:srgbClr val="F85487"/>
                </a:solidFill>
                <a:latin typeface="Arial"/>
                <a:cs typeface="Arial"/>
              </a:rPr>
              <a:t>3.2-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4463" y="827024"/>
            <a:ext cx="4538472" cy="18379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8744" y="2702560"/>
            <a:ext cx="4630420" cy="0"/>
          </a:xfrm>
          <a:custGeom>
            <a:avLst/>
            <a:gdLst/>
            <a:ahLst/>
            <a:cxnLst/>
            <a:rect l="l" t="t" r="r" b="b"/>
            <a:pathLst>
              <a:path w="4630420">
                <a:moveTo>
                  <a:pt x="0" y="0"/>
                </a:moveTo>
                <a:lnTo>
                  <a:pt x="4629911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6363" y="796290"/>
            <a:ext cx="0" cy="1898650"/>
          </a:xfrm>
          <a:custGeom>
            <a:avLst/>
            <a:gdLst/>
            <a:ahLst/>
            <a:cxnLst/>
            <a:rect l="l" t="t" r="r" b="b"/>
            <a:pathLst>
              <a:path h="1898650">
                <a:moveTo>
                  <a:pt x="0" y="0"/>
                </a:moveTo>
                <a:lnTo>
                  <a:pt x="0" y="189865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8744" y="788669"/>
            <a:ext cx="4630420" cy="0"/>
          </a:xfrm>
          <a:custGeom>
            <a:avLst/>
            <a:gdLst/>
            <a:ahLst/>
            <a:cxnLst/>
            <a:rect l="l" t="t" r="r" b="b"/>
            <a:pathLst>
              <a:path w="4630420">
                <a:moveTo>
                  <a:pt x="0" y="0"/>
                </a:moveTo>
                <a:lnTo>
                  <a:pt x="4629911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41035" y="796544"/>
            <a:ext cx="0" cy="1899285"/>
          </a:xfrm>
          <a:custGeom>
            <a:avLst/>
            <a:gdLst/>
            <a:ahLst/>
            <a:cxnLst/>
            <a:rect l="l" t="t" r="r" b="b"/>
            <a:pathLst>
              <a:path h="1899285">
                <a:moveTo>
                  <a:pt x="0" y="0"/>
                </a:moveTo>
                <a:lnTo>
                  <a:pt x="0" y="1898903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49223" y="2672079"/>
            <a:ext cx="4569460" cy="0"/>
          </a:xfrm>
          <a:custGeom>
            <a:avLst/>
            <a:gdLst/>
            <a:ahLst/>
            <a:cxnLst/>
            <a:rect l="l" t="t" r="r" b="b"/>
            <a:pathLst>
              <a:path w="4569460">
                <a:moveTo>
                  <a:pt x="0" y="0"/>
                </a:moveTo>
                <a:lnTo>
                  <a:pt x="4568952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6844" y="826769"/>
            <a:ext cx="0" cy="1837689"/>
          </a:xfrm>
          <a:custGeom>
            <a:avLst/>
            <a:gdLst/>
            <a:ahLst/>
            <a:cxnLst/>
            <a:rect l="l" t="t" r="r" b="b"/>
            <a:pathLst>
              <a:path h="1837689">
                <a:moveTo>
                  <a:pt x="0" y="0"/>
                </a:moveTo>
                <a:lnTo>
                  <a:pt x="0" y="183769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9223" y="819150"/>
            <a:ext cx="4569460" cy="0"/>
          </a:xfrm>
          <a:custGeom>
            <a:avLst/>
            <a:gdLst/>
            <a:ahLst/>
            <a:cxnLst/>
            <a:rect l="l" t="t" r="r" b="b"/>
            <a:pathLst>
              <a:path w="4569460">
                <a:moveTo>
                  <a:pt x="0" y="0"/>
                </a:moveTo>
                <a:lnTo>
                  <a:pt x="4568952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10555" y="827024"/>
            <a:ext cx="0" cy="1838325"/>
          </a:xfrm>
          <a:custGeom>
            <a:avLst/>
            <a:gdLst/>
            <a:ahLst/>
            <a:cxnLst/>
            <a:rect l="l" t="t" r="r" b="b"/>
            <a:pathLst>
              <a:path h="1838325">
                <a:moveTo>
                  <a:pt x="0" y="0"/>
                </a:moveTo>
                <a:lnTo>
                  <a:pt x="0" y="1837944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30367" y="3122167"/>
            <a:ext cx="1706880" cy="22677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583428" y="5496052"/>
            <a:ext cx="106108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85725" marR="5080" indent="-73660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Fig.(3.9)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Schematic  </a:t>
            </a:r>
            <a:r>
              <a:rPr sz="1000" b="1" i="1" dirty="0">
                <a:latin typeface="Times New Roman"/>
                <a:cs typeface="Times New Roman"/>
              </a:rPr>
              <a:t>for Example-</a:t>
            </a:r>
            <a:r>
              <a:rPr sz="1000" b="1" i="1" spc="-4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3.3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15695" y="2783839"/>
            <a:ext cx="4608576" cy="71691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608832" y="5502655"/>
            <a:ext cx="624840" cy="16510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29845">
              <a:lnSpc>
                <a:spcPts val="1205"/>
              </a:lnSpc>
            </a:pPr>
            <a:r>
              <a:rPr sz="1100" b="1" spc="-5" dirty="0">
                <a:latin typeface="Arial Narrow"/>
                <a:cs typeface="Arial Narrow"/>
              </a:rPr>
              <a:t>Fig.(3.9).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80160" y="2866135"/>
            <a:ext cx="341630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42545">
              <a:lnSpc>
                <a:spcPts val="1345"/>
              </a:lnSpc>
            </a:pPr>
            <a:r>
              <a:rPr sz="1200" b="1" i="1" spc="-5" dirty="0">
                <a:solidFill>
                  <a:srgbClr val="F85487"/>
                </a:solidFill>
                <a:latin typeface="Arial"/>
                <a:cs typeface="Arial"/>
              </a:rPr>
              <a:t>3.3-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46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7031" y="10208768"/>
            <a:ext cx="6288405" cy="195580"/>
          </a:xfrm>
          <a:custGeom>
            <a:avLst/>
            <a:gdLst/>
            <a:ahLst/>
            <a:cxnLst/>
            <a:rect l="l" t="t" r="r" b="b"/>
            <a:pathLst>
              <a:path w="6288405" h="195579">
                <a:moveTo>
                  <a:pt x="0" y="195071"/>
                </a:moveTo>
                <a:lnTo>
                  <a:pt x="6288024" y="195071"/>
                </a:lnTo>
                <a:lnTo>
                  <a:pt x="6288024" y="0"/>
                </a:lnTo>
                <a:lnTo>
                  <a:pt x="0" y="0"/>
                </a:lnTo>
                <a:lnTo>
                  <a:pt x="0" y="195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82177" y="2625534"/>
            <a:ext cx="489584" cy="0"/>
          </a:xfrm>
          <a:custGeom>
            <a:avLst/>
            <a:gdLst/>
            <a:ahLst/>
            <a:cxnLst/>
            <a:rect l="l" t="t" r="r" b="b"/>
            <a:pathLst>
              <a:path w="489585">
                <a:moveTo>
                  <a:pt x="0" y="0"/>
                </a:moveTo>
                <a:lnTo>
                  <a:pt x="489585" y="0"/>
                </a:lnTo>
              </a:path>
            </a:pathLst>
          </a:custGeom>
          <a:ln w="73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57119" y="2625534"/>
            <a:ext cx="490220" cy="0"/>
          </a:xfrm>
          <a:custGeom>
            <a:avLst/>
            <a:gdLst/>
            <a:ahLst/>
            <a:cxnLst/>
            <a:rect l="l" t="t" r="r" b="b"/>
            <a:pathLst>
              <a:path w="490220">
                <a:moveTo>
                  <a:pt x="0" y="0"/>
                </a:moveTo>
                <a:lnTo>
                  <a:pt x="489775" y="0"/>
                </a:lnTo>
              </a:path>
            </a:pathLst>
          </a:custGeom>
          <a:ln w="73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63508" y="3160839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309" y="0"/>
                </a:lnTo>
              </a:path>
            </a:pathLst>
          </a:custGeom>
          <a:ln w="73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39174" y="3160839"/>
            <a:ext cx="210820" cy="0"/>
          </a:xfrm>
          <a:custGeom>
            <a:avLst/>
            <a:gdLst/>
            <a:ahLst/>
            <a:cxnLst/>
            <a:rect l="l" t="t" r="r" b="b"/>
            <a:pathLst>
              <a:path w="210819">
                <a:moveTo>
                  <a:pt x="0" y="0"/>
                </a:moveTo>
                <a:lnTo>
                  <a:pt x="210502" y="0"/>
                </a:lnTo>
              </a:path>
            </a:pathLst>
          </a:custGeom>
          <a:ln w="73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40180" y="3828732"/>
            <a:ext cx="489584" cy="0"/>
          </a:xfrm>
          <a:custGeom>
            <a:avLst/>
            <a:gdLst/>
            <a:ahLst/>
            <a:cxnLst/>
            <a:rect l="l" t="t" r="r" b="b"/>
            <a:pathLst>
              <a:path w="489585">
                <a:moveTo>
                  <a:pt x="0" y="0"/>
                </a:moveTo>
                <a:lnTo>
                  <a:pt x="489584" y="0"/>
                </a:lnTo>
              </a:path>
            </a:pathLst>
          </a:custGeom>
          <a:ln w="73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9130" y="4487100"/>
            <a:ext cx="330835" cy="0"/>
          </a:xfrm>
          <a:custGeom>
            <a:avLst/>
            <a:gdLst/>
            <a:ahLst/>
            <a:cxnLst/>
            <a:rect l="l" t="t" r="r" b="b"/>
            <a:pathLst>
              <a:path w="330834">
                <a:moveTo>
                  <a:pt x="0" y="0"/>
                </a:moveTo>
                <a:lnTo>
                  <a:pt x="330517" y="0"/>
                </a:lnTo>
              </a:path>
            </a:pathLst>
          </a:custGeom>
          <a:ln w="70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66050" y="4487100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022" y="0"/>
                </a:lnTo>
              </a:path>
            </a:pathLst>
          </a:custGeom>
          <a:ln w="70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09712" y="4487100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4">
                <a:moveTo>
                  <a:pt x="0" y="0"/>
                </a:moveTo>
                <a:lnTo>
                  <a:pt x="194691" y="0"/>
                </a:lnTo>
              </a:path>
            </a:pathLst>
          </a:custGeom>
          <a:ln w="70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28303" y="4487100"/>
            <a:ext cx="510540" cy="0"/>
          </a:xfrm>
          <a:custGeom>
            <a:avLst/>
            <a:gdLst/>
            <a:ahLst/>
            <a:cxnLst/>
            <a:rect l="l" t="t" r="r" b="b"/>
            <a:pathLst>
              <a:path w="510539">
                <a:moveTo>
                  <a:pt x="0" y="0"/>
                </a:moveTo>
                <a:lnTo>
                  <a:pt x="510158" y="0"/>
                </a:lnTo>
              </a:path>
            </a:pathLst>
          </a:custGeom>
          <a:ln w="70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6847" y="5495988"/>
            <a:ext cx="521970" cy="0"/>
          </a:xfrm>
          <a:custGeom>
            <a:avLst/>
            <a:gdLst/>
            <a:ahLst/>
            <a:cxnLst/>
            <a:rect l="l" t="t" r="r" b="b"/>
            <a:pathLst>
              <a:path w="521969">
                <a:moveTo>
                  <a:pt x="0" y="0"/>
                </a:moveTo>
                <a:lnTo>
                  <a:pt x="521779" y="0"/>
                </a:lnTo>
              </a:path>
            </a:pathLst>
          </a:custGeom>
          <a:ln w="75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61731" y="6413436"/>
            <a:ext cx="565785" cy="0"/>
          </a:xfrm>
          <a:custGeom>
            <a:avLst/>
            <a:gdLst/>
            <a:ahLst/>
            <a:cxnLst/>
            <a:rect l="l" t="t" r="r" b="b"/>
            <a:pathLst>
              <a:path w="565785">
                <a:moveTo>
                  <a:pt x="0" y="0"/>
                </a:moveTo>
                <a:lnTo>
                  <a:pt x="565213" y="0"/>
                </a:lnTo>
              </a:path>
            </a:pathLst>
          </a:custGeom>
          <a:ln w="75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33544" y="836167"/>
            <a:ext cx="2063496" cy="2734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724400" y="827024"/>
            <a:ext cx="2082164" cy="2761615"/>
          </a:xfrm>
          <a:custGeom>
            <a:avLst/>
            <a:gdLst/>
            <a:ahLst/>
            <a:cxnLst/>
            <a:rect l="l" t="t" r="r" b="b"/>
            <a:pathLst>
              <a:path w="2082165" h="2761615">
                <a:moveTo>
                  <a:pt x="0" y="0"/>
                </a:moveTo>
                <a:lnTo>
                  <a:pt x="2081783" y="0"/>
                </a:lnTo>
                <a:lnTo>
                  <a:pt x="2081783" y="2761487"/>
                </a:lnTo>
                <a:lnTo>
                  <a:pt x="0" y="2761487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754371" y="3667252"/>
            <a:ext cx="2043430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445134" marR="5080" indent="-433070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Fig.(3.10) </a:t>
            </a:r>
            <a:r>
              <a:rPr sz="1000" b="1" i="1" spc="-5" dirty="0">
                <a:latin typeface="Times New Roman"/>
                <a:cs typeface="Times New Roman"/>
              </a:rPr>
              <a:t>Thermal resistance network  </a:t>
            </a:r>
            <a:r>
              <a:rPr sz="1000" b="1" i="1" dirty="0">
                <a:latin typeface="Times New Roman"/>
                <a:cs typeface="Times New Roman"/>
              </a:rPr>
              <a:t>for </a:t>
            </a:r>
            <a:r>
              <a:rPr sz="1000" b="1" i="1" spc="5" dirty="0">
                <a:latin typeface="Times New Roman"/>
                <a:cs typeface="Times New Roman"/>
              </a:rPr>
              <a:t>two </a:t>
            </a:r>
            <a:r>
              <a:rPr sz="1000" b="1" i="1" spc="-5" dirty="0">
                <a:latin typeface="Times New Roman"/>
                <a:cs typeface="Times New Roman"/>
              </a:rPr>
              <a:t>parallel</a:t>
            </a:r>
            <a:r>
              <a:rPr sz="1000" b="1" i="1" spc="-3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layers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696967" y="4265167"/>
            <a:ext cx="2148840" cy="26273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87823" y="4256023"/>
            <a:ext cx="2185670" cy="2646045"/>
          </a:xfrm>
          <a:custGeom>
            <a:avLst/>
            <a:gdLst/>
            <a:ahLst/>
            <a:cxnLst/>
            <a:rect l="l" t="t" r="r" b="b"/>
            <a:pathLst>
              <a:path w="2185670" h="2646045">
                <a:moveTo>
                  <a:pt x="0" y="0"/>
                </a:moveTo>
                <a:lnTo>
                  <a:pt x="2185416" y="0"/>
                </a:lnTo>
                <a:lnTo>
                  <a:pt x="2185416" y="2645664"/>
                </a:lnTo>
                <a:lnTo>
                  <a:pt x="0" y="2645664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684267" y="6983476"/>
            <a:ext cx="2230120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19380" marR="5080" indent="-106680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Fig.(3.11) </a:t>
            </a:r>
            <a:r>
              <a:rPr sz="1000" b="1" i="1" spc="-5" dirty="0">
                <a:latin typeface="Times New Roman"/>
                <a:cs typeface="Times New Roman"/>
              </a:rPr>
              <a:t>Thermal resistance network </a:t>
            </a:r>
            <a:r>
              <a:rPr sz="1000" b="1" i="1" dirty="0">
                <a:latin typeface="Times New Roman"/>
                <a:cs typeface="Times New Roman"/>
              </a:rPr>
              <a:t>for  combined </a:t>
            </a:r>
            <a:r>
              <a:rPr sz="1000" b="1" i="1" spc="-5" dirty="0">
                <a:latin typeface="Times New Roman"/>
                <a:cs typeface="Times New Roman"/>
              </a:rPr>
              <a:t>series-parallel</a:t>
            </a:r>
            <a:r>
              <a:rPr sz="1000" b="1" i="1" spc="-2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arrangement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64463" y="7432040"/>
            <a:ext cx="4538472" cy="25085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017776" y="8511031"/>
            <a:ext cx="643255" cy="161925"/>
          </a:xfrm>
          <a:custGeom>
            <a:avLst/>
            <a:gdLst/>
            <a:ahLst/>
            <a:cxnLst/>
            <a:rect l="l" t="t" r="r" b="b"/>
            <a:pathLst>
              <a:path w="643255" h="161925">
                <a:moveTo>
                  <a:pt x="0" y="161544"/>
                </a:moveTo>
                <a:lnTo>
                  <a:pt x="643127" y="161544"/>
                </a:lnTo>
                <a:lnTo>
                  <a:pt x="643127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92352" y="7535671"/>
            <a:ext cx="353695" cy="192405"/>
          </a:xfrm>
          <a:custGeom>
            <a:avLst/>
            <a:gdLst/>
            <a:ahLst/>
            <a:cxnLst/>
            <a:rect l="l" t="t" r="r" b="b"/>
            <a:pathLst>
              <a:path w="353694" h="192404">
                <a:moveTo>
                  <a:pt x="0" y="192023"/>
                </a:moveTo>
                <a:lnTo>
                  <a:pt x="353567" y="192023"/>
                </a:lnTo>
                <a:lnTo>
                  <a:pt x="353567" y="0"/>
                </a:lnTo>
                <a:lnTo>
                  <a:pt x="0" y="0"/>
                </a:lnTo>
                <a:lnTo>
                  <a:pt x="0" y="192023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7" name="object 37"/>
          <p:cNvGraphicFramePr>
            <a:graphicFrameLocks noGrp="1"/>
          </p:cNvGraphicFramePr>
          <p:nvPr/>
        </p:nvGraphicFramePr>
        <p:xfrm>
          <a:off x="633983" y="808736"/>
          <a:ext cx="4599303" cy="91628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2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8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84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27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4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56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256972">
                <a:tc gridSpan="7">
                  <a:txBody>
                    <a:bodyPr/>
                    <a:lstStyle/>
                    <a:p>
                      <a:pPr marR="12065" algn="just">
                        <a:lnSpc>
                          <a:spcPts val="1415"/>
                        </a:lnSpc>
                      </a:pPr>
                      <a:r>
                        <a:rPr sz="1300" b="1" i="1" dirty="0">
                          <a:latin typeface="Times New Roman"/>
                          <a:cs typeface="Times New Roman"/>
                        </a:rPr>
                        <a:t>3.1.4- </a:t>
                      </a:r>
                      <a:r>
                        <a:rPr sz="1300" b="1" i="1" spc="-5" dirty="0">
                          <a:latin typeface="Times New Roman"/>
                          <a:cs typeface="Times New Roman"/>
                        </a:rPr>
                        <a:t>Generalized </a:t>
                      </a:r>
                      <a:r>
                        <a:rPr sz="1300" b="1" i="1" spc="-10" dirty="0">
                          <a:latin typeface="Times New Roman"/>
                          <a:cs typeface="Times New Roman"/>
                        </a:rPr>
                        <a:t>Thermal </a:t>
                      </a:r>
                      <a:r>
                        <a:rPr sz="1300" b="1" i="1" spc="-5" dirty="0">
                          <a:latin typeface="Times New Roman"/>
                          <a:cs typeface="Times New Roman"/>
                        </a:rPr>
                        <a:t>Resistance</a:t>
                      </a:r>
                      <a:r>
                        <a:rPr sz="1300" b="1" i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b="1" i="1" spc="-5" dirty="0">
                          <a:latin typeface="Times New Roman"/>
                          <a:cs typeface="Times New Roman"/>
                        </a:rPr>
                        <a:t>Networks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indent="198120" algn="just">
                        <a:lnSpc>
                          <a:spcPct val="96000"/>
                        </a:lnSpc>
                        <a:spcBef>
                          <a:spcPts val="1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thermal resistance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concept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electrical analogy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can 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also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be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used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solve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steady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heat transfer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problems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that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involve 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parallel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layers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or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combined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series-parallel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arrangements.  Consider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composite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wall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shown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Fig.(3.10),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which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consists 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two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parallel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layers.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The thermal resistance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network,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which 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consists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two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parallel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resistances,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can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be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represented as shown 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figure.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Noting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that the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total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heat transfer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sum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heat transfers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through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each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layer,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so,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we</a:t>
                      </a:r>
                      <a:r>
                        <a:rPr sz="1200" spc="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have;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67359" marR="12065">
                        <a:lnSpc>
                          <a:spcPts val="980"/>
                        </a:lnSpc>
                        <a:spcBef>
                          <a:spcPts val="810"/>
                        </a:spcBef>
                        <a:tabLst>
                          <a:tab pos="1391285" algn="l"/>
                        </a:tabLst>
                      </a:pPr>
                      <a:r>
                        <a:rPr sz="1350" i="1" spc="-275" dirty="0"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2025" spc="-412" baseline="14403" dirty="0">
                          <a:latin typeface="MT Extra"/>
                          <a:cs typeface="MT Extra"/>
                        </a:rPr>
                        <a:t></a:t>
                      </a:r>
                      <a:r>
                        <a:rPr sz="2025" spc="-412" baseline="14403" dirty="0">
                          <a:latin typeface="Times New Roman"/>
                          <a:cs typeface="Times New Roman"/>
                        </a:rPr>
                        <a:t>         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275" dirty="0"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2025" spc="-412" baseline="14403" dirty="0">
                          <a:latin typeface="MT Extra"/>
                          <a:cs typeface="MT Extra"/>
                        </a:rPr>
                        <a:t></a:t>
                      </a:r>
                      <a:r>
                        <a:rPr sz="2025" spc="-412" baseline="14403" dirty="0">
                          <a:latin typeface="Times New Roman"/>
                          <a:cs typeface="Times New Roman"/>
                        </a:rPr>
                        <a:t>             </a:t>
                      </a:r>
                      <a:r>
                        <a:rPr sz="2025" spc="-397" baseline="14403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3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290" dirty="0"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2025" spc="-434" baseline="14403" dirty="0">
                          <a:latin typeface="MT Extra"/>
                          <a:cs typeface="MT Extra"/>
                        </a:rPr>
                        <a:t></a:t>
                      </a:r>
                      <a:r>
                        <a:rPr sz="2025" spc="-434" baseline="14403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i="1" spc="-52" baseline="34979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125" spc="-52" baseline="37037" dirty="0">
                          <a:latin typeface="Times New Roman"/>
                          <a:cs typeface="Times New Roman"/>
                        </a:rPr>
                        <a:t>1  </a:t>
                      </a:r>
                      <a:r>
                        <a:rPr sz="2025" spc="-7" baseline="34979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2025" spc="-7" baseline="3497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i="1" spc="22" baseline="34979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125" spc="22" baseline="37037" dirty="0"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i="1" spc="-67" baseline="34979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125" spc="-67" baseline="37037" dirty="0"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sz="2025" spc="-7" baseline="34979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2025" spc="-179" baseline="3497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i="1" baseline="34979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125" baseline="37037" dirty="0">
                          <a:latin typeface="Times New Roman"/>
                          <a:cs typeface="Times New Roman"/>
                        </a:rPr>
                        <a:t>2</a:t>
                      </a:r>
                      <a:endParaRPr sz="1125" baseline="37037">
                        <a:latin typeface="Times New Roman"/>
                        <a:cs typeface="Times New Roman"/>
                      </a:endParaRPr>
                    </a:p>
                    <a:p>
                      <a:pPr marL="906780" marR="12065">
                        <a:lnSpc>
                          <a:spcPts val="980"/>
                        </a:lnSpc>
                        <a:tabLst>
                          <a:tab pos="1271905" algn="l"/>
                          <a:tab pos="1708150" algn="l"/>
                          <a:tab pos="2372360" algn="l"/>
                        </a:tabLst>
                      </a:pPr>
                      <a:r>
                        <a:rPr sz="750" spc="15" dirty="0">
                          <a:latin typeface="Times New Roman"/>
                          <a:cs typeface="Times New Roman"/>
                        </a:rPr>
                        <a:t>1	2	</a:t>
                      </a:r>
                      <a:r>
                        <a:rPr sz="2025" i="1" spc="-7" baseline="-28806" dirty="0">
                          <a:latin typeface="Times New Roman"/>
                          <a:cs typeface="Times New Roman"/>
                        </a:rPr>
                        <a:t>R	R</a:t>
                      </a:r>
                      <a:endParaRPr sz="2025" baseline="-28806">
                        <a:latin typeface="Times New Roman"/>
                        <a:cs typeface="Times New Roman"/>
                      </a:endParaRPr>
                    </a:p>
                    <a:p>
                      <a:pPr marL="349885" marR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  <a:tabLst>
                          <a:tab pos="1026160" algn="l"/>
                        </a:tabLst>
                      </a:pPr>
                      <a:r>
                        <a:rPr sz="750" spc="15" dirty="0">
                          <a:latin typeface="Times New Roman"/>
                          <a:cs typeface="Times New Roman"/>
                        </a:rPr>
                        <a:t>1	2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120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92405" marR="12065" algn="ctr">
                        <a:lnSpc>
                          <a:spcPts val="775"/>
                        </a:lnSpc>
                        <a:tabLst>
                          <a:tab pos="2270760" algn="l"/>
                        </a:tabLst>
                      </a:pPr>
                      <a:r>
                        <a:rPr sz="135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350" i="1" spc="-15" dirty="0">
                          <a:latin typeface="Times New Roman"/>
                          <a:cs typeface="Times New Roman"/>
                        </a:rPr>
                        <a:t>T  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T 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) </a:t>
                      </a:r>
                      <a:r>
                        <a:rPr sz="2025" spc="-7" baseline="39094" dirty="0">
                          <a:latin typeface="Symbol"/>
                          <a:cs typeface="Symbol"/>
                        </a:rPr>
                        <a:t></a:t>
                      </a:r>
                      <a:r>
                        <a:rPr sz="2025" spc="-7" baseline="39094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2025" spc="-7" baseline="34979" dirty="0">
                          <a:latin typeface="Times New Roman"/>
                          <a:cs typeface="Times New Roman"/>
                        </a:rPr>
                        <a:t>1   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35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spc="-7" baseline="34979" dirty="0"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sz="2025" spc="44" baseline="3497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spc="-7" baseline="39094" dirty="0">
                          <a:latin typeface="Symbol"/>
                          <a:cs typeface="Symbol"/>
                        </a:rPr>
                        <a:t></a:t>
                      </a:r>
                      <a:r>
                        <a:rPr sz="2025" spc="-7" baseline="39094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350" spc="-10" dirty="0">
                          <a:latin typeface="MT Extra"/>
                          <a:cs typeface="MT Extra"/>
                        </a:rPr>
                        <a:t></a:t>
                      </a:r>
                      <a:r>
                        <a:rPr sz="1350" spc="-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30" dirty="0">
                          <a:latin typeface="Times New Roman"/>
                          <a:cs typeface="Times New Roman"/>
                        </a:rPr>
                        <a:t>(3.13.</a:t>
                      </a:r>
                      <a:r>
                        <a:rPr sz="1350" i="1" spc="3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350" spc="30" dirty="0">
                          <a:latin typeface="Times New Roman"/>
                          <a:cs typeface="Times New Roman"/>
                        </a:rPr>
                        <a:t>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46150" marR="12065">
                        <a:lnSpc>
                          <a:spcPts val="685"/>
                        </a:lnSpc>
                        <a:tabLst>
                          <a:tab pos="1269365" algn="l"/>
                          <a:tab pos="1915160" algn="l"/>
                        </a:tabLst>
                      </a:pPr>
                      <a:r>
                        <a:rPr sz="1125" spc="22" baseline="-29629" dirty="0">
                          <a:latin typeface="Times New Roman"/>
                          <a:cs typeface="Times New Roman"/>
                        </a:rPr>
                        <a:t>1	2   </a:t>
                      </a:r>
                      <a:r>
                        <a:rPr sz="1125" spc="82" baseline="-2962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</a:t>
                      </a:r>
                      <a:r>
                        <a:rPr sz="135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i="1" spc="-7" baseline="-45267" dirty="0">
                          <a:latin typeface="Times New Roman"/>
                          <a:cs typeface="Times New Roman"/>
                        </a:rPr>
                        <a:t>R	R </a:t>
                      </a:r>
                      <a:r>
                        <a:rPr sz="2025" i="1" spc="172" baseline="-4526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</a:t>
                      </a:r>
                      <a:endParaRPr sz="1350">
                        <a:latin typeface="Symbol"/>
                        <a:cs typeface="Symbol"/>
                      </a:endParaRPr>
                    </a:p>
                    <a:p>
                      <a:pPr marR="373380" algn="ctr">
                        <a:lnSpc>
                          <a:spcPts val="1515"/>
                        </a:lnSpc>
                        <a:tabLst>
                          <a:tab pos="210185" algn="l"/>
                          <a:tab pos="596900" algn="l"/>
                        </a:tabLst>
                      </a:pPr>
                      <a:r>
                        <a:rPr sz="1350" spc="-5" dirty="0">
                          <a:latin typeface="Symbol"/>
                          <a:cs typeface="Symbol"/>
                        </a:rPr>
                        <a:t>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750" spc="15" dirty="0">
                          <a:latin typeface="Times New Roman"/>
                          <a:cs typeface="Times New Roman"/>
                        </a:rPr>
                        <a:t>1	2</a:t>
                      </a:r>
                      <a:r>
                        <a:rPr sz="750" spc="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</a:t>
                      </a:r>
                      <a:endParaRPr sz="1350">
                        <a:latin typeface="Symbol"/>
                        <a:cs typeface="Symbol"/>
                      </a:endParaRPr>
                    </a:p>
                    <a:p>
                      <a:pPr marR="12065" algn="just">
                        <a:lnSpc>
                          <a:spcPts val="1425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By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using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electrical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analogy,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we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get;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67359" marR="12065">
                        <a:lnSpc>
                          <a:spcPts val="1495"/>
                        </a:lnSpc>
                        <a:spcBef>
                          <a:spcPts val="860"/>
                        </a:spcBef>
                        <a:tabLst>
                          <a:tab pos="1838960" algn="l"/>
                        </a:tabLst>
                      </a:pPr>
                      <a:r>
                        <a:rPr sz="1350" i="1" spc="-275" dirty="0"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2025" spc="-412" baseline="16460" dirty="0">
                          <a:latin typeface="MT Extra"/>
                          <a:cs typeface="MT Extra"/>
                        </a:rPr>
                        <a:t></a:t>
                      </a:r>
                      <a:r>
                        <a:rPr sz="2025" spc="-412" baseline="16460" dirty="0">
                          <a:latin typeface="Times New Roman"/>
                          <a:cs typeface="Times New Roman"/>
                        </a:rPr>
                        <a:t>         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2025" i="1" spc="-67" baseline="34979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125" spc="-67" baseline="37037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25" spc="-7" baseline="3703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spc="-7" baseline="34979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2025" spc="-142" baseline="3497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i="1" spc="7" baseline="34979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125" spc="7" baseline="37037" dirty="0">
                          <a:latin typeface="Times New Roman"/>
                          <a:cs typeface="Times New Roman"/>
                        </a:rPr>
                        <a:t>2	</a:t>
                      </a:r>
                      <a:r>
                        <a:rPr sz="1350" spc="-5" dirty="0">
                          <a:latin typeface="MT Extra"/>
                          <a:cs typeface="MT Extra"/>
                        </a:rPr>
                        <a:t></a:t>
                      </a:r>
                      <a:r>
                        <a:rPr sz="1350" spc="-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(3.13.</a:t>
                      </a:r>
                      <a:r>
                        <a:rPr sz="1350" i="1" spc="20" dirty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sz="1350" spc="20" dirty="0">
                          <a:latin typeface="Times New Roman"/>
                          <a:cs typeface="Times New Roman"/>
                        </a:rPr>
                        <a:t>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882015" marR="12065">
                        <a:lnSpc>
                          <a:spcPts val="1455"/>
                        </a:lnSpc>
                      </a:pPr>
                      <a:r>
                        <a:rPr sz="2025" i="1" spc="15" baseline="14403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750" i="1" spc="10" dirty="0">
                          <a:latin typeface="Times New Roman"/>
                          <a:cs typeface="Times New Roman"/>
                        </a:rPr>
                        <a:t>total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12065">
                        <a:lnSpc>
                          <a:spcPts val="140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where;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366395" algn="ctr">
                        <a:lnSpc>
                          <a:spcPts val="1340"/>
                        </a:lnSpc>
                        <a:spcBef>
                          <a:spcPts val="835"/>
                        </a:spcBef>
                        <a:tabLst>
                          <a:tab pos="249554" algn="l"/>
                          <a:tab pos="1511300" algn="l"/>
                          <a:tab pos="1746250" algn="l"/>
                          <a:tab pos="2651125" algn="l"/>
                        </a:tabLst>
                      </a:pPr>
                      <a:r>
                        <a:rPr sz="2025" spc="-7" baseline="34979" dirty="0">
                          <a:latin typeface="Times New Roman"/>
                          <a:cs typeface="Times New Roman"/>
                        </a:rPr>
                        <a:t>1	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2025" spc="-7" baseline="34979" dirty="0">
                          <a:latin typeface="Times New Roman"/>
                          <a:cs typeface="Times New Roman"/>
                        </a:rPr>
                        <a:t>1  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2025" spc="-7" baseline="34979" dirty="0"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sz="2025" spc="195" baseline="3497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</a:t>
                      </a:r>
                      <a:r>
                        <a:rPr sz="135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R	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025" i="1" spc="-22" baseline="34979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125" spc="-22" baseline="4074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025" i="1" spc="-22" baseline="34979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125" spc="-22" baseline="40740" dirty="0">
                          <a:latin typeface="Times New Roman"/>
                          <a:cs typeface="Times New Roman"/>
                        </a:rPr>
                        <a:t>2	</a:t>
                      </a:r>
                      <a:r>
                        <a:rPr sz="1350" spc="-10" dirty="0">
                          <a:latin typeface="MT Extra"/>
                          <a:cs typeface="MT Extra"/>
                        </a:rPr>
                        <a:t>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(3.13.</a:t>
                      </a: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4925" marR="12065">
                        <a:lnSpc>
                          <a:spcPts val="994"/>
                        </a:lnSpc>
                        <a:tabLst>
                          <a:tab pos="540385" algn="l"/>
                          <a:tab pos="885190" algn="l"/>
                          <a:tab pos="1409065" algn="l"/>
                          <a:tab pos="1802764" algn="l"/>
                        </a:tabLst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R	R	R	</a:t>
                      </a:r>
                      <a:r>
                        <a:rPr sz="1125" i="1" spc="22" baseline="51851" dirty="0">
                          <a:latin typeface="Times New Roman"/>
                          <a:cs typeface="Times New Roman"/>
                        </a:rPr>
                        <a:t>total	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R 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35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R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32080" marR="12065">
                        <a:lnSpc>
                          <a:spcPts val="560"/>
                        </a:lnSpc>
                        <a:tabLst>
                          <a:tab pos="631825" algn="l"/>
                          <a:tab pos="985519" algn="l"/>
                          <a:tab pos="1894205" algn="l"/>
                          <a:tab pos="2219960" algn="l"/>
                        </a:tabLst>
                      </a:pPr>
                      <a:r>
                        <a:rPr sz="750" i="1" spc="15" dirty="0">
                          <a:latin typeface="Times New Roman"/>
                          <a:cs typeface="Times New Roman"/>
                        </a:rPr>
                        <a:t>total	</a:t>
                      </a:r>
                      <a:r>
                        <a:rPr sz="750" spc="15" dirty="0">
                          <a:latin typeface="Times New Roman"/>
                          <a:cs typeface="Times New Roman"/>
                        </a:rPr>
                        <a:t>1	2	1	2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2540" algn="just">
                        <a:lnSpc>
                          <a:spcPct val="95800"/>
                        </a:lnSpc>
                        <a:spcBef>
                          <a:spcPts val="7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Now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consider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combined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series-parallel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arrangement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shown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in 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Fig.(3.11).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total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rate of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heat transfer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through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this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composite 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system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can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again be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expressed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as;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70534" marR="12065">
                        <a:lnSpc>
                          <a:spcPts val="1495"/>
                        </a:lnSpc>
                        <a:spcBef>
                          <a:spcPts val="835"/>
                        </a:spcBef>
                        <a:tabLst>
                          <a:tab pos="1894205" algn="l"/>
                        </a:tabLst>
                      </a:pPr>
                      <a:r>
                        <a:rPr sz="1350" i="1" spc="-275" dirty="0"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2025" spc="-412" baseline="16460" dirty="0">
                          <a:latin typeface="MT Extra"/>
                          <a:cs typeface="MT Extra"/>
                        </a:rPr>
                        <a:t></a:t>
                      </a:r>
                      <a:r>
                        <a:rPr sz="2025" spc="-412" baseline="16460" dirty="0">
                          <a:latin typeface="Times New Roman"/>
                          <a:cs typeface="Times New Roman"/>
                        </a:rPr>
                        <a:t>         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2025" i="1" spc="-52" baseline="34979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125" spc="-52" baseline="37037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25" baseline="3703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spc="-7" baseline="34979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2025" spc="-104" baseline="3497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i="1" spc="22" baseline="34979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125" spc="22" baseline="37037" dirty="0">
                          <a:latin typeface="Symbol"/>
                          <a:cs typeface="Symbol"/>
                        </a:rPr>
                        <a:t></a:t>
                      </a:r>
                      <a:r>
                        <a:rPr sz="1125" spc="22" baseline="37037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350" spc="-5" dirty="0">
                          <a:latin typeface="MT Extra"/>
                          <a:cs typeface="MT Extra"/>
                        </a:rPr>
                        <a:t></a:t>
                      </a:r>
                      <a:r>
                        <a:rPr sz="1350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25" dirty="0">
                          <a:latin typeface="Times New Roman"/>
                          <a:cs typeface="Times New Roman"/>
                        </a:rPr>
                        <a:t>(3.14</a:t>
                      </a:r>
                      <a:r>
                        <a:rPr sz="1350" spc="-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5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350" i="1" spc="-1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350" i="1" spc="-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00430" marR="12065">
                        <a:lnSpc>
                          <a:spcPts val="1455"/>
                        </a:lnSpc>
                      </a:pPr>
                      <a:r>
                        <a:rPr sz="2025" i="1" spc="22" baseline="14403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750" i="1" spc="15" dirty="0">
                          <a:latin typeface="Times New Roman"/>
                          <a:cs typeface="Times New Roman"/>
                        </a:rPr>
                        <a:t>total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12065">
                        <a:lnSpc>
                          <a:spcPts val="1400"/>
                        </a:lnSpc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where;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0059" marR="1206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2025" i="1" spc="22" baseline="14403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750" i="1" spc="15" dirty="0">
                          <a:latin typeface="Times New Roman"/>
                          <a:cs typeface="Times New Roman"/>
                        </a:rPr>
                        <a:t>total </a:t>
                      </a:r>
                      <a:r>
                        <a:rPr sz="2025" spc="-15" baseline="14403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2025" spc="-15" baseline="14403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i="1" baseline="14403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750" dirty="0">
                          <a:latin typeface="Times New Roman"/>
                          <a:cs typeface="Times New Roman"/>
                        </a:rPr>
                        <a:t>12 </a:t>
                      </a:r>
                      <a:r>
                        <a:rPr sz="2025" spc="-15" baseline="14403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025" spc="-15" baseline="14403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i="1" spc="37" baseline="14403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750" spc="25" dirty="0">
                          <a:latin typeface="Times New Roman"/>
                          <a:cs typeface="Times New Roman"/>
                        </a:rPr>
                        <a:t>3 </a:t>
                      </a:r>
                      <a:r>
                        <a:rPr sz="2025" spc="-15" baseline="14403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025" spc="-225" baseline="14403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i="1" spc="44" baseline="14403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750" i="1" spc="30" dirty="0">
                          <a:latin typeface="Times New Roman"/>
                          <a:cs typeface="Times New Roman"/>
                        </a:rPr>
                        <a:t>conv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866775" marR="12065">
                        <a:lnSpc>
                          <a:spcPts val="980"/>
                        </a:lnSpc>
                        <a:spcBef>
                          <a:spcPts val="925"/>
                        </a:spcBef>
                        <a:tabLst>
                          <a:tab pos="1132205" algn="l"/>
                          <a:tab pos="1625600" algn="l"/>
                          <a:tab pos="3042920" algn="l"/>
                        </a:tabLst>
                      </a:pPr>
                      <a:r>
                        <a:rPr sz="1350" spc="-1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025" i="1" spc="-22" baseline="34979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125" spc="-22" baseline="37037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25" spc="-150" baseline="37037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i="1" spc="52" baseline="34979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1125" spc="52" baseline="37037" dirty="0">
                          <a:latin typeface="Times New Roman"/>
                          <a:cs typeface="Times New Roman"/>
                        </a:rPr>
                        <a:t>2	</a:t>
                      </a:r>
                      <a:r>
                        <a:rPr sz="1350" spc="-1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350" spc="-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R </a:t>
                      </a: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10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135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R	</a:t>
                      </a:r>
                      <a:r>
                        <a:rPr sz="1350" spc="-10" dirty="0">
                          <a:latin typeface="MT Extra"/>
                          <a:cs typeface="MT Extra"/>
                        </a:rPr>
                        <a:t></a:t>
                      </a:r>
                      <a:r>
                        <a:rPr sz="1350" spc="-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25" dirty="0">
                          <a:latin typeface="Times New Roman"/>
                          <a:cs typeface="Times New Roman"/>
                        </a:rPr>
                        <a:t>(3.14</a:t>
                      </a:r>
                      <a:r>
                        <a:rPr sz="1350" spc="-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45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350" i="1" spc="-45" dirty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sz="1350" i="1" spc="-2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)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037590" marR="12065">
                        <a:lnSpc>
                          <a:spcPts val="980"/>
                        </a:lnSpc>
                        <a:tabLst>
                          <a:tab pos="1884680" algn="l"/>
                          <a:tab pos="2250440" algn="l"/>
                        </a:tabLst>
                      </a:pPr>
                      <a:r>
                        <a:rPr sz="2025" i="1" spc="-15" baseline="-28806" dirty="0">
                          <a:latin typeface="Times New Roman"/>
                          <a:cs typeface="Times New Roman"/>
                        </a:rPr>
                        <a:t>R </a:t>
                      </a:r>
                      <a:r>
                        <a:rPr sz="2025" i="1" spc="150" baseline="-28806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spc="-15" baseline="-28806" dirty="0">
                          <a:latin typeface="Symbol"/>
                          <a:cs typeface="Symbol"/>
                        </a:rPr>
                        <a:t></a:t>
                      </a:r>
                      <a:r>
                        <a:rPr sz="2025" spc="157" baseline="-28806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25" i="1" spc="-15" baseline="-28806" dirty="0">
                          <a:latin typeface="Times New Roman"/>
                          <a:cs typeface="Times New Roman"/>
                        </a:rPr>
                        <a:t>R	</a:t>
                      </a:r>
                      <a:r>
                        <a:rPr sz="750" spc="15" dirty="0">
                          <a:latin typeface="Times New Roman"/>
                          <a:cs typeface="Times New Roman"/>
                        </a:rPr>
                        <a:t>3	</a:t>
                      </a:r>
                      <a:r>
                        <a:rPr sz="750" i="1" spc="25" dirty="0">
                          <a:latin typeface="Times New Roman"/>
                          <a:cs typeface="Times New Roman"/>
                        </a:rPr>
                        <a:t>conv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137920" marR="12065">
                        <a:lnSpc>
                          <a:spcPct val="100000"/>
                        </a:lnSpc>
                        <a:spcBef>
                          <a:spcPts val="10"/>
                        </a:spcBef>
                        <a:tabLst>
                          <a:tab pos="1500505" algn="l"/>
                        </a:tabLst>
                      </a:pPr>
                      <a:r>
                        <a:rPr sz="750" spc="15" dirty="0">
                          <a:latin typeface="Times New Roman"/>
                          <a:cs typeface="Times New Roman"/>
                        </a:rPr>
                        <a:t>1	2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1206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and;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80059" marR="12065">
                        <a:lnSpc>
                          <a:spcPts val="910"/>
                        </a:lnSpc>
                        <a:spcBef>
                          <a:spcPts val="810"/>
                        </a:spcBef>
                        <a:tabLst>
                          <a:tab pos="927735" algn="l"/>
                          <a:tab pos="1811655" algn="l"/>
                          <a:tab pos="2104390" algn="l"/>
                          <a:tab pos="2717165" algn="l"/>
                          <a:tab pos="2997200" algn="l"/>
                          <a:tab pos="3521710" algn="l"/>
                          <a:tab pos="3768725" algn="l"/>
                        </a:tabLst>
                      </a:pP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R </a:t>
                      </a:r>
                      <a:r>
                        <a:rPr sz="1350" i="1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025" i="1" spc="-52" baseline="34979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125" spc="-52" baseline="37037" dirty="0">
                          <a:latin typeface="Times New Roman"/>
                          <a:cs typeface="Times New Roman"/>
                        </a:rPr>
                        <a:t>1       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sz="135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R </a:t>
                      </a:r>
                      <a:r>
                        <a:rPr sz="1350" i="1" spc="3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025" i="1" spc="37" baseline="34979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125" spc="37" baseline="37037" dirty="0">
                          <a:latin typeface="Times New Roman"/>
                          <a:cs typeface="Times New Roman"/>
                        </a:rPr>
                        <a:t>2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sz="1350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R </a:t>
                      </a:r>
                      <a:r>
                        <a:rPr sz="1350" i="1" spc="2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025" i="1" spc="7" baseline="34979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125" spc="7" baseline="37037" dirty="0">
                          <a:latin typeface="Times New Roman"/>
                          <a:cs typeface="Times New Roman"/>
                        </a:rPr>
                        <a:t>3	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sz="1350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R	</a:t>
                      </a:r>
                      <a:r>
                        <a:rPr sz="135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50" spc="-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025" spc="-7" baseline="34979" dirty="0">
                          <a:latin typeface="Times New Roman"/>
                          <a:cs typeface="Times New Roman"/>
                        </a:rPr>
                        <a:t>1</a:t>
                      </a:r>
                      <a:endParaRPr sz="2025" baseline="34979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CFA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FF339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71">
                <a:tc>
                  <a:txBody>
                    <a:bodyPr/>
                    <a:lstStyle/>
                    <a:p>
                      <a:pPr marR="23495" algn="r">
                        <a:lnSpc>
                          <a:spcPts val="825"/>
                        </a:lnSpc>
                      </a:pPr>
                      <a:r>
                        <a:rPr sz="750" dirty="0">
                          <a:latin typeface="Times New Roman"/>
                          <a:cs typeface="Times New Roman"/>
                        </a:rPr>
                        <a:t>1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FF3399"/>
                      </a:solidFill>
                      <a:prstDash val="solid"/>
                    </a:lnB>
                    <a:solidFill>
                      <a:srgbClr val="FCFAFF"/>
                    </a:solidFill>
                  </a:tcPr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350" i="1" spc="20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1125" spc="30" baseline="-2592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25" spc="-67" baseline="-259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6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125" spc="-89" baseline="-25925" dirty="0">
                          <a:latin typeface="Times New Roman"/>
                          <a:cs typeface="Times New Roman"/>
                        </a:rPr>
                        <a:t>1</a:t>
                      </a:r>
                      <a:endParaRPr sz="1125" baseline="-25925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B w="19050">
                      <a:solidFill>
                        <a:srgbClr val="FF3399"/>
                      </a:solidFill>
                      <a:prstDash val="solid"/>
                    </a:lnB>
                    <a:solidFill>
                      <a:srgbClr val="FCFAFF"/>
                    </a:solidFill>
                  </a:tcPr>
                </a:tc>
                <a:tc>
                  <a:txBody>
                    <a:bodyPr/>
                    <a:lstStyle/>
                    <a:p>
                      <a:pPr marL="157480">
                        <a:lnSpc>
                          <a:spcPts val="1280"/>
                        </a:lnSpc>
                        <a:spcBef>
                          <a:spcPts val="20"/>
                        </a:spcBef>
                        <a:tabLst>
                          <a:tab pos="434975" algn="l"/>
                        </a:tabLst>
                      </a:pPr>
                      <a:r>
                        <a:rPr sz="1125" spc="22" baseline="51851" dirty="0">
                          <a:latin typeface="Times New Roman"/>
                          <a:cs typeface="Times New Roman"/>
                        </a:rPr>
                        <a:t>2	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1350" i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5" dirty="0">
                          <a:latin typeface="Times New Roman"/>
                          <a:cs typeface="Times New Roman"/>
                        </a:rPr>
                        <a:t>A</a:t>
                      </a: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526415">
                        <a:lnSpc>
                          <a:spcPts val="560"/>
                        </a:lnSpc>
                        <a:tabLst>
                          <a:tab pos="706120" algn="l"/>
                        </a:tabLst>
                      </a:pPr>
                      <a:r>
                        <a:rPr sz="750" spc="15" dirty="0">
                          <a:latin typeface="Times New Roman"/>
                          <a:cs typeface="Times New Roman"/>
                        </a:rPr>
                        <a:t>2	2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B w="19050">
                      <a:solidFill>
                        <a:srgbClr val="FF3399"/>
                      </a:solidFill>
                      <a:prstDash val="solid"/>
                    </a:lnB>
                    <a:solidFill>
                      <a:srgbClr val="FCFAFF"/>
                    </a:solidFill>
                  </a:tcPr>
                </a:tc>
                <a:tc>
                  <a:txBody>
                    <a:bodyPr/>
                    <a:lstStyle/>
                    <a:p>
                      <a:pPr marL="43815" algn="ctr">
                        <a:lnSpc>
                          <a:spcPts val="825"/>
                        </a:lnSpc>
                      </a:pPr>
                      <a:r>
                        <a:rPr sz="750" dirty="0">
                          <a:latin typeface="Times New Roman"/>
                          <a:cs typeface="Times New Roman"/>
                        </a:rPr>
                        <a:t>3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FF3399"/>
                      </a:solidFill>
                      <a:prstDash val="solid"/>
                    </a:lnB>
                    <a:solidFill>
                      <a:srgbClr val="FCFAFF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350" i="1" spc="40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1125" spc="60" baseline="-25925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125" baseline="-259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i="1" spc="-1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125" spc="-15" baseline="-25925" dirty="0">
                          <a:latin typeface="Times New Roman"/>
                          <a:cs typeface="Times New Roman"/>
                        </a:rPr>
                        <a:t>3</a:t>
                      </a:r>
                      <a:endParaRPr sz="1125" baseline="-25925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B w="19050">
                      <a:solidFill>
                        <a:srgbClr val="FF3399"/>
                      </a:solidFill>
                      <a:prstDash val="solid"/>
                    </a:lnB>
                    <a:solidFill>
                      <a:srgbClr val="FCFAFF"/>
                    </a:solidFill>
                  </a:tcPr>
                </a:tc>
                <a:tc>
                  <a:txBody>
                    <a:bodyPr/>
                    <a:lstStyle/>
                    <a:p>
                      <a:pPr marL="154305">
                        <a:lnSpc>
                          <a:spcPts val="825"/>
                        </a:lnSpc>
                      </a:pPr>
                      <a:r>
                        <a:rPr sz="750" i="1" spc="20" dirty="0">
                          <a:latin typeface="Times New Roman"/>
                          <a:cs typeface="Times New Roman"/>
                        </a:rPr>
                        <a:t>conv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FF3399"/>
                      </a:solidFill>
                      <a:prstDash val="solid"/>
                    </a:lnB>
                    <a:solidFill>
                      <a:srgbClr val="FCFAFF"/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1206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350" i="1" spc="5" dirty="0">
                          <a:latin typeface="Times New Roman"/>
                          <a:cs typeface="Times New Roman"/>
                        </a:rPr>
                        <a:t>hA</a:t>
                      </a:r>
                      <a:r>
                        <a:rPr sz="1125" spc="7" baseline="-25925" dirty="0">
                          <a:latin typeface="Times New Roman"/>
                          <a:cs typeface="Times New Roman"/>
                        </a:rPr>
                        <a:t>3</a:t>
                      </a:r>
                      <a:endParaRPr sz="1125" baseline="-25925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FF3399"/>
                      </a:solidFill>
                      <a:prstDash val="solid"/>
                    </a:lnB>
                    <a:solidFill>
                      <a:srgbClr val="FCFA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9050">
                      <a:solidFill>
                        <a:srgbClr val="FF339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3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3399"/>
                      </a:solidFill>
                      <a:prstDash val="solid"/>
                    </a:lnL>
                    <a:lnT w="19050">
                      <a:solidFill>
                        <a:srgbClr val="FF3399"/>
                      </a:solidFill>
                      <a:prstDash val="solid"/>
                    </a:lnT>
                    <a:lnB w="19050">
                      <a:solidFill>
                        <a:srgbClr val="FF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200" b="1" i="1" spc="-5" dirty="0">
                          <a:solidFill>
                            <a:srgbClr val="F85487"/>
                          </a:solidFill>
                          <a:latin typeface="Arial"/>
                          <a:cs typeface="Arial"/>
                        </a:rPr>
                        <a:t>3.4-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T w="19050">
                      <a:solidFill>
                        <a:srgbClr val="FF3399"/>
                      </a:solidFill>
                      <a:prstDash val="solid"/>
                    </a:lnT>
                    <a:lnB w="19050">
                      <a:solidFill>
                        <a:srgbClr val="FF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5176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Arial Narrow"/>
                          <a:cs typeface="Arial Narrow"/>
                        </a:rPr>
                        <a:t>Fig.(3.12).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T w="19050">
                      <a:solidFill>
                        <a:srgbClr val="FF3399"/>
                      </a:solidFill>
                      <a:prstDash val="solid"/>
                    </a:lnT>
                    <a:lnB w="19050">
                      <a:solidFill>
                        <a:srgbClr val="FF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FF3399"/>
                      </a:solidFill>
                      <a:prstDash val="solid"/>
                    </a:lnT>
                    <a:lnB w="19050">
                      <a:solidFill>
                        <a:srgbClr val="FF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FF3399"/>
                      </a:solidFill>
                      <a:prstDash val="solid"/>
                    </a:lnT>
                    <a:lnB w="19050">
                      <a:solidFill>
                        <a:srgbClr val="FF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FF3399"/>
                      </a:solidFill>
                      <a:prstDash val="solid"/>
                    </a:lnT>
                    <a:lnB w="19050">
                      <a:solidFill>
                        <a:srgbClr val="FF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FF3399"/>
                      </a:solidFill>
                      <a:prstDash val="solid"/>
                    </a:lnT>
                    <a:lnB w="19050">
                      <a:solidFill>
                        <a:srgbClr val="FF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FF3399"/>
                      </a:solidFill>
                      <a:prstDash val="solid"/>
                    </a:lnR>
                    <a:lnT w="19050">
                      <a:solidFill>
                        <a:srgbClr val="FF3399"/>
                      </a:solidFill>
                      <a:prstDash val="solid"/>
                    </a:lnT>
                    <a:lnB w="19050">
                      <a:solidFill>
                        <a:srgbClr val="FF339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47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7031" y="10208768"/>
            <a:ext cx="6288405" cy="46355"/>
          </a:xfrm>
          <a:custGeom>
            <a:avLst/>
            <a:gdLst/>
            <a:ahLst/>
            <a:cxnLst/>
            <a:rect l="l" t="t" r="r" b="b"/>
            <a:pathLst>
              <a:path w="6288405" h="46354">
                <a:moveTo>
                  <a:pt x="0" y="46151"/>
                </a:moveTo>
                <a:lnTo>
                  <a:pt x="6288024" y="46151"/>
                </a:lnTo>
                <a:lnTo>
                  <a:pt x="6288024" y="0"/>
                </a:lnTo>
                <a:lnTo>
                  <a:pt x="0" y="0"/>
                </a:lnTo>
                <a:lnTo>
                  <a:pt x="0" y="461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37031" y="10216218"/>
            <a:ext cx="6252845" cy="168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10"/>
              </a:lnSpc>
              <a:tabLst>
                <a:tab pos="4763770" algn="l"/>
              </a:tabLst>
            </a:pPr>
            <a:r>
              <a:rPr sz="1200" b="1" i="1" spc="-10" dirty="0">
                <a:latin typeface="Times New Roman"/>
                <a:cs typeface="Times New Roman"/>
              </a:rPr>
              <a:t>By</a:t>
            </a:r>
            <a:r>
              <a:rPr sz="1200" b="1" i="1" spc="1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Assistant</a:t>
            </a:r>
            <a:r>
              <a:rPr sz="1200" b="1" i="1" spc="2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Lecturer	Ahmed N. </a:t>
            </a:r>
            <a:r>
              <a:rPr sz="1200" b="1" i="1" spc="-10" dirty="0">
                <a:latin typeface="Times New Roman"/>
                <a:cs typeface="Times New Roman"/>
              </a:rPr>
              <a:t>Al-</a:t>
            </a:r>
            <a:r>
              <a:rPr sz="1200" b="1" i="1" spc="5" dirty="0">
                <a:latin typeface="Times New Roman"/>
                <a:cs typeface="Times New Roman"/>
              </a:rPr>
              <a:t> </a:t>
            </a:r>
            <a:r>
              <a:rPr sz="1200" b="1" i="1" spc="-10" dirty="0" err="1">
                <a:latin typeface="Times New Roman"/>
                <a:cs typeface="Times New Roman"/>
              </a:rPr>
              <a:t>Musswy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37031" y="10399445"/>
            <a:ext cx="6288405" cy="4445"/>
          </a:xfrm>
          <a:custGeom>
            <a:avLst/>
            <a:gdLst/>
            <a:ahLst/>
            <a:cxnLst/>
            <a:rect l="l" t="t" r="r" b="b"/>
            <a:pathLst>
              <a:path w="6288405" h="4445">
                <a:moveTo>
                  <a:pt x="0" y="4394"/>
                </a:moveTo>
                <a:lnTo>
                  <a:pt x="6288024" y="4394"/>
                </a:lnTo>
                <a:lnTo>
                  <a:pt x="6288024" y="0"/>
                </a:lnTo>
                <a:lnTo>
                  <a:pt x="0" y="0"/>
                </a:lnTo>
                <a:lnTo>
                  <a:pt x="0" y="43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406644" y="4240276"/>
            <a:ext cx="1312545" cy="32575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04800" marR="5080" indent="-292735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Fig.(3.12) </a:t>
            </a:r>
            <a:r>
              <a:rPr sz="1000" b="1" i="1" spc="-5" dirty="0">
                <a:latin typeface="Times New Roman"/>
                <a:cs typeface="Times New Roman"/>
              </a:rPr>
              <a:t>Schematic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for  Example-</a:t>
            </a:r>
            <a:r>
              <a:rPr sz="1000" b="1" i="1" spc="-2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3.4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5695" y="9993630"/>
            <a:ext cx="4493260" cy="0"/>
          </a:xfrm>
          <a:custGeom>
            <a:avLst/>
            <a:gdLst/>
            <a:ahLst/>
            <a:cxnLst/>
            <a:rect l="l" t="t" r="r" b="b"/>
            <a:pathLst>
              <a:path w="4493260">
                <a:moveTo>
                  <a:pt x="0" y="0"/>
                </a:moveTo>
                <a:lnTo>
                  <a:pt x="4492752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3316" y="784859"/>
            <a:ext cx="0" cy="9201150"/>
          </a:xfrm>
          <a:custGeom>
            <a:avLst/>
            <a:gdLst/>
            <a:ahLst/>
            <a:cxnLst/>
            <a:rect l="l" t="t" r="r" b="b"/>
            <a:pathLst>
              <a:path h="9201150">
                <a:moveTo>
                  <a:pt x="0" y="0"/>
                </a:moveTo>
                <a:lnTo>
                  <a:pt x="0" y="920115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5695" y="777240"/>
            <a:ext cx="4493260" cy="0"/>
          </a:xfrm>
          <a:custGeom>
            <a:avLst/>
            <a:gdLst/>
            <a:ahLst/>
            <a:cxnLst/>
            <a:rect l="l" t="t" r="r" b="b"/>
            <a:pathLst>
              <a:path w="4493260">
                <a:moveTo>
                  <a:pt x="0" y="0"/>
                </a:moveTo>
                <a:lnTo>
                  <a:pt x="4492752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02352" y="784351"/>
            <a:ext cx="0" cy="9202420"/>
          </a:xfrm>
          <a:custGeom>
            <a:avLst/>
            <a:gdLst/>
            <a:ahLst/>
            <a:cxnLst/>
            <a:rect l="l" t="t" r="r" b="b"/>
            <a:pathLst>
              <a:path h="9202420">
                <a:moveTo>
                  <a:pt x="0" y="0"/>
                </a:moveTo>
                <a:lnTo>
                  <a:pt x="0" y="9201912"/>
                </a:lnTo>
              </a:path>
            </a:pathLst>
          </a:custGeom>
          <a:ln w="12192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46176" y="9963150"/>
            <a:ext cx="4434840" cy="0"/>
          </a:xfrm>
          <a:custGeom>
            <a:avLst/>
            <a:gdLst/>
            <a:ahLst/>
            <a:cxnLst/>
            <a:rect l="l" t="t" r="r" b="b"/>
            <a:pathLst>
              <a:path w="4434840">
                <a:moveTo>
                  <a:pt x="0" y="0"/>
                </a:moveTo>
                <a:lnTo>
                  <a:pt x="4434840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3795" y="811530"/>
            <a:ext cx="0" cy="9144000"/>
          </a:xfrm>
          <a:custGeom>
            <a:avLst/>
            <a:gdLst/>
            <a:ahLst/>
            <a:cxnLst/>
            <a:rect l="l" t="t" r="r" b="b"/>
            <a:pathLst>
              <a:path h="9144000">
                <a:moveTo>
                  <a:pt x="0" y="0"/>
                </a:moveTo>
                <a:lnTo>
                  <a:pt x="0" y="914400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6176" y="805815"/>
            <a:ext cx="4434840" cy="0"/>
          </a:xfrm>
          <a:custGeom>
            <a:avLst/>
            <a:gdLst/>
            <a:ahLst/>
            <a:cxnLst/>
            <a:rect l="l" t="t" r="r" b="b"/>
            <a:pathLst>
              <a:path w="4434840">
                <a:moveTo>
                  <a:pt x="0" y="0"/>
                </a:moveTo>
                <a:lnTo>
                  <a:pt x="4434840" y="0"/>
                </a:lnTo>
              </a:path>
            </a:pathLst>
          </a:custGeom>
          <a:ln w="1142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73396" y="811783"/>
            <a:ext cx="0" cy="9144000"/>
          </a:xfrm>
          <a:custGeom>
            <a:avLst/>
            <a:gdLst/>
            <a:ahLst/>
            <a:cxnLst/>
            <a:rect l="l" t="t" r="r" b="b"/>
            <a:pathLst>
              <a:path h="9144000">
                <a:moveTo>
                  <a:pt x="0" y="0"/>
                </a:moveTo>
                <a:lnTo>
                  <a:pt x="0" y="914400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64463" y="817880"/>
            <a:ext cx="4398264" cy="40568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4463" y="4755896"/>
            <a:ext cx="4398264" cy="51937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138928" y="948944"/>
            <a:ext cx="1807464" cy="3200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9483" y="10254919"/>
            <a:ext cx="6283960" cy="144780"/>
          </a:xfrm>
          <a:custGeom>
            <a:avLst/>
            <a:gdLst/>
            <a:ahLst/>
            <a:cxnLst/>
            <a:rect l="l" t="t" r="r" b="b"/>
            <a:pathLst>
              <a:path w="6283959" h="144779">
                <a:moveTo>
                  <a:pt x="0" y="144525"/>
                </a:moveTo>
                <a:lnTo>
                  <a:pt x="6283401" y="144525"/>
                </a:lnTo>
                <a:lnTo>
                  <a:pt x="6283401" y="0"/>
                </a:lnTo>
                <a:lnTo>
                  <a:pt x="0" y="0"/>
                </a:lnTo>
                <a:lnTo>
                  <a:pt x="0" y="1445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48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941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Three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92200" y="463804"/>
            <a:ext cx="18059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Steady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0936" y="808736"/>
            <a:ext cx="4343400" cy="9171940"/>
          </a:xfrm>
          <a:custGeom>
            <a:avLst/>
            <a:gdLst/>
            <a:ahLst/>
            <a:cxnLst/>
            <a:rect l="l" t="t" r="r" b="b"/>
            <a:pathLst>
              <a:path w="4343400" h="9171940">
                <a:moveTo>
                  <a:pt x="0" y="9171432"/>
                </a:moveTo>
                <a:lnTo>
                  <a:pt x="4343400" y="9171432"/>
                </a:lnTo>
                <a:lnTo>
                  <a:pt x="4343400" y="0"/>
                </a:lnTo>
                <a:lnTo>
                  <a:pt x="0" y="0"/>
                </a:lnTo>
                <a:lnTo>
                  <a:pt x="0" y="9171432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03936" y="783843"/>
            <a:ext cx="4597400" cy="18116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0" marR="746760" algn="just">
              <a:lnSpc>
                <a:spcPts val="1490"/>
              </a:lnSpc>
              <a:spcBef>
                <a:spcPts val="204"/>
              </a:spcBef>
            </a:pPr>
            <a:r>
              <a:rPr sz="1300" b="1" i="1" dirty="0">
                <a:latin typeface="Times New Roman"/>
                <a:cs typeface="Times New Roman"/>
              </a:rPr>
              <a:t>3.2- </a:t>
            </a:r>
            <a:r>
              <a:rPr sz="1300" b="1" i="1" spc="-10" dirty="0">
                <a:latin typeface="Times New Roman"/>
                <a:cs typeface="Times New Roman"/>
              </a:rPr>
              <a:t>Steady </a:t>
            </a:r>
            <a:r>
              <a:rPr sz="1300" b="1" i="1" spc="-5" dirty="0">
                <a:latin typeface="Times New Roman"/>
                <a:cs typeface="Times New Roman"/>
              </a:rPr>
              <a:t>Heat Conduction in Cylinders and Spheres  </a:t>
            </a:r>
            <a:r>
              <a:rPr sz="1300" b="1" i="1" dirty="0">
                <a:latin typeface="Times New Roman"/>
                <a:cs typeface="Times New Roman"/>
              </a:rPr>
              <a:t>3.2.1- </a:t>
            </a:r>
            <a:r>
              <a:rPr sz="1300" b="1" i="1" spc="-10" dirty="0">
                <a:latin typeface="Times New Roman"/>
                <a:cs typeface="Times New Roman"/>
              </a:rPr>
              <a:t>Single </a:t>
            </a:r>
            <a:r>
              <a:rPr sz="1300" b="1" i="1" spc="-5" dirty="0">
                <a:latin typeface="Times New Roman"/>
                <a:cs typeface="Times New Roman"/>
              </a:rPr>
              <a:t>Layer Cylinders and</a:t>
            </a:r>
            <a:r>
              <a:rPr sz="1300" b="1" i="1" spc="70" dirty="0">
                <a:latin typeface="Times New Roman"/>
                <a:cs typeface="Times New Roman"/>
              </a:rPr>
              <a:t> </a:t>
            </a:r>
            <a:r>
              <a:rPr sz="1300" b="1" i="1" spc="-10" dirty="0">
                <a:latin typeface="Times New Roman"/>
                <a:cs typeface="Times New Roman"/>
              </a:rPr>
              <a:t>Spheres</a:t>
            </a:r>
            <a:endParaRPr sz="1300">
              <a:latin typeface="Times New Roman"/>
              <a:cs typeface="Times New Roman"/>
            </a:endParaRPr>
          </a:p>
          <a:p>
            <a:pPr marL="325120" algn="just">
              <a:lnSpc>
                <a:spcPts val="1295"/>
              </a:lnSpc>
            </a:pP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25" dirty="0">
                <a:latin typeface="Times New Roman"/>
                <a:cs typeface="Times New Roman"/>
              </a:rPr>
              <a:t>cylindrical layer </a:t>
            </a:r>
            <a:r>
              <a:rPr sz="1200" spc="-5" dirty="0">
                <a:latin typeface="Times New Roman"/>
                <a:cs typeface="Times New Roman"/>
              </a:rPr>
              <a:t>(such as a </a:t>
            </a:r>
            <a:r>
              <a:rPr sz="1200" spc="-15" dirty="0">
                <a:latin typeface="Times New Roman"/>
                <a:cs typeface="Times New Roman"/>
              </a:rPr>
              <a:t>circular pipe)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inner</a:t>
            </a:r>
            <a:endParaRPr sz="1200">
              <a:latin typeface="Times New Roman"/>
              <a:cs typeface="Times New Roman"/>
            </a:endParaRPr>
          </a:p>
          <a:p>
            <a:pPr marL="127000" marR="113664" algn="just">
              <a:lnSpc>
                <a:spcPct val="95800"/>
              </a:lnSpc>
              <a:spcBef>
                <a:spcPts val="20"/>
              </a:spcBef>
            </a:pP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1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2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b="1" i="1" dirty="0">
                <a:latin typeface="Times New Roman"/>
                <a:cs typeface="Times New Roman"/>
              </a:rPr>
              <a:t>L</a:t>
            </a:r>
            <a:r>
              <a:rPr sz="1200" i="1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average thermal conductivity </a:t>
            </a:r>
            <a:r>
              <a:rPr sz="1200" b="1" i="1" spc="-5" dirty="0">
                <a:latin typeface="Times New Roman"/>
                <a:cs typeface="Times New Roman"/>
              </a:rPr>
              <a:t>k 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Fig.(3.13).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cylindrical layer </a:t>
            </a:r>
            <a:r>
              <a:rPr sz="1200" spc="-5" dirty="0">
                <a:latin typeface="Times New Roman"/>
                <a:cs typeface="Times New Roman"/>
              </a:rPr>
              <a:t>are  </a:t>
            </a:r>
            <a:r>
              <a:rPr sz="1200" spc="-2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constant temperatures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1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5" dirty="0">
                <a:latin typeface="Times New Roman"/>
                <a:cs typeface="Times New Roman"/>
              </a:rPr>
              <a:t>T</a:t>
            </a:r>
            <a:r>
              <a:rPr sz="1200" b="1" i="1" spc="7" baseline="-10416" dirty="0">
                <a:latin typeface="Times New Roman"/>
                <a:cs typeface="Times New Roman"/>
              </a:rPr>
              <a:t>2</a:t>
            </a:r>
            <a:r>
              <a:rPr sz="1200" spc="5" dirty="0">
                <a:latin typeface="Times New Roman"/>
                <a:cs typeface="Times New Roman"/>
              </a:rPr>
              <a:t>. </a:t>
            </a:r>
            <a:r>
              <a:rPr sz="1200" spc="-5" dirty="0">
                <a:latin typeface="Times New Roman"/>
                <a:cs typeface="Times New Roman"/>
              </a:rPr>
              <a:t>There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no </a:t>
            </a:r>
            <a:r>
              <a:rPr sz="1200" spc="-10" dirty="0">
                <a:latin typeface="Times New Roman"/>
                <a:cs typeface="Times New Roman"/>
              </a:rPr>
              <a:t>heat  </a:t>
            </a:r>
            <a:r>
              <a:rPr sz="1200" spc="-5" dirty="0">
                <a:latin typeface="Times New Roman"/>
                <a:cs typeface="Times New Roman"/>
              </a:rPr>
              <a:t>generation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layer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constant. For  </a:t>
            </a:r>
            <a:r>
              <a:rPr sz="1200" spc="-15" dirty="0">
                <a:latin typeface="Times New Roman"/>
                <a:cs typeface="Times New Roman"/>
              </a:rPr>
              <a:t>one-dimensional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conduction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cylindrical </a:t>
            </a:r>
            <a:r>
              <a:rPr sz="1200" spc="-20" dirty="0">
                <a:latin typeface="Times New Roman"/>
                <a:cs typeface="Times New Roman"/>
              </a:rPr>
              <a:t>layer,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we  </a:t>
            </a:r>
            <a:r>
              <a:rPr sz="1200" spc="-15" dirty="0">
                <a:latin typeface="Times New Roman"/>
                <a:cs typeface="Times New Roman"/>
              </a:rPr>
              <a:t>have </a:t>
            </a:r>
            <a:r>
              <a:rPr sz="1200" b="1" i="1" dirty="0">
                <a:latin typeface="Times New Roman"/>
                <a:cs typeface="Times New Roman"/>
              </a:rPr>
              <a:t>T(r)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Then </a:t>
            </a:r>
            <a:r>
              <a:rPr sz="1200" i="1" spc="-5" dirty="0">
                <a:latin typeface="Times New Roman"/>
                <a:cs typeface="Times New Roman"/>
              </a:rPr>
              <a:t>Fourier’s law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conduction </a:t>
            </a:r>
            <a:r>
              <a:rPr sz="1200" spc="-10" dirty="0">
                <a:latin typeface="Times New Roman"/>
                <a:cs typeface="Times New Roman"/>
              </a:rPr>
              <a:t>for heat transfer 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cylindrical layer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51379" y="2807322"/>
            <a:ext cx="17780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i="1" spc="-10" dirty="0">
                <a:latin typeface="Times New Roman"/>
                <a:cs typeface="Times New Roman"/>
              </a:rPr>
              <a:t>d</a:t>
            </a:r>
            <a:r>
              <a:rPr sz="1350" i="1" spc="-5" dirty="0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12596" y="2790214"/>
            <a:ext cx="38544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30" dirty="0">
                <a:latin typeface="Times New Roman"/>
                <a:cs typeface="Times New Roman"/>
              </a:rPr>
              <a:t>cond</a:t>
            </a:r>
            <a:r>
              <a:rPr sz="750" spc="30" dirty="0">
                <a:latin typeface="Times New Roman"/>
                <a:cs typeface="Times New Roman"/>
              </a:rPr>
              <a:t>,</a:t>
            </a:r>
            <a:r>
              <a:rPr sz="750" spc="-150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cyl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1372" y="2627490"/>
            <a:ext cx="18224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025" i="1" spc="-450" baseline="-16460" dirty="0">
                <a:latin typeface="Times New Roman"/>
                <a:cs typeface="Times New Roman"/>
              </a:rPr>
              <a:t>Q</a:t>
            </a:r>
            <a:r>
              <a:rPr sz="1350" spc="-300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82419" y="2676258"/>
            <a:ext cx="250571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95"/>
              </a:spcBef>
              <a:tabLst>
                <a:tab pos="989965" algn="l"/>
                <a:tab pos="1754505" algn="l"/>
              </a:tabLst>
            </a:pP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spc="10" dirty="0">
                <a:latin typeface="Symbol"/>
                <a:cs typeface="Symbol"/>
              </a:rPr>
              <a:t></a:t>
            </a:r>
            <a:r>
              <a:rPr sz="1350" i="1" spc="10" dirty="0">
                <a:latin typeface="Times New Roman"/>
                <a:cs typeface="Times New Roman"/>
              </a:rPr>
              <a:t>k</a:t>
            </a:r>
            <a:r>
              <a:rPr sz="1350" i="1" spc="5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A</a:t>
            </a:r>
            <a:r>
              <a:rPr sz="1350" i="1" spc="-60" dirty="0">
                <a:latin typeface="Times New Roman"/>
                <a:cs typeface="Times New Roman"/>
              </a:rPr>
              <a:t> </a:t>
            </a:r>
            <a:r>
              <a:rPr sz="2025" i="1" u="sng" spc="-7" baseline="3497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dT</a:t>
            </a:r>
            <a:r>
              <a:rPr sz="2025" i="1" spc="-7" baseline="34979" dirty="0">
                <a:latin typeface="Times New Roman"/>
                <a:cs typeface="Times New Roman"/>
              </a:rPr>
              <a:t>	</a:t>
            </a:r>
            <a:r>
              <a:rPr sz="1350" spc="-50" dirty="0">
                <a:latin typeface="Times New Roman"/>
                <a:cs typeface="Times New Roman"/>
              </a:rPr>
              <a:t>(</a:t>
            </a:r>
            <a:r>
              <a:rPr sz="1350" i="1" spc="-50" dirty="0">
                <a:latin typeface="Times New Roman"/>
                <a:cs typeface="Times New Roman"/>
              </a:rPr>
              <a:t>W</a:t>
            </a:r>
            <a:r>
              <a:rPr sz="1350" i="1" spc="-16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)	</a:t>
            </a:r>
            <a:r>
              <a:rPr sz="1350" spc="-5" dirty="0">
                <a:latin typeface="MT Extra"/>
                <a:cs typeface="MT Extra"/>
              </a:rPr>
              <a:t></a:t>
            </a:r>
            <a:r>
              <a:rPr sz="1350" spc="-5" dirty="0">
                <a:latin typeface="Times New Roman"/>
                <a:cs typeface="Times New Roman"/>
              </a:rPr>
              <a:t>(3.15.</a:t>
            </a:r>
            <a:r>
              <a:rPr sz="1350" i="1" spc="-5" dirty="0">
                <a:latin typeface="Times New Roman"/>
                <a:cs typeface="Times New Roman"/>
              </a:rPr>
              <a:t>a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8236" y="3002788"/>
            <a:ext cx="4370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A = </a:t>
            </a:r>
            <a:r>
              <a:rPr sz="1200" b="1" i="1" spc="-10" dirty="0">
                <a:latin typeface="Times New Roman"/>
                <a:cs typeface="Times New Roman"/>
              </a:rPr>
              <a:t>2πrL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area at location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i="1" spc="-10" dirty="0">
                <a:latin typeface="Times New Roman"/>
                <a:cs typeface="Times New Roman"/>
              </a:rPr>
              <a:t>. </a:t>
            </a:r>
            <a:r>
              <a:rPr sz="1200" spc="5" dirty="0">
                <a:latin typeface="Times New Roman"/>
                <a:cs typeface="Times New Roman"/>
              </a:rPr>
              <a:t>Note </a:t>
            </a:r>
            <a:r>
              <a:rPr sz="1200" spc="-5" dirty="0">
                <a:latin typeface="Times New Roman"/>
                <a:cs typeface="Times New Roman"/>
              </a:rPr>
              <a:t>that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8236" y="3179571"/>
            <a:ext cx="4370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depends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spc="-1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i="1" spc="-5" dirty="0">
                <a:latin typeface="Times New Roman"/>
                <a:cs typeface="Times New Roman"/>
              </a:rPr>
              <a:t>varies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direction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transfer.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8236" y="3353307"/>
            <a:ext cx="4370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Separating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variables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above </a:t>
            </a:r>
            <a:r>
              <a:rPr sz="1200" spc="-5" dirty="0">
                <a:latin typeface="Times New Roman"/>
                <a:cs typeface="Times New Roman"/>
              </a:rPr>
              <a:t>equation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integrating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1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2836" y="3530092"/>
            <a:ext cx="34080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1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dirty="0">
                <a:latin typeface="Times New Roman"/>
                <a:cs typeface="Times New Roman"/>
              </a:rPr>
              <a:t>T(r</a:t>
            </a:r>
            <a:r>
              <a:rPr sz="1200" b="1" i="1" baseline="-10416" dirty="0">
                <a:latin typeface="Times New Roman"/>
                <a:cs typeface="Times New Roman"/>
              </a:rPr>
              <a:t>1</a:t>
            </a:r>
            <a:r>
              <a:rPr sz="1200" b="1" i="1" dirty="0">
                <a:latin typeface="Times New Roman"/>
                <a:cs typeface="Times New Roman"/>
              </a:rPr>
              <a:t>)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spc="5" dirty="0">
                <a:latin typeface="Times New Roman"/>
                <a:cs typeface="Times New Roman"/>
              </a:rPr>
              <a:t>T</a:t>
            </a:r>
            <a:r>
              <a:rPr sz="1200" b="1" i="1" spc="7" baseline="-10416" dirty="0">
                <a:latin typeface="Times New Roman"/>
                <a:cs typeface="Times New Roman"/>
              </a:rPr>
              <a:t>1</a:t>
            </a:r>
            <a:r>
              <a:rPr sz="1200" spc="5" dirty="0">
                <a:latin typeface="Times New Roman"/>
                <a:cs typeface="Times New Roman"/>
              </a:rPr>
              <a:t>,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r = r</a:t>
            </a:r>
            <a:r>
              <a:rPr sz="1200" b="1" i="1" spc="-7" baseline="-10416" dirty="0">
                <a:latin typeface="Times New Roman"/>
                <a:cs typeface="Times New Roman"/>
              </a:rPr>
              <a:t>2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dirty="0">
                <a:latin typeface="Times New Roman"/>
                <a:cs typeface="Times New Roman"/>
              </a:rPr>
              <a:t>T(r</a:t>
            </a:r>
            <a:r>
              <a:rPr sz="1200" b="1" i="1" baseline="-10416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)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spc="5" dirty="0">
                <a:latin typeface="Times New Roman"/>
                <a:cs typeface="Times New Roman"/>
              </a:rPr>
              <a:t>T</a:t>
            </a:r>
            <a:r>
              <a:rPr sz="1200" b="1" i="1" spc="7" baseline="-10416" dirty="0">
                <a:latin typeface="Times New Roman"/>
                <a:cs typeface="Times New Roman"/>
              </a:rPr>
              <a:t>2</a:t>
            </a:r>
            <a:r>
              <a:rPr sz="1200" spc="5" dirty="0">
                <a:latin typeface="Times New Roman"/>
                <a:cs typeface="Times New Roman"/>
              </a:rPr>
              <a:t>,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gives;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83601" y="4002659"/>
            <a:ext cx="561340" cy="0"/>
          </a:xfrm>
          <a:custGeom>
            <a:avLst/>
            <a:gdLst/>
            <a:ahLst/>
            <a:cxnLst/>
            <a:rect l="l" t="t" r="r" b="b"/>
            <a:pathLst>
              <a:path w="561339">
                <a:moveTo>
                  <a:pt x="0" y="0"/>
                </a:moveTo>
                <a:lnTo>
                  <a:pt x="560832" y="0"/>
                </a:lnTo>
              </a:path>
            </a:pathLst>
          </a:custGeom>
          <a:ln w="74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568955" y="3858111"/>
            <a:ext cx="61594" cy="111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spc="5" dirty="0">
                <a:latin typeface="Times New Roman"/>
                <a:cs typeface="Times New Roman"/>
              </a:rPr>
              <a:t>2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18691" y="3858111"/>
            <a:ext cx="61594" cy="111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spc="5" dirty="0">
                <a:latin typeface="Times New Roman"/>
                <a:cs typeface="Times New Roman"/>
              </a:rPr>
              <a:t>2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05788" y="3993029"/>
            <a:ext cx="13017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i="1" spc="-5" dirty="0">
                <a:latin typeface="Times New Roman"/>
                <a:cs typeface="Times New Roman"/>
              </a:rPr>
              <a:t>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514092" y="3805218"/>
            <a:ext cx="8128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15" dirty="0">
                <a:latin typeface="Times New Roman"/>
                <a:cs typeface="Times New Roman"/>
              </a:rPr>
              <a:t>T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88211" y="3733949"/>
            <a:ext cx="32575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1295" algn="l"/>
              </a:tabLst>
            </a:pPr>
            <a:r>
              <a:rPr sz="750" i="1" spc="10" dirty="0">
                <a:latin typeface="Times New Roman"/>
                <a:cs typeface="Times New Roman"/>
              </a:rPr>
              <a:t>r	</a:t>
            </a:r>
            <a:r>
              <a:rPr sz="1350" i="1" spc="-550" dirty="0">
                <a:latin typeface="Times New Roman"/>
                <a:cs typeface="Times New Roman"/>
              </a:rPr>
              <a:t>Q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08252" y="3847891"/>
            <a:ext cx="407034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20" dirty="0">
                <a:latin typeface="Times New Roman"/>
                <a:cs typeface="Times New Roman"/>
              </a:rPr>
              <a:t>cond </a:t>
            </a:r>
            <a:r>
              <a:rPr sz="750" spc="5" dirty="0">
                <a:latin typeface="Times New Roman"/>
                <a:cs typeface="Times New Roman"/>
              </a:rPr>
              <a:t>,</a:t>
            </a:r>
            <a:r>
              <a:rPr sz="750" spc="-155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cyl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29659" y="3861965"/>
            <a:ext cx="79883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MT Extra"/>
                <a:cs typeface="MT Extra"/>
              </a:rPr>
              <a:t></a:t>
            </a:r>
            <a:r>
              <a:rPr sz="1350" spc="-200" dirty="0">
                <a:latin typeface="Times New Roman"/>
                <a:cs typeface="Times New Roman"/>
              </a:rPr>
              <a:t> </a:t>
            </a:r>
            <a:r>
              <a:rPr sz="1350" spc="30" dirty="0">
                <a:latin typeface="Times New Roman"/>
                <a:cs typeface="Times New Roman"/>
              </a:rPr>
              <a:t>(3.15.</a:t>
            </a:r>
            <a:r>
              <a:rPr sz="1350" i="1" spc="30" dirty="0">
                <a:latin typeface="Times New Roman"/>
                <a:cs typeface="Times New Roman"/>
              </a:rPr>
              <a:t>b</a:t>
            </a:r>
            <a:r>
              <a:rPr sz="1350" spc="3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32052" y="3685182"/>
            <a:ext cx="82550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40939" y="3837402"/>
            <a:ext cx="95885" cy="3333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spc="5" dirty="0">
                <a:latin typeface="Symbol"/>
                <a:cs typeface="Symbol"/>
              </a:rPr>
              <a:t>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05916" y="3837402"/>
            <a:ext cx="95885" cy="3333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spc="5" dirty="0">
                <a:latin typeface="Symbol"/>
                <a:cs typeface="Symbol"/>
              </a:rPr>
              <a:t>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461260" y="4027722"/>
            <a:ext cx="29210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750" i="1" spc="15" dirty="0">
                <a:latin typeface="Times New Roman"/>
                <a:cs typeface="Times New Roman"/>
              </a:rPr>
              <a:t>T</a:t>
            </a:r>
            <a:r>
              <a:rPr sz="750" i="1" spc="-55" dirty="0">
                <a:latin typeface="Times New Roman"/>
                <a:cs typeface="Times New Roman"/>
              </a:rPr>
              <a:t> </a:t>
            </a:r>
            <a:r>
              <a:rPr sz="750" spc="-10" dirty="0">
                <a:latin typeface="Symbol"/>
                <a:cs typeface="Symbol"/>
              </a:rPr>
              <a:t></a:t>
            </a:r>
            <a:r>
              <a:rPr sz="750" i="1" spc="-10" dirty="0">
                <a:latin typeface="Times New Roman"/>
                <a:cs typeface="Times New Roman"/>
              </a:rPr>
              <a:t>T</a:t>
            </a:r>
            <a:r>
              <a:rPr sz="825" spc="-15" baseline="-20202" dirty="0">
                <a:latin typeface="Times New Roman"/>
                <a:cs typeface="Times New Roman"/>
              </a:rPr>
              <a:t>1</a:t>
            </a:r>
            <a:endParaRPr sz="825" baseline="-20202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35380" y="4027722"/>
            <a:ext cx="249554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750" i="1" spc="10" dirty="0">
                <a:latin typeface="Times New Roman"/>
                <a:cs typeface="Times New Roman"/>
              </a:rPr>
              <a:t>r</a:t>
            </a:r>
            <a:r>
              <a:rPr sz="750" i="1" spc="-110" dirty="0">
                <a:latin typeface="Times New Roman"/>
                <a:cs typeface="Times New Roman"/>
              </a:rPr>
              <a:t> </a:t>
            </a:r>
            <a:r>
              <a:rPr sz="750" spc="-15" dirty="0">
                <a:latin typeface="Symbol"/>
                <a:cs typeface="Symbol"/>
              </a:rPr>
              <a:t></a:t>
            </a:r>
            <a:r>
              <a:rPr sz="750" i="1" spc="-15" dirty="0">
                <a:latin typeface="Times New Roman"/>
                <a:cs typeface="Times New Roman"/>
              </a:rPr>
              <a:t>r</a:t>
            </a:r>
            <a:r>
              <a:rPr sz="825" spc="-22" baseline="-20202" dirty="0">
                <a:latin typeface="Times New Roman"/>
                <a:cs typeface="Times New Roman"/>
              </a:rPr>
              <a:t>1</a:t>
            </a:r>
            <a:endParaRPr sz="825" baseline="-20202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965451" y="3861965"/>
            <a:ext cx="109918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3590" algn="l"/>
              </a:tabLst>
            </a:pPr>
            <a:r>
              <a:rPr sz="1350" i="1" spc="-5" dirty="0">
                <a:latin typeface="Times New Roman"/>
                <a:cs typeface="Times New Roman"/>
              </a:rPr>
              <a:t>dr</a:t>
            </a:r>
            <a:r>
              <a:rPr sz="1350" i="1" spc="17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7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5" dirty="0">
                <a:latin typeface="Times New Roman"/>
                <a:cs typeface="Times New Roman"/>
              </a:rPr>
              <a:t>	</a:t>
            </a:r>
            <a:r>
              <a:rPr sz="1350" i="1" spc="-5" dirty="0">
                <a:latin typeface="Times New Roman"/>
                <a:cs typeface="Times New Roman"/>
              </a:rPr>
              <a:t>k</a:t>
            </a:r>
            <a:r>
              <a:rPr sz="1350" i="1" spc="-4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dT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8236" y="4188459"/>
            <a:ext cx="37045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Substituting </a:t>
            </a:r>
            <a:r>
              <a:rPr sz="1200" b="1" i="1" spc="-5" dirty="0">
                <a:latin typeface="Times New Roman"/>
                <a:cs typeface="Times New Roman"/>
              </a:rPr>
              <a:t>A = </a:t>
            </a:r>
            <a:r>
              <a:rPr sz="1200" b="1" i="1" spc="-10" dirty="0">
                <a:latin typeface="Times New Roman"/>
                <a:cs typeface="Times New Roman"/>
              </a:rPr>
              <a:t>2πrL </a:t>
            </a:r>
            <a:r>
              <a:rPr sz="1200" spc="-15" dirty="0">
                <a:latin typeface="Times New Roman"/>
                <a:cs typeface="Times New Roman"/>
              </a:rPr>
              <a:t>and performing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integrations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gives;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205037" y="4616830"/>
            <a:ext cx="607060" cy="0"/>
          </a:xfrm>
          <a:custGeom>
            <a:avLst/>
            <a:gdLst/>
            <a:ahLst/>
            <a:cxnLst/>
            <a:rect l="l" t="t" r="r" b="b"/>
            <a:pathLst>
              <a:path w="607060">
                <a:moveTo>
                  <a:pt x="0" y="0"/>
                </a:moveTo>
                <a:lnTo>
                  <a:pt x="606551" y="0"/>
                </a:lnTo>
              </a:path>
            </a:pathLst>
          </a:custGeom>
          <a:ln w="7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2447035" y="4723294"/>
            <a:ext cx="29781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34950" algn="l"/>
              </a:tabLst>
            </a:pPr>
            <a:r>
              <a:rPr sz="750" spc="15" dirty="0">
                <a:latin typeface="Times New Roman"/>
                <a:cs typeface="Times New Roman"/>
              </a:rPr>
              <a:t>2	1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200148" y="4609801"/>
            <a:ext cx="615950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15" dirty="0">
                <a:latin typeface="Times New Roman"/>
                <a:cs typeface="Times New Roman"/>
              </a:rPr>
              <a:t>ln(</a:t>
            </a:r>
            <a:r>
              <a:rPr sz="1300" i="1" spc="15" dirty="0">
                <a:latin typeface="Times New Roman"/>
                <a:cs typeface="Times New Roman"/>
              </a:rPr>
              <a:t>r </a:t>
            </a:r>
            <a:r>
              <a:rPr sz="1300" spc="10" dirty="0">
                <a:latin typeface="Times New Roman"/>
                <a:cs typeface="Times New Roman"/>
              </a:rPr>
              <a:t>/ </a:t>
            </a:r>
            <a:r>
              <a:rPr sz="1300" i="1" spc="10" dirty="0">
                <a:latin typeface="Times New Roman"/>
                <a:cs typeface="Times New Roman"/>
              </a:rPr>
              <a:t>r</a:t>
            </a:r>
            <a:r>
              <a:rPr sz="1300" i="1" spc="-15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71372" y="4429969"/>
            <a:ext cx="181610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950" i="1" spc="-412" baseline="-14957" dirty="0">
                <a:latin typeface="Times New Roman"/>
                <a:cs typeface="Times New Roman"/>
              </a:rPr>
              <a:t>Q</a:t>
            </a:r>
            <a:r>
              <a:rPr sz="1300" spc="-275" dirty="0">
                <a:latin typeface="MT Extra"/>
                <a:cs typeface="MT Extra"/>
              </a:rPr>
              <a:t></a:t>
            </a:r>
            <a:endParaRPr sz="1300">
              <a:latin typeface="MT Extra"/>
              <a:cs typeface="MT Extr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15644" y="4589182"/>
            <a:ext cx="38862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20" dirty="0">
                <a:latin typeface="Times New Roman"/>
                <a:cs typeface="Times New Roman"/>
              </a:rPr>
              <a:t>cond</a:t>
            </a:r>
            <a:r>
              <a:rPr sz="750" i="1" spc="-145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,</a:t>
            </a:r>
            <a:r>
              <a:rPr sz="750" spc="-114" dirty="0">
                <a:latin typeface="Times New Roman"/>
                <a:cs typeface="Times New Roman"/>
              </a:rPr>
              <a:t> </a:t>
            </a:r>
            <a:r>
              <a:rPr sz="750" i="1" spc="15" dirty="0">
                <a:latin typeface="Times New Roman"/>
                <a:cs typeface="Times New Roman"/>
              </a:rPr>
              <a:t>cyl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238755" y="4369009"/>
            <a:ext cx="513080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300" i="1" spc="-45" dirty="0">
                <a:latin typeface="Times New Roman"/>
                <a:cs typeface="Times New Roman"/>
              </a:rPr>
              <a:t>T</a:t>
            </a:r>
            <a:r>
              <a:rPr sz="1125" spc="-67" baseline="-25925" dirty="0">
                <a:latin typeface="Times New Roman"/>
                <a:cs typeface="Times New Roman"/>
              </a:rPr>
              <a:t>1 </a:t>
            </a:r>
            <a:r>
              <a:rPr sz="1300" spc="20" dirty="0">
                <a:latin typeface="Symbol"/>
                <a:cs typeface="Symbol"/>
              </a:rPr>
              <a:t></a:t>
            </a:r>
            <a:r>
              <a:rPr sz="1300" spc="-240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r>
              <a:rPr sz="1125" spc="7" baseline="-25925" dirty="0">
                <a:latin typeface="Times New Roman"/>
                <a:cs typeface="Times New Roman"/>
              </a:rPr>
              <a:t>2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642364" y="4469693"/>
            <a:ext cx="2727960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341120" algn="l"/>
                <a:tab pos="2118360" algn="l"/>
              </a:tabLst>
            </a:pPr>
            <a:r>
              <a:rPr sz="1300" spc="20" dirty="0">
                <a:latin typeface="Symbol"/>
                <a:cs typeface="Symbol"/>
              </a:rPr>
              <a:t></a:t>
            </a:r>
            <a:r>
              <a:rPr sz="1300" spc="40" dirty="0">
                <a:latin typeface="Times New Roman"/>
                <a:cs typeface="Times New Roman"/>
              </a:rPr>
              <a:t> </a:t>
            </a:r>
            <a:r>
              <a:rPr sz="1300" spc="-225" dirty="0">
                <a:latin typeface="Times New Roman"/>
                <a:cs typeface="Times New Roman"/>
              </a:rPr>
              <a:t>2</a:t>
            </a:r>
            <a:r>
              <a:rPr sz="1350" i="1" spc="-225" dirty="0">
                <a:latin typeface="Verdana"/>
                <a:cs typeface="Verdana"/>
              </a:rPr>
              <a:t></a:t>
            </a:r>
            <a:r>
              <a:rPr sz="1300" i="1" spc="-225" dirty="0">
                <a:latin typeface="Times New Roman"/>
                <a:cs typeface="Times New Roman"/>
              </a:rPr>
              <a:t>L </a:t>
            </a:r>
            <a:r>
              <a:rPr sz="1300" i="1" spc="-185" dirty="0">
                <a:latin typeface="Times New Roman"/>
                <a:cs typeface="Times New Roman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k	</a:t>
            </a:r>
            <a:r>
              <a:rPr sz="1300" spc="-25" dirty="0">
                <a:latin typeface="Times New Roman"/>
                <a:cs typeface="Times New Roman"/>
              </a:rPr>
              <a:t>(</a:t>
            </a:r>
            <a:r>
              <a:rPr sz="1300" i="1" spc="-25" dirty="0">
                <a:latin typeface="Times New Roman"/>
                <a:cs typeface="Times New Roman"/>
              </a:rPr>
              <a:t>W</a:t>
            </a:r>
            <a:r>
              <a:rPr sz="1300" i="1" spc="-12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)	</a:t>
            </a:r>
            <a:r>
              <a:rPr sz="1300" spc="30" dirty="0">
                <a:latin typeface="MT Extra"/>
                <a:cs typeface="MT Extra"/>
              </a:rPr>
              <a:t></a:t>
            </a:r>
            <a:r>
              <a:rPr sz="1300" spc="30" dirty="0">
                <a:latin typeface="Times New Roman"/>
                <a:cs typeface="Times New Roman"/>
              </a:rPr>
              <a:t>(3.16)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92836" y="4887671"/>
            <a:ext cx="390144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200" spc="-20" dirty="0">
                <a:latin typeface="Times New Roman"/>
                <a:cs typeface="Times New Roman"/>
              </a:rPr>
              <a:t>since </a:t>
            </a:r>
            <a:r>
              <a:rPr sz="2025" b="1" i="1" spc="-67" baseline="4115" dirty="0">
                <a:latin typeface="Times New Roman"/>
                <a:cs typeface="Times New Roman"/>
              </a:rPr>
              <a:t>Q</a:t>
            </a:r>
            <a:r>
              <a:rPr sz="2025" spc="-67" baseline="20576" dirty="0">
                <a:latin typeface="MT Extra"/>
                <a:cs typeface="MT Extra"/>
              </a:rPr>
              <a:t></a:t>
            </a:r>
            <a:r>
              <a:rPr sz="1200" b="1" i="1" spc="-67" baseline="-17361" dirty="0">
                <a:latin typeface="Times New Roman"/>
                <a:cs typeface="Times New Roman"/>
              </a:rPr>
              <a:t>cond</a:t>
            </a:r>
            <a:r>
              <a:rPr sz="1200" spc="-67" baseline="-17361" dirty="0">
                <a:latin typeface="Times New Roman"/>
                <a:cs typeface="Times New Roman"/>
              </a:rPr>
              <a:t>,</a:t>
            </a:r>
            <a:r>
              <a:rPr sz="1200" b="1" i="1" spc="-67" baseline="-17361" dirty="0">
                <a:latin typeface="Times New Roman"/>
                <a:cs typeface="Times New Roman"/>
              </a:rPr>
              <a:t>cyl </a:t>
            </a:r>
            <a:r>
              <a:rPr sz="2025" spc="22" baseline="4115" dirty="0">
                <a:latin typeface="Symbol"/>
                <a:cs typeface="Symbol"/>
              </a:rPr>
              <a:t></a:t>
            </a:r>
            <a:r>
              <a:rPr sz="2025" spc="22" baseline="4115" dirty="0">
                <a:latin typeface="Times New Roman"/>
                <a:cs typeface="Times New Roman"/>
              </a:rPr>
              <a:t> </a:t>
            </a:r>
            <a:r>
              <a:rPr sz="2025" i="1" spc="7" baseline="4115" dirty="0">
                <a:latin typeface="Times New Roman"/>
                <a:cs typeface="Times New Roman"/>
              </a:rPr>
              <a:t>constant</a:t>
            </a:r>
            <a:r>
              <a:rPr sz="1200" spc="5" dirty="0">
                <a:latin typeface="Times New Roman"/>
                <a:cs typeface="Times New Roman"/>
              </a:rPr>
              <a:t>. </a:t>
            </a:r>
            <a:r>
              <a:rPr sz="1200" spc="-20" dirty="0">
                <a:latin typeface="Times New Roman"/>
                <a:cs typeface="Times New Roman"/>
              </a:rPr>
              <a:t>This </a:t>
            </a:r>
            <a:r>
              <a:rPr sz="1200" spc="-5" dirty="0">
                <a:latin typeface="Times New Roman"/>
                <a:cs typeface="Times New Roman"/>
              </a:rPr>
              <a:t>equation 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rearranged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797367" y="5394452"/>
            <a:ext cx="461645" cy="0"/>
          </a:xfrm>
          <a:custGeom>
            <a:avLst/>
            <a:gdLst/>
            <a:ahLst/>
            <a:cxnLst/>
            <a:rect l="l" t="t" r="r" b="b"/>
            <a:pathLst>
              <a:path w="461644">
                <a:moveTo>
                  <a:pt x="0" y="0"/>
                </a:moveTo>
                <a:lnTo>
                  <a:pt x="461200" y="0"/>
                </a:lnTo>
              </a:path>
            </a:pathLst>
          </a:custGeom>
          <a:ln w="71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1898395" y="5386671"/>
            <a:ext cx="129539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i="1" spc="-10" dirty="0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998979" y="5500319"/>
            <a:ext cx="14478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20" dirty="0">
                <a:latin typeface="Times New Roman"/>
                <a:cs typeface="Times New Roman"/>
              </a:rPr>
              <a:t>cy</a:t>
            </a:r>
            <a:r>
              <a:rPr sz="750" i="1" spc="5" dirty="0"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215644" y="5366206"/>
            <a:ext cx="38862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35" dirty="0">
                <a:latin typeface="Times New Roman"/>
                <a:cs typeface="Times New Roman"/>
              </a:rPr>
              <a:t>cond</a:t>
            </a:r>
            <a:r>
              <a:rPr sz="750" spc="35" dirty="0">
                <a:latin typeface="Times New Roman"/>
                <a:cs typeface="Times New Roman"/>
              </a:rPr>
              <a:t>,</a:t>
            </a:r>
            <a:r>
              <a:rPr sz="750" spc="-140" dirty="0">
                <a:latin typeface="Times New Roman"/>
                <a:cs typeface="Times New Roman"/>
              </a:rPr>
              <a:t> </a:t>
            </a:r>
            <a:r>
              <a:rPr sz="750" i="1" spc="15" dirty="0">
                <a:latin typeface="Times New Roman"/>
                <a:cs typeface="Times New Roman"/>
              </a:rPr>
              <a:t>cyl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419604" y="5255607"/>
            <a:ext cx="152400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789305" algn="l"/>
              </a:tabLst>
            </a:pPr>
            <a:r>
              <a:rPr sz="1350" spc="-65" dirty="0">
                <a:latin typeface="Times New Roman"/>
                <a:cs typeface="Times New Roman"/>
              </a:rPr>
              <a:t>(</a:t>
            </a:r>
            <a:r>
              <a:rPr sz="1350" i="1" spc="-65" dirty="0">
                <a:latin typeface="Times New Roman"/>
                <a:cs typeface="Times New Roman"/>
              </a:rPr>
              <a:t>W</a:t>
            </a:r>
            <a:r>
              <a:rPr sz="1350" i="1" spc="-114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)	</a:t>
            </a:r>
            <a:r>
              <a:rPr sz="1350" dirty="0">
                <a:latin typeface="MT Extra"/>
                <a:cs typeface="MT Extra"/>
              </a:rPr>
              <a:t></a:t>
            </a:r>
            <a:r>
              <a:rPr sz="1350" dirty="0">
                <a:latin typeface="Times New Roman"/>
                <a:cs typeface="Times New Roman"/>
              </a:rPr>
              <a:t>(3.17.</a:t>
            </a:r>
            <a:r>
              <a:rPr sz="1350" i="1" dirty="0">
                <a:latin typeface="Times New Roman"/>
                <a:cs typeface="Times New Roman"/>
              </a:rPr>
              <a:t>a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071372" y="5206839"/>
            <a:ext cx="18224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2025" i="1" spc="-450" baseline="-16460" dirty="0">
                <a:latin typeface="Times New Roman"/>
                <a:cs typeface="Times New Roman"/>
              </a:rPr>
              <a:t>Q</a:t>
            </a:r>
            <a:r>
              <a:rPr sz="1350" spc="-300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616963" y="5145880"/>
            <a:ext cx="65341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2025" spc="-7" baseline="-34979" dirty="0">
                <a:latin typeface="Symbol"/>
                <a:cs typeface="Symbol"/>
              </a:rPr>
              <a:t></a:t>
            </a:r>
            <a:r>
              <a:rPr sz="2025" spc="-7" baseline="-34979" dirty="0">
                <a:latin typeface="Times New Roman"/>
                <a:cs typeface="Times New Roman"/>
              </a:rPr>
              <a:t> </a:t>
            </a:r>
            <a:r>
              <a:rPr sz="1350" i="1" spc="-60" dirty="0">
                <a:latin typeface="Times New Roman"/>
                <a:cs typeface="Times New Roman"/>
              </a:rPr>
              <a:t>T</a:t>
            </a:r>
            <a:r>
              <a:rPr sz="1125" spc="-89" baseline="-25925" dirty="0">
                <a:latin typeface="Times New Roman"/>
                <a:cs typeface="Times New Roman"/>
              </a:rPr>
              <a:t>1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90" dirty="0">
                <a:latin typeface="Times New Roman"/>
                <a:cs typeface="Times New Roman"/>
              </a:rPr>
              <a:t> </a:t>
            </a:r>
            <a:r>
              <a:rPr sz="1350" i="1" spc="-10" dirty="0">
                <a:latin typeface="Times New Roman"/>
                <a:cs typeface="Times New Roman"/>
              </a:rPr>
              <a:t>T</a:t>
            </a:r>
            <a:r>
              <a:rPr sz="1125" spc="-15" baseline="-25925" dirty="0">
                <a:latin typeface="Times New Roman"/>
                <a:cs typeface="Times New Roman"/>
              </a:rPr>
              <a:t>2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18236" y="5636259"/>
            <a:ext cx="437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545907" y="6064630"/>
            <a:ext cx="606425" cy="0"/>
          </a:xfrm>
          <a:custGeom>
            <a:avLst/>
            <a:gdLst/>
            <a:ahLst/>
            <a:cxnLst/>
            <a:rect l="l" t="t" r="r" b="b"/>
            <a:pathLst>
              <a:path w="606425">
                <a:moveTo>
                  <a:pt x="0" y="0"/>
                </a:moveTo>
                <a:lnTo>
                  <a:pt x="606361" y="0"/>
                </a:lnTo>
              </a:path>
            </a:pathLst>
          </a:custGeom>
          <a:ln w="7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105916" y="5923489"/>
            <a:ext cx="129539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i="1" spc="20" dirty="0">
                <a:latin typeface="Times New Roman"/>
                <a:cs typeface="Times New Roman"/>
              </a:rPr>
              <a:t>R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206500" y="6036982"/>
            <a:ext cx="144780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i="1" spc="20" dirty="0">
                <a:latin typeface="Times New Roman"/>
                <a:cs typeface="Times New Roman"/>
              </a:rPr>
              <a:t>cy</a:t>
            </a:r>
            <a:r>
              <a:rPr sz="750" i="1" spc="5" dirty="0"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339339" y="5923489"/>
            <a:ext cx="641985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300" spc="20" dirty="0">
                <a:latin typeface="Times New Roman"/>
                <a:cs typeface="Times New Roman"/>
              </a:rPr>
              <a:t>(</a:t>
            </a:r>
            <a:r>
              <a:rPr sz="1300" i="1" spc="20" dirty="0">
                <a:latin typeface="Times New Roman"/>
                <a:cs typeface="Times New Roman"/>
              </a:rPr>
              <a:t>C</a:t>
            </a:r>
            <a:r>
              <a:rPr sz="1300" i="1" spc="-220" dirty="0">
                <a:latin typeface="Times New Roman"/>
                <a:cs typeface="Times New Roman"/>
              </a:rPr>
              <a:t> </a:t>
            </a:r>
            <a:r>
              <a:rPr sz="1125" spc="15" baseline="44444" dirty="0">
                <a:latin typeface="MT Extra"/>
                <a:cs typeface="MT Extra"/>
              </a:rPr>
              <a:t></a:t>
            </a:r>
            <a:r>
              <a:rPr sz="1125" spc="277" baseline="44444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/</a:t>
            </a:r>
            <a:r>
              <a:rPr sz="1300" spc="-200" dirty="0">
                <a:latin typeface="Times New Roman"/>
                <a:cs typeface="Times New Roman"/>
              </a:rPr>
              <a:t> </a:t>
            </a:r>
            <a:r>
              <a:rPr sz="1300" i="1" spc="30" dirty="0">
                <a:latin typeface="Times New Roman"/>
                <a:cs typeface="Times New Roman"/>
              </a:rPr>
              <a:t>W</a:t>
            </a:r>
            <a:r>
              <a:rPr sz="1300" i="1" spc="-13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630172" y="6051605"/>
            <a:ext cx="393700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-225" dirty="0">
                <a:latin typeface="Times New Roman"/>
                <a:cs typeface="Times New Roman"/>
              </a:rPr>
              <a:t>2</a:t>
            </a:r>
            <a:r>
              <a:rPr sz="1350" i="1" spc="-225" dirty="0">
                <a:latin typeface="Verdana"/>
                <a:cs typeface="Verdana"/>
              </a:rPr>
              <a:t></a:t>
            </a:r>
            <a:r>
              <a:rPr sz="1300" i="1" spc="-225" dirty="0">
                <a:latin typeface="Times New Roman"/>
                <a:cs typeface="Times New Roman"/>
              </a:rPr>
              <a:t>L</a:t>
            </a:r>
            <a:r>
              <a:rPr sz="1300" i="1" spc="-150" dirty="0">
                <a:latin typeface="Times New Roman"/>
                <a:cs typeface="Times New Roman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k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367027" y="5816809"/>
            <a:ext cx="815975" cy="2298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950" spc="30" baseline="-36324" dirty="0">
                <a:latin typeface="Symbol"/>
                <a:cs typeface="Symbol"/>
              </a:rPr>
              <a:t></a:t>
            </a:r>
            <a:r>
              <a:rPr sz="1950" spc="30" baseline="-36324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ln(</a:t>
            </a:r>
            <a:r>
              <a:rPr sz="1300" i="1" spc="-5" dirty="0">
                <a:latin typeface="Times New Roman"/>
                <a:cs typeface="Times New Roman"/>
              </a:rPr>
              <a:t>r</a:t>
            </a:r>
            <a:r>
              <a:rPr sz="1125" spc="-7" baseline="-25925" dirty="0">
                <a:latin typeface="Times New Roman"/>
                <a:cs typeface="Times New Roman"/>
              </a:rPr>
              <a:t>2 </a:t>
            </a:r>
            <a:r>
              <a:rPr sz="1300" spc="10" dirty="0">
                <a:latin typeface="Times New Roman"/>
                <a:cs typeface="Times New Roman"/>
              </a:rPr>
              <a:t>/ </a:t>
            </a:r>
            <a:r>
              <a:rPr sz="1300" i="1" spc="-80" dirty="0">
                <a:latin typeface="Times New Roman"/>
                <a:cs typeface="Times New Roman"/>
              </a:rPr>
              <a:t>r</a:t>
            </a:r>
            <a:r>
              <a:rPr sz="1125" spc="-120" baseline="-25925" dirty="0">
                <a:latin typeface="Times New Roman"/>
                <a:cs typeface="Times New Roman"/>
              </a:rPr>
              <a:t>1</a:t>
            </a:r>
            <a:r>
              <a:rPr sz="1125" spc="-127" baseline="-2592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18236" y="5923489"/>
            <a:ext cx="4368800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834640">
              <a:lnSpc>
                <a:spcPct val="100000"/>
              </a:lnSpc>
              <a:spcBef>
                <a:spcPts val="135"/>
              </a:spcBef>
            </a:pPr>
            <a:r>
              <a:rPr sz="1300" spc="25" dirty="0">
                <a:latin typeface="MT Extra"/>
                <a:cs typeface="MT Extra"/>
              </a:rPr>
              <a:t></a:t>
            </a:r>
            <a:r>
              <a:rPr sz="1300" spc="25" dirty="0">
                <a:latin typeface="Times New Roman"/>
                <a:cs typeface="Times New Roman"/>
              </a:rPr>
              <a:t>(3.17.</a:t>
            </a:r>
            <a:r>
              <a:rPr sz="1300" i="1" spc="25" dirty="0">
                <a:latin typeface="Times New Roman"/>
                <a:cs typeface="Times New Roman"/>
              </a:rPr>
              <a:t>a</a:t>
            </a:r>
            <a:r>
              <a:rPr sz="1300" spc="2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thermal resistance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cylindrical layer </a:t>
            </a:r>
            <a:r>
              <a:rPr sz="1200" spc="-15" dirty="0">
                <a:latin typeface="Times New Roman"/>
                <a:cs typeface="Times New Roman"/>
              </a:rPr>
              <a:t>against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18236" y="6468364"/>
            <a:ext cx="4375150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95800"/>
              </a:lnSpc>
              <a:spcBef>
                <a:spcPts val="160"/>
              </a:spcBef>
            </a:pPr>
            <a:r>
              <a:rPr sz="1200" spc="-5" dirty="0">
                <a:latin typeface="Times New Roman"/>
                <a:cs typeface="Times New Roman"/>
              </a:rPr>
              <a:t>conduction,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25" dirty="0">
                <a:latin typeface="Times New Roman"/>
                <a:cs typeface="Times New Roman"/>
              </a:rPr>
              <a:t>simply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conduction </a:t>
            </a:r>
            <a:r>
              <a:rPr sz="1200" b="1" spc="-10" dirty="0">
                <a:latin typeface="Times New Roman"/>
                <a:cs typeface="Times New Roman"/>
              </a:rPr>
              <a:t>resistance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cylinder </a:t>
            </a:r>
            <a:r>
              <a:rPr sz="1200" spc="-20" dirty="0">
                <a:latin typeface="Times New Roman"/>
                <a:cs typeface="Times New Roman"/>
              </a:rPr>
              <a:t>layer.  </a:t>
            </a: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pipe, </a:t>
            </a:r>
            <a:r>
              <a:rPr sz="1200" spc="-5" dirty="0">
                <a:latin typeface="Times New Roman"/>
                <a:cs typeface="Times New Roman"/>
              </a:rPr>
              <a:t>whose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rather </a:t>
            </a:r>
            <a:r>
              <a:rPr sz="1200" spc="-30" dirty="0">
                <a:latin typeface="Times New Roman"/>
                <a:cs typeface="Times New Roman"/>
              </a:rPr>
              <a:t>small, </a:t>
            </a:r>
            <a:r>
              <a:rPr sz="1200" spc="-5" dirty="0">
                <a:latin typeface="Times New Roman"/>
                <a:cs typeface="Times New Roman"/>
              </a:rPr>
              <a:t>separates 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25" dirty="0">
                <a:latin typeface="Times New Roman"/>
                <a:cs typeface="Times New Roman"/>
              </a:rPr>
              <a:t>fluids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20" dirty="0">
                <a:latin typeface="Times New Roman"/>
                <a:cs typeface="Times New Roman"/>
              </a:rPr>
              <a:t>different </a:t>
            </a:r>
            <a:r>
              <a:rPr sz="1200" spc="-5" dirty="0">
                <a:latin typeface="Times New Roman"/>
                <a:cs typeface="Times New Roman"/>
              </a:rPr>
              <a:t>temperatures as shown </a:t>
            </a:r>
            <a:r>
              <a:rPr sz="1200" spc="-3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Fig.(3.14),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thus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18236" y="6995667"/>
            <a:ext cx="43732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-10" dirty="0">
                <a:latin typeface="Times New Roman"/>
                <a:cs typeface="Times New Roman"/>
              </a:rPr>
              <a:t>gradient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radial direction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be</a:t>
            </a:r>
            <a:r>
              <a:rPr sz="1200" spc="204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relatively </a:t>
            </a:r>
            <a:r>
              <a:rPr sz="1200" spc="-10" dirty="0">
                <a:latin typeface="Times New Roman"/>
                <a:cs typeface="Times New Roman"/>
              </a:rPr>
              <a:t>large.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18236" y="7169404"/>
            <a:ext cx="43681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Thus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transfer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through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pipe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be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modeled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steady</a:t>
            </a:r>
            <a:r>
              <a:rPr sz="1200" i="1" spc="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one-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18236" y="7346188"/>
            <a:ext cx="43757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Times New Roman"/>
                <a:cs typeface="Times New Roman"/>
              </a:rPr>
              <a:t>dimensional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0" dirty="0">
                <a:latin typeface="Times New Roman"/>
                <a:cs typeface="Times New Roman"/>
              </a:rPr>
              <a:t>depend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18236" y="7519923"/>
            <a:ext cx="4371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one </a:t>
            </a:r>
            <a:r>
              <a:rPr sz="1200" spc="-10" dirty="0">
                <a:latin typeface="Times New Roman"/>
                <a:cs typeface="Times New Roman"/>
              </a:rPr>
              <a:t>direction </a:t>
            </a:r>
            <a:r>
              <a:rPr sz="1200" spc="-15" dirty="0">
                <a:latin typeface="Times New Roman"/>
                <a:cs typeface="Times New Roman"/>
              </a:rPr>
              <a:t>only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b="1" i="1" spc="-10" dirty="0">
                <a:latin typeface="Times New Roman"/>
                <a:cs typeface="Times New Roman"/>
              </a:rPr>
              <a:t>r-</a:t>
            </a:r>
            <a:r>
              <a:rPr sz="1200" spc="-10" dirty="0">
                <a:latin typeface="Times New Roman"/>
                <a:cs typeface="Times New Roman"/>
              </a:rPr>
              <a:t>direction). </a:t>
            </a:r>
            <a:r>
              <a:rPr sz="1200" spc="-20" dirty="0">
                <a:latin typeface="Times New Roman"/>
                <a:cs typeface="Times New Roman"/>
              </a:rPr>
              <a:t>This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situation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approximated</a:t>
            </a:r>
            <a:r>
              <a:rPr sz="1200" spc="24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67436" y="7696707"/>
            <a:ext cx="4471670" cy="732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algn="just">
              <a:lnSpc>
                <a:spcPts val="1405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practice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25" dirty="0">
                <a:latin typeface="Times New Roman"/>
                <a:cs typeface="Times New Roman"/>
              </a:rPr>
              <a:t>cylindrical </a:t>
            </a:r>
            <a:r>
              <a:rPr sz="1200" spc="-15" dirty="0">
                <a:latin typeface="Times New Roman"/>
                <a:cs typeface="Times New Roman"/>
              </a:rPr>
              <a:t>pipes and spherical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containers.</a:t>
            </a:r>
            <a:endParaRPr sz="1200">
              <a:latin typeface="Times New Roman"/>
              <a:cs typeface="Times New Roman"/>
            </a:endParaRPr>
          </a:p>
          <a:p>
            <a:pPr marL="63500" marR="50165" algn="just">
              <a:lnSpc>
                <a:spcPct val="95800"/>
              </a:lnSpc>
              <a:spcBef>
                <a:spcPts val="2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We </a:t>
            </a:r>
            <a:r>
              <a:rPr sz="1200" spc="-5" dirty="0">
                <a:latin typeface="Times New Roman"/>
                <a:cs typeface="Times New Roman"/>
              </a:rPr>
              <a:t>can repeat the </a:t>
            </a:r>
            <a:r>
              <a:rPr sz="1200" spc="-25" dirty="0">
                <a:latin typeface="Times New Roman"/>
                <a:cs typeface="Times New Roman"/>
              </a:rPr>
              <a:t>analysis </a:t>
            </a:r>
            <a:r>
              <a:rPr sz="1200" spc="-10" dirty="0">
                <a:latin typeface="Times New Roman"/>
                <a:cs typeface="Times New Roman"/>
              </a:rPr>
              <a:t>above 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i="1" spc="-5" dirty="0">
                <a:latin typeface="Times New Roman"/>
                <a:cs typeface="Times New Roman"/>
              </a:rPr>
              <a:t>spherical layer </a:t>
            </a:r>
            <a:r>
              <a:rPr sz="1200" spc="-15" dirty="0">
                <a:latin typeface="Times New Roman"/>
                <a:cs typeface="Times New Roman"/>
              </a:rPr>
              <a:t>by  </a:t>
            </a:r>
            <a:r>
              <a:rPr sz="1200" spc="-10" dirty="0">
                <a:latin typeface="Times New Roman"/>
                <a:cs typeface="Times New Roman"/>
              </a:rPr>
              <a:t>taking </a:t>
            </a:r>
            <a:r>
              <a:rPr sz="1200" b="1" i="1" spc="-5" dirty="0">
                <a:latin typeface="Times New Roman"/>
                <a:cs typeface="Times New Roman"/>
              </a:rPr>
              <a:t>A = 4πr </a:t>
            </a:r>
            <a:r>
              <a:rPr sz="1200" b="1" i="1" spc="-7" baseline="38194" dirty="0">
                <a:latin typeface="Times New Roman"/>
                <a:cs typeface="Times New Roman"/>
              </a:rPr>
              <a:t>2 </a:t>
            </a:r>
            <a:r>
              <a:rPr sz="1200" spc="-15" dirty="0">
                <a:latin typeface="Times New Roman"/>
                <a:cs typeface="Times New Roman"/>
              </a:rPr>
              <a:t>and performing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integrations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Eq.(3.15.b). </a:t>
            </a:r>
            <a:r>
              <a:rPr sz="1200" spc="-10" dirty="0">
                <a:latin typeface="Times New Roman"/>
                <a:cs typeface="Times New Roman"/>
              </a:rPr>
              <a:t>The  result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391917" y="8654288"/>
            <a:ext cx="447675" cy="0"/>
          </a:xfrm>
          <a:custGeom>
            <a:avLst/>
            <a:gdLst/>
            <a:ahLst/>
            <a:cxnLst/>
            <a:rect l="l" t="t" r="r" b="b"/>
            <a:pathLst>
              <a:path w="447675">
                <a:moveTo>
                  <a:pt x="0" y="0"/>
                </a:moveTo>
                <a:lnTo>
                  <a:pt x="447103" y="0"/>
                </a:lnTo>
              </a:path>
            </a:pathLst>
          </a:custGeom>
          <a:ln w="7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24377" y="8654288"/>
            <a:ext cx="447675" cy="0"/>
          </a:xfrm>
          <a:custGeom>
            <a:avLst/>
            <a:gdLst/>
            <a:ahLst/>
            <a:cxnLst/>
            <a:rect l="l" t="t" r="r" b="b"/>
            <a:pathLst>
              <a:path w="447675">
                <a:moveTo>
                  <a:pt x="0" y="0"/>
                </a:moveTo>
                <a:lnTo>
                  <a:pt x="447103" y="0"/>
                </a:lnTo>
              </a:path>
            </a:pathLst>
          </a:custGeom>
          <a:ln w="7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2468372" y="8761069"/>
            <a:ext cx="34417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80670" algn="l"/>
              </a:tabLst>
            </a:pPr>
            <a:r>
              <a:rPr sz="750" spc="15" dirty="0">
                <a:latin typeface="Times New Roman"/>
                <a:cs typeface="Times New Roman"/>
              </a:rPr>
              <a:t>2	1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456179" y="8520277"/>
            <a:ext cx="100520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7975" algn="l"/>
                <a:tab pos="646430" algn="l"/>
                <a:tab pos="941705" algn="l"/>
              </a:tabLst>
            </a:pPr>
            <a:r>
              <a:rPr sz="750" spc="15" dirty="0">
                <a:latin typeface="Times New Roman"/>
                <a:cs typeface="Times New Roman"/>
              </a:rPr>
              <a:t>1	2	1	2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035555" y="8626957"/>
            <a:ext cx="21272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5" dirty="0">
                <a:latin typeface="Times New Roman"/>
                <a:cs typeface="Times New Roman"/>
              </a:rPr>
              <a:t>1</a:t>
            </a:r>
            <a:r>
              <a:rPr sz="750" spc="210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2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212083" y="8761069"/>
            <a:ext cx="16700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15" dirty="0">
                <a:latin typeface="Times New Roman"/>
                <a:cs typeface="Times New Roman"/>
              </a:rPr>
              <a:t>s</a:t>
            </a:r>
            <a:r>
              <a:rPr sz="750" i="1" spc="25" dirty="0">
                <a:latin typeface="Times New Roman"/>
                <a:cs typeface="Times New Roman"/>
              </a:rPr>
              <a:t>p</a:t>
            </a:r>
            <a:r>
              <a:rPr sz="750" i="1" spc="15" dirty="0">
                <a:latin typeface="Times New Roman"/>
                <a:cs typeface="Times New Roman"/>
              </a:rPr>
              <a:t>h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212596" y="8626957"/>
            <a:ext cx="40195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20" dirty="0">
                <a:latin typeface="Times New Roman"/>
                <a:cs typeface="Times New Roman"/>
              </a:rPr>
              <a:t>cond</a:t>
            </a:r>
            <a:r>
              <a:rPr sz="750" spc="20" dirty="0">
                <a:latin typeface="Times New Roman"/>
                <a:cs typeface="Times New Roman"/>
              </a:rPr>
              <a:t>,</a:t>
            </a:r>
            <a:r>
              <a:rPr sz="750" spc="-140" dirty="0">
                <a:latin typeface="Times New Roman"/>
                <a:cs typeface="Times New Roman"/>
              </a:rPr>
              <a:t> </a:t>
            </a:r>
            <a:r>
              <a:rPr sz="750" i="1" spc="20" dirty="0">
                <a:latin typeface="Times New Roman"/>
                <a:cs typeface="Times New Roman"/>
              </a:rPr>
              <a:t>sph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071372" y="8464106"/>
            <a:ext cx="18224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i="1" spc="-450" baseline="-16460" dirty="0">
                <a:latin typeface="Times New Roman"/>
                <a:cs typeface="Times New Roman"/>
              </a:rPr>
              <a:t>Q</a:t>
            </a:r>
            <a:r>
              <a:rPr sz="1350" spc="-300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876804" y="8512874"/>
            <a:ext cx="2085339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62965" algn="l"/>
                <a:tab pos="1374775" algn="l"/>
              </a:tabLst>
            </a:pP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	</a:t>
            </a:r>
            <a:r>
              <a:rPr sz="1350" spc="-50" dirty="0">
                <a:latin typeface="Times New Roman"/>
                <a:cs typeface="Times New Roman"/>
              </a:rPr>
              <a:t>(</a:t>
            </a:r>
            <a:r>
              <a:rPr sz="1350" i="1" spc="-50" dirty="0">
                <a:latin typeface="Times New Roman"/>
                <a:cs typeface="Times New Roman"/>
              </a:rPr>
              <a:t>W</a:t>
            </a:r>
            <a:r>
              <a:rPr sz="1350" i="1" spc="-19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)	</a:t>
            </a:r>
            <a:r>
              <a:rPr sz="1350" spc="-20" dirty="0">
                <a:latin typeface="MT Extra"/>
                <a:cs typeface="MT Extra"/>
              </a:rPr>
              <a:t></a:t>
            </a:r>
            <a:r>
              <a:rPr sz="1350" spc="-20" dirty="0">
                <a:latin typeface="Times New Roman"/>
                <a:cs typeface="Times New Roman"/>
              </a:rPr>
              <a:t>(3.18.</a:t>
            </a:r>
            <a:r>
              <a:rPr sz="1350" i="1" spc="-20" dirty="0">
                <a:latin typeface="Times New Roman"/>
                <a:cs typeface="Times New Roman"/>
              </a:rPr>
              <a:t>a</a:t>
            </a:r>
            <a:r>
              <a:rPr sz="1350" spc="-2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413507" y="8646986"/>
            <a:ext cx="82867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0565" algn="l"/>
              </a:tabLst>
            </a:pPr>
            <a:r>
              <a:rPr sz="1350" i="1" spc="-5" dirty="0">
                <a:latin typeface="Times New Roman"/>
                <a:cs typeface="Times New Roman"/>
              </a:rPr>
              <a:t>r </a:t>
            </a:r>
            <a:r>
              <a:rPr sz="1350" i="1" spc="2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9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r</a:t>
            </a:r>
            <a:r>
              <a:rPr sz="1350" i="1" dirty="0">
                <a:latin typeface="Times New Roman"/>
                <a:cs typeface="Times New Roman"/>
              </a:rPr>
              <a:t>	</a:t>
            </a:r>
            <a:r>
              <a:rPr sz="1350" i="1" spc="-5" dirty="0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379979" y="8406194"/>
            <a:ext cx="103822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6430" algn="l"/>
              </a:tabLst>
            </a:pPr>
            <a:r>
              <a:rPr sz="1350" i="1" spc="-5" dirty="0">
                <a:latin typeface="Times New Roman"/>
                <a:cs typeface="Times New Roman"/>
              </a:rPr>
              <a:t>T</a:t>
            </a:r>
            <a:r>
              <a:rPr sz="1350" i="1" spc="254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7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T	T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645411" y="8506828"/>
            <a:ext cx="72072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spc="-380" dirty="0">
                <a:latin typeface="Times New Roman"/>
                <a:cs typeface="Times New Roman"/>
              </a:rPr>
              <a:t>4</a:t>
            </a:r>
            <a:r>
              <a:rPr sz="1400" i="1" spc="-380" dirty="0">
                <a:latin typeface="Verdana"/>
                <a:cs typeface="Verdana"/>
              </a:rPr>
              <a:t> </a:t>
            </a:r>
            <a:r>
              <a:rPr sz="1350" i="1" spc="-5" dirty="0">
                <a:latin typeface="Times New Roman"/>
                <a:cs typeface="Times New Roman"/>
              </a:rPr>
              <a:t>r r</a:t>
            </a:r>
            <a:r>
              <a:rPr sz="1350" i="1" spc="1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k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18236" y="8897619"/>
            <a:ext cx="437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583436" y="9327324"/>
            <a:ext cx="666115" cy="0"/>
          </a:xfrm>
          <a:custGeom>
            <a:avLst/>
            <a:gdLst/>
            <a:ahLst/>
            <a:cxnLst/>
            <a:rect l="l" t="t" r="r" b="b"/>
            <a:pathLst>
              <a:path w="666114">
                <a:moveTo>
                  <a:pt x="0" y="0"/>
                </a:moveTo>
                <a:lnTo>
                  <a:pt x="665988" y="0"/>
                </a:lnTo>
              </a:path>
            </a:pathLst>
          </a:custGeom>
          <a:ln w="72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1858772" y="9431826"/>
            <a:ext cx="21907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15" dirty="0">
                <a:latin typeface="Times New Roman"/>
                <a:cs typeface="Times New Roman"/>
              </a:rPr>
              <a:t>1</a:t>
            </a:r>
            <a:r>
              <a:rPr sz="750" spc="55" dirty="0">
                <a:latin typeface="Times New Roman"/>
                <a:cs typeface="Times New Roman"/>
              </a:rPr>
              <a:t> </a:t>
            </a:r>
            <a:r>
              <a:rPr sz="750" spc="15" dirty="0">
                <a:latin typeface="Times New Roman"/>
                <a:cs typeface="Times New Roman"/>
              </a:rPr>
              <a:t>2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215644" y="9300762"/>
            <a:ext cx="16700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i="1" spc="15" dirty="0">
                <a:latin typeface="Times New Roman"/>
                <a:cs typeface="Times New Roman"/>
              </a:rPr>
              <a:t>s</a:t>
            </a:r>
            <a:r>
              <a:rPr sz="750" i="1" spc="25" dirty="0">
                <a:latin typeface="Times New Roman"/>
                <a:cs typeface="Times New Roman"/>
              </a:rPr>
              <a:t>p</a:t>
            </a:r>
            <a:r>
              <a:rPr sz="750" i="1" spc="15" dirty="0">
                <a:latin typeface="Times New Roman"/>
                <a:cs typeface="Times New Roman"/>
              </a:rPr>
              <a:t>h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430272" y="9186822"/>
            <a:ext cx="194754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1169035" algn="l"/>
              </a:tabLst>
            </a:pPr>
            <a:r>
              <a:rPr sz="1350" spc="10" dirty="0">
                <a:latin typeface="Times New Roman"/>
                <a:cs typeface="Times New Roman"/>
              </a:rPr>
              <a:t>(</a:t>
            </a:r>
            <a:r>
              <a:rPr sz="1350" i="1" spc="10" dirty="0">
                <a:latin typeface="Times New Roman"/>
                <a:cs typeface="Times New Roman"/>
              </a:rPr>
              <a:t>C</a:t>
            </a:r>
            <a:r>
              <a:rPr sz="1350" i="1" spc="-180" dirty="0">
                <a:latin typeface="Times New Roman"/>
                <a:cs typeface="Times New Roman"/>
              </a:rPr>
              <a:t> </a:t>
            </a:r>
            <a:r>
              <a:rPr sz="1125" spc="15" baseline="44444" dirty="0">
                <a:latin typeface="MT Extra"/>
                <a:cs typeface="MT Extra"/>
              </a:rPr>
              <a:t></a:t>
            </a:r>
            <a:r>
              <a:rPr sz="1125" spc="15" baseline="44444" dirty="0">
                <a:latin typeface="Times New Roman"/>
                <a:cs typeface="Times New Roman"/>
              </a:rPr>
              <a:t> </a:t>
            </a:r>
            <a:r>
              <a:rPr sz="1125" spc="37" baseline="44444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/</a:t>
            </a:r>
            <a:r>
              <a:rPr sz="1350" spc="-21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W</a:t>
            </a:r>
            <a:r>
              <a:rPr sz="1350" i="1" spc="-6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)	</a:t>
            </a:r>
            <a:r>
              <a:rPr sz="1350" spc="20" dirty="0">
                <a:latin typeface="MT Extra"/>
                <a:cs typeface="MT Extra"/>
              </a:rPr>
              <a:t></a:t>
            </a:r>
            <a:r>
              <a:rPr sz="1350" spc="20" dirty="0">
                <a:latin typeface="Times New Roman"/>
                <a:cs typeface="Times New Roman"/>
              </a:rPr>
              <a:t>(3.18.</a:t>
            </a:r>
            <a:r>
              <a:rPr sz="1350" i="1" spc="20" dirty="0">
                <a:latin typeface="Times New Roman"/>
                <a:cs typeface="Times New Roman"/>
              </a:rPr>
              <a:t>b</a:t>
            </a:r>
            <a:r>
              <a:rPr sz="1350" spc="2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581403" y="9311851"/>
            <a:ext cx="619760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350" dirty="0">
                <a:latin typeface="Times New Roman"/>
                <a:cs typeface="Times New Roman"/>
              </a:rPr>
              <a:t>4</a:t>
            </a:r>
            <a:r>
              <a:rPr sz="1400" i="1" spc="-350" dirty="0">
                <a:latin typeface="Verdana"/>
                <a:cs typeface="Verdana"/>
              </a:rPr>
              <a:t> </a:t>
            </a:r>
            <a:r>
              <a:rPr sz="1350" i="1" spc="-5" dirty="0">
                <a:latin typeface="Times New Roman"/>
                <a:cs typeface="Times New Roman"/>
              </a:rPr>
              <a:t>r r</a:t>
            </a:r>
            <a:r>
              <a:rPr sz="1350" i="1" spc="13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k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677923" y="9080141"/>
            <a:ext cx="46799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350" i="1" spc="-30" dirty="0">
                <a:latin typeface="Times New Roman"/>
                <a:cs typeface="Times New Roman"/>
              </a:rPr>
              <a:t>r</a:t>
            </a:r>
            <a:r>
              <a:rPr sz="1125" spc="-44" baseline="-25925" dirty="0">
                <a:latin typeface="Times New Roman"/>
                <a:cs typeface="Times New Roman"/>
              </a:rPr>
              <a:t>2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spc="-140" dirty="0">
                <a:latin typeface="Times New Roman"/>
                <a:cs typeface="Times New Roman"/>
              </a:rPr>
              <a:t> </a:t>
            </a:r>
            <a:r>
              <a:rPr sz="1350" i="1" spc="-75" dirty="0">
                <a:latin typeface="Times New Roman"/>
                <a:cs typeface="Times New Roman"/>
              </a:rPr>
              <a:t>r</a:t>
            </a:r>
            <a:r>
              <a:rPr sz="1125" spc="-112" baseline="-25925" dirty="0">
                <a:latin typeface="Times New Roman"/>
                <a:cs typeface="Times New Roman"/>
              </a:rPr>
              <a:t>1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108963" y="9186822"/>
            <a:ext cx="436245" cy="231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29565" algn="l"/>
              </a:tabLst>
            </a:pPr>
            <a:r>
              <a:rPr sz="1350" i="1" spc="-5" dirty="0">
                <a:latin typeface="Times New Roman"/>
                <a:cs typeface="Times New Roman"/>
              </a:rPr>
              <a:t>R	</a:t>
            </a:r>
            <a:r>
              <a:rPr sz="1350" spc="-5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18236" y="9555988"/>
            <a:ext cx="4355465" cy="38227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370"/>
              </a:lnSpc>
              <a:spcBef>
                <a:spcPts val="204"/>
              </a:spcBef>
            </a:pPr>
            <a:r>
              <a:rPr sz="1200" spc="-1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thermal resistance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spherical </a:t>
            </a:r>
            <a:r>
              <a:rPr sz="1200" spc="-10" dirty="0">
                <a:latin typeface="Times New Roman"/>
                <a:cs typeface="Times New Roman"/>
              </a:rPr>
              <a:t>layer </a:t>
            </a:r>
            <a:r>
              <a:rPr sz="1200" spc="-5" dirty="0">
                <a:latin typeface="Times New Roman"/>
                <a:cs typeface="Times New Roman"/>
              </a:rPr>
              <a:t>against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conduction, 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10" dirty="0">
                <a:latin typeface="Times New Roman"/>
                <a:cs typeface="Times New Roman"/>
              </a:rPr>
              <a:t>simply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conduction </a:t>
            </a:r>
            <a:r>
              <a:rPr sz="1200" b="1" spc="-10" dirty="0">
                <a:latin typeface="Times New Roman"/>
                <a:cs typeface="Times New Roman"/>
              </a:rPr>
              <a:t>resistance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spherical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layer.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5007864" y="5338064"/>
            <a:ext cx="1853184" cy="16520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971288" y="1177544"/>
            <a:ext cx="1944623" cy="1844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5101844" y="6983476"/>
            <a:ext cx="1684655" cy="76454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indent="5080" algn="ctr">
              <a:lnSpc>
                <a:spcPct val="96000"/>
              </a:lnSpc>
              <a:spcBef>
                <a:spcPts val="155"/>
              </a:spcBef>
            </a:pPr>
            <a:r>
              <a:rPr sz="1000" b="1" i="1" dirty="0">
                <a:latin typeface="Times New Roman"/>
                <a:cs typeface="Times New Roman"/>
              </a:rPr>
              <a:t>Fig.(3.14) Heat </a:t>
            </a:r>
            <a:r>
              <a:rPr sz="1000" b="1" i="1" spc="5" dirty="0">
                <a:latin typeface="Times New Roman"/>
                <a:cs typeface="Times New Roman"/>
              </a:rPr>
              <a:t>is </a:t>
            </a:r>
            <a:r>
              <a:rPr sz="1000" b="1" i="1" dirty="0">
                <a:latin typeface="Times New Roman"/>
                <a:cs typeface="Times New Roman"/>
              </a:rPr>
              <a:t>lost from a  hot water </a:t>
            </a:r>
            <a:r>
              <a:rPr sz="1000" b="1" i="1" spc="-5" dirty="0">
                <a:latin typeface="Times New Roman"/>
                <a:cs typeface="Times New Roman"/>
              </a:rPr>
              <a:t>pipe </a:t>
            </a: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air outside 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radial direction, </a:t>
            </a: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-5" dirty="0">
                <a:latin typeface="Times New Roman"/>
                <a:cs typeface="Times New Roman"/>
              </a:rPr>
              <a:t>thus  </a:t>
            </a:r>
            <a:r>
              <a:rPr sz="1000" b="1" i="1" dirty="0">
                <a:latin typeface="Times New Roman"/>
                <a:cs typeface="Times New Roman"/>
              </a:rPr>
              <a:t>heat transfer from a long </a:t>
            </a:r>
            <a:r>
              <a:rPr sz="1000" b="1" i="1" spc="-5" dirty="0">
                <a:latin typeface="Times New Roman"/>
                <a:cs typeface="Times New Roman"/>
              </a:rPr>
              <a:t>pipe  </a:t>
            </a:r>
            <a:r>
              <a:rPr sz="1000" b="1" i="1" spc="5" dirty="0">
                <a:latin typeface="Times New Roman"/>
                <a:cs typeface="Times New Roman"/>
              </a:rPr>
              <a:t>is</a:t>
            </a:r>
            <a:r>
              <a:rPr sz="1000" b="1" i="1" spc="-5" dirty="0">
                <a:latin typeface="Times New Roman"/>
                <a:cs typeface="Times New Roman"/>
              </a:rPr>
              <a:t> one-dimensional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030723" y="3097276"/>
            <a:ext cx="1821814" cy="61531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8100" marR="30480" algn="ctr">
              <a:lnSpc>
                <a:spcPct val="95300"/>
              </a:lnSpc>
              <a:spcBef>
                <a:spcPts val="165"/>
              </a:spcBef>
            </a:pPr>
            <a:r>
              <a:rPr sz="1000" b="1" i="1" dirty="0">
                <a:latin typeface="Times New Roman"/>
                <a:cs typeface="Times New Roman"/>
              </a:rPr>
              <a:t>Fig.(3.13) </a:t>
            </a:r>
            <a:r>
              <a:rPr sz="1000" b="1" i="1" spc="5" dirty="0">
                <a:latin typeface="Times New Roman"/>
                <a:cs typeface="Times New Roman"/>
              </a:rPr>
              <a:t>A </a:t>
            </a:r>
            <a:r>
              <a:rPr sz="1000" b="1" i="1" dirty="0">
                <a:latin typeface="Times New Roman"/>
                <a:cs typeface="Times New Roman"/>
              </a:rPr>
              <a:t>long </a:t>
            </a:r>
            <a:r>
              <a:rPr sz="1000" b="1" i="1" spc="-5" dirty="0">
                <a:latin typeface="Times New Roman"/>
                <a:cs typeface="Times New Roman"/>
              </a:rPr>
              <a:t>cylindrical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pipe  </a:t>
            </a:r>
            <a:r>
              <a:rPr sz="1000" b="1" i="1" dirty="0">
                <a:latin typeface="Times New Roman"/>
                <a:cs typeface="Times New Roman"/>
              </a:rPr>
              <a:t>(or </a:t>
            </a:r>
            <a:r>
              <a:rPr sz="1000" b="1" i="1" spc="-5" dirty="0">
                <a:latin typeface="Times New Roman"/>
                <a:cs typeface="Times New Roman"/>
              </a:rPr>
              <a:t>spherical shell) with specified  </a:t>
            </a:r>
            <a:r>
              <a:rPr sz="1000" b="1" i="1" dirty="0">
                <a:latin typeface="Times New Roman"/>
                <a:cs typeface="Times New Roman"/>
              </a:rPr>
              <a:t>inner and </a:t>
            </a:r>
            <a:r>
              <a:rPr sz="1000" b="1" i="1" spc="-5" dirty="0">
                <a:latin typeface="Times New Roman"/>
                <a:cs typeface="Times New Roman"/>
              </a:rPr>
              <a:t>outer surface  temperatures </a:t>
            </a:r>
            <a:r>
              <a:rPr sz="1000" b="1" i="1" dirty="0">
                <a:latin typeface="Times New Roman"/>
                <a:cs typeface="Times New Roman"/>
              </a:rPr>
              <a:t>T</a:t>
            </a:r>
            <a:r>
              <a:rPr sz="975" b="1" i="1" baseline="-12820" dirty="0">
                <a:latin typeface="Times New Roman"/>
                <a:cs typeface="Times New Roman"/>
              </a:rPr>
              <a:t>1 </a:t>
            </a:r>
            <a:r>
              <a:rPr sz="1000" b="1" i="1" dirty="0">
                <a:latin typeface="Times New Roman"/>
                <a:cs typeface="Times New Roman"/>
              </a:rPr>
              <a:t>and</a:t>
            </a:r>
            <a:r>
              <a:rPr sz="1000" b="1" i="1" spc="-11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T</a:t>
            </a:r>
            <a:r>
              <a:rPr sz="975" b="1" i="1" baseline="-12820" dirty="0">
                <a:latin typeface="Times New Roman"/>
                <a:cs typeface="Times New Roman"/>
              </a:rPr>
              <a:t>2</a:t>
            </a:r>
            <a:endParaRPr sz="975" baseline="-1282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49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13386</Words>
  <Application>Microsoft Office PowerPoint</Application>
  <PresentationFormat>Custom</PresentationFormat>
  <Paragraphs>1038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Arial Narrow</vt:lpstr>
      <vt:lpstr>Calibri</vt:lpstr>
      <vt:lpstr>Century Gothic</vt:lpstr>
      <vt:lpstr>MT Extra</vt:lpstr>
      <vt:lpstr>Symbol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Word - Chapter 3- Steady Heat Conduction.doc</dc:title>
  <dc:creator>Administrator</dc:creator>
  <cp:lastModifiedBy>96477</cp:lastModifiedBy>
  <cp:revision>1</cp:revision>
  <dcterms:created xsi:type="dcterms:W3CDTF">2019-11-27T19:55:55Z</dcterms:created>
  <dcterms:modified xsi:type="dcterms:W3CDTF">2019-12-06T09:32:33Z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2010-03-01T00:00:00Z</vt:filetime>
  </property>
  <property fmtid="{D5CDD505-2E9C-101B-9397-08002B2CF9AE}" pid="3" name="Creator">
    <vt:lpwstr>Microsoft Word - Chapter 3- Steady Heat Conduction.doc</vt:lpwstr>
  </property>
  <property fmtid="{D5CDD505-2E9C-101B-9397-08002B2CF9AE}" pid="4" name="LastSaved">
    <vt:filetime>2019-11-27T00:00:00Z</vt:filetime>
  </property>
</Properties>
</file>